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0" r:id="rId8"/>
    <p:sldId id="268" r:id="rId9"/>
    <p:sldId id="263" r:id="rId10"/>
    <p:sldId id="267" r:id="rId11"/>
    <p:sldId id="264" r:id="rId12"/>
    <p:sldId id="266" r:id="rId13"/>
    <p:sldId id="265" r:id="rId14"/>
    <p:sldId id="269" r:id="rId15"/>
    <p:sldId id="270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1688E-A06A-4929-8F88-E97BDEF66418}" type="datetimeFigureOut">
              <a:rPr lang="pl-PL" smtClean="0"/>
              <a:t>03.04.2022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9168-CE0A-4E44-9A8B-D15FACA063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532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1688E-A06A-4929-8F88-E97BDEF66418}" type="datetimeFigureOut">
              <a:rPr lang="pl-PL" smtClean="0"/>
              <a:t>03.04.2022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9168-CE0A-4E44-9A8B-D15FACA063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0291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1688E-A06A-4929-8F88-E97BDEF66418}" type="datetimeFigureOut">
              <a:rPr lang="pl-PL" smtClean="0"/>
              <a:t>03.04.2022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9168-CE0A-4E44-9A8B-D15FACA063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2536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1688E-A06A-4929-8F88-E97BDEF66418}" type="datetimeFigureOut">
              <a:rPr lang="pl-PL" smtClean="0"/>
              <a:t>03.04.2022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9168-CE0A-4E44-9A8B-D15FACA063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599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1688E-A06A-4929-8F88-E97BDEF66418}" type="datetimeFigureOut">
              <a:rPr lang="pl-PL" smtClean="0"/>
              <a:t>03.04.2022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9168-CE0A-4E44-9A8B-D15FACA063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2542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1688E-A06A-4929-8F88-E97BDEF66418}" type="datetimeFigureOut">
              <a:rPr lang="pl-PL" smtClean="0"/>
              <a:t>03.04.2022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9168-CE0A-4E44-9A8B-D15FACA063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9717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1688E-A06A-4929-8F88-E97BDEF66418}" type="datetimeFigureOut">
              <a:rPr lang="pl-PL" smtClean="0"/>
              <a:t>03.04.2022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9168-CE0A-4E44-9A8B-D15FACA063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8677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1688E-A06A-4929-8F88-E97BDEF66418}" type="datetimeFigureOut">
              <a:rPr lang="pl-PL" smtClean="0"/>
              <a:t>03.04.2022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9168-CE0A-4E44-9A8B-D15FACA063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8526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1688E-A06A-4929-8F88-E97BDEF66418}" type="datetimeFigureOut">
              <a:rPr lang="pl-PL" smtClean="0"/>
              <a:t>03.04.2022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9168-CE0A-4E44-9A8B-D15FACA063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6088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1688E-A06A-4929-8F88-E97BDEF66418}" type="datetimeFigureOut">
              <a:rPr lang="pl-PL" smtClean="0"/>
              <a:t>03.04.2022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9168-CE0A-4E44-9A8B-D15FACA063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2566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1688E-A06A-4929-8F88-E97BDEF66418}" type="datetimeFigureOut">
              <a:rPr lang="pl-PL" smtClean="0"/>
              <a:t>03.04.2022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9168-CE0A-4E44-9A8B-D15FACA063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8174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1688E-A06A-4929-8F88-E97BDEF66418}" type="datetimeFigureOut">
              <a:rPr lang="pl-PL" smtClean="0"/>
              <a:t>03.04.2022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B9168-CE0A-4E44-9A8B-D15FACA0632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80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500063"/>
            <a:ext cx="7810500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Rowerem od ruin pałacu </a:t>
            </a:r>
            <a:b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 Żmigrodzie do ruin kościoła </a:t>
            </a:r>
            <a:b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 Powidzku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4653136"/>
            <a:ext cx="6400800" cy="985664"/>
          </a:xfrm>
        </p:spPr>
        <p:txBody>
          <a:bodyPr>
            <a:normAutofit lnSpcReduction="10000"/>
          </a:bodyPr>
          <a:lstStyle/>
          <a:p>
            <a:r>
              <a:rPr lang="pl-PL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Szkoła Podstawowa w im. Bolesława Chrobrego w Żmigrodzie</a:t>
            </a:r>
            <a:endParaRPr lang="pl-PL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776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3888432" cy="3822135"/>
          </a:xfrm>
        </p:spPr>
      </p:pic>
      <p:sp>
        <p:nvSpPr>
          <p:cNvPr id="5" name="pole tekstowe 4"/>
          <p:cNvSpPr txBox="1"/>
          <p:nvPr/>
        </p:nvSpPr>
        <p:spPr>
          <a:xfrm>
            <a:off x="4283968" y="1700808"/>
            <a:ext cx="417646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Jadąc drogą rowerową przy rzece Barycz </a:t>
            </a:r>
            <a:r>
              <a:rPr lang="pl-PL" sz="1600" dirty="0" smtClean="0"/>
              <a:t>docieramy do </a:t>
            </a:r>
            <a:r>
              <a:rPr lang="pl-PL" sz="1600" dirty="0" smtClean="0"/>
              <a:t>średniowiecznego </a:t>
            </a:r>
            <a:r>
              <a:rPr lang="pl-PL" sz="1600" b="1" dirty="0" smtClean="0"/>
              <a:t>Grodziska Osiek </a:t>
            </a:r>
            <a:r>
              <a:rPr lang="pl-PL" sz="1600" dirty="0" smtClean="0"/>
              <a:t>z XII-XIV w. gdzie można zobaczyć kamień upamiętniający dawne miejsce Grodziska</a:t>
            </a:r>
            <a:r>
              <a:rPr lang="pl-PL" sz="1600" dirty="0" smtClean="0"/>
              <a:t>.</a:t>
            </a:r>
          </a:p>
          <a:p>
            <a:endParaRPr lang="pl-PL" sz="1600" dirty="0" smtClean="0"/>
          </a:p>
          <a:p>
            <a:r>
              <a:rPr lang="pl-PL" sz="1600" dirty="0"/>
              <a:t>We wczesnym średniowieczu, u zarania państwowości polskiej, w Dolinie Baryczy pojawił się szereg niedużych drewniano-ziemnych grodów pełniących rolę fortów strzegących przepraw przez </a:t>
            </a:r>
            <a:r>
              <a:rPr lang="pl-PL" sz="1600" dirty="0" smtClean="0"/>
              <a:t>rzekę Barycz</a:t>
            </a:r>
            <a:r>
              <a:rPr lang="pl-PL" sz="1600" dirty="0"/>
              <a:t>. </a:t>
            </a:r>
            <a:r>
              <a:rPr lang="pl-PL" sz="1600" dirty="0" smtClean="0"/>
              <a:t>Grodzisko </a:t>
            </a:r>
            <a:r>
              <a:rPr lang="pl-PL" sz="1600" dirty="0"/>
              <a:t>„Osiek” znajdujące się kilometr na północ od wsi Osiek </a:t>
            </a:r>
            <a:r>
              <a:rPr lang="pl-PL" sz="1600" dirty="0" smtClean="0"/>
              <a:t>Mały, wiadomo że założone </a:t>
            </a:r>
            <a:r>
              <a:rPr lang="pl-PL" sz="1600" dirty="0"/>
              <a:t>było na planie owalu pośród rozlewisk Baryczy. </a:t>
            </a:r>
            <a:r>
              <a:rPr lang="pl-PL" sz="1600" dirty="0" smtClean="0"/>
              <a:t> Obecnie </a:t>
            </a:r>
            <a:r>
              <a:rPr lang="pl-PL" sz="1600" dirty="0"/>
              <a:t>okalają go stare </a:t>
            </a:r>
            <a:r>
              <a:rPr lang="pl-PL" sz="1600" dirty="0" smtClean="0"/>
              <a:t>dęby.</a:t>
            </a:r>
            <a:endParaRPr lang="pl-PL" sz="1600" dirty="0"/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Grodzisko Osiek Mały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67544" y="5661248"/>
            <a:ext cx="309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Źródło: zdjęcia własne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200429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Jamnik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3682752" cy="25488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600" dirty="0" smtClean="0"/>
              <a:t>Kiedy się kończy droga rowerowa przy rzece docieramy do Jamnika. Jest to osada w gminie Żmigród, położona nad kompleksem czterech stawów powstałych z podzielenia jednego dużego stawu (328 hektarów) o nazwie Jamnik wchodzącego w skład Rezerwatu Stawy Milickie. </a:t>
            </a:r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r>
              <a:rPr lang="pl-PL" sz="1600" dirty="0" smtClean="0"/>
              <a:t>Założone przez cystersów w XIII wieku, milickie stawy rybne są największym w Europie ośrodkiem hodowli karpia. Jesienią ze stawów jest wypuszczona woda, by mógł się odbyć połów ryb. Są także jednym z cenniejszych ośrodków ornitologicznych w Europie. </a:t>
            </a:r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r>
              <a:rPr lang="pl-PL" sz="1600" dirty="0" smtClean="0"/>
              <a:t>Miejsce piękne o każdej porze roku.</a:t>
            </a:r>
            <a:endParaRPr lang="pl-PL" sz="16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268760"/>
            <a:ext cx="3320239" cy="240288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3987717"/>
            <a:ext cx="3320239" cy="2490179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467544" y="6477896"/>
            <a:ext cx="309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Źródło: zdjęcia własne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24532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Kapliczki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870" y="1124744"/>
            <a:ext cx="2910622" cy="218296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611" y="3492412"/>
            <a:ext cx="1995686" cy="266091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86" y="3661740"/>
            <a:ext cx="3096344" cy="2322258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827584" y="1268760"/>
            <a:ext cx="360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Wzdłuż drogi z Jamnika, przez Osiek do Powidzka przy której biegnie droga rowerowa znajdują się liczne kapliczki. Są one zadbane i odnowione zapewne przez mieszkańców z pobliskich miejscowości.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911611" y="3038475"/>
            <a:ext cx="216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Kapliczka koło Jamnika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932959" y="5853193"/>
            <a:ext cx="216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Kapliczka koło Osieka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1115616" y="5735194"/>
            <a:ext cx="21602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Kapliczka koło Powidzka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5364088" y="6165304"/>
            <a:ext cx="309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100" dirty="0" smtClean="0"/>
              <a:t>Źródło: zdjęcia własne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426062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Ruiny kościoła w Powidzku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1"/>
            <a:ext cx="4834880" cy="17634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1600" dirty="0" smtClean="0"/>
              <a:t>Z </a:t>
            </a:r>
            <a:r>
              <a:rPr lang="pl-PL" sz="1600" dirty="0" smtClean="0"/>
              <a:t>Jamnika </a:t>
            </a:r>
            <a:r>
              <a:rPr lang="pl-PL" sz="1600" dirty="0" smtClean="0"/>
              <a:t>kierujemy się </a:t>
            </a:r>
            <a:r>
              <a:rPr lang="pl-PL" sz="1600" dirty="0" smtClean="0"/>
              <a:t>do miejscowości Powidzko, gdzie można odnaleźć ruiny kościoła ewangelickiego z 1909 r.  Ruiny znajdują się w gąszczu krzaków i drzew przy dawnym </a:t>
            </a:r>
            <a:r>
              <a:rPr lang="pl-PL" sz="1600" dirty="0" smtClean="0"/>
              <a:t>cmentarz. </a:t>
            </a:r>
            <a:r>
              <a:rPr lang="pl-PL" sz="1600" dirty="0"/>
              <a:t>Z</a:t>
            </a:r>
            <a:r>
              <a:rPr lang="pl-PL" sz="1600" dirty="0" smtClean="0"/>
              <a:t>achowała </a:t>
            </a:r>
            <a:r>
              <a:rPr lang="pl-PL" sz="1600" dirty="0" smtClean="0"/>
              <a:t>się prawie kompletna wieża, </a:t>
            </a:r>
            <a:r>
              <a:rPr lang="pl-PL" sz="1600" dirty="0" smtClean="0"/>
              <a:t>a przy wieży</a:t>
            </a:r>
            <a:r>
              <a:rPr lang="pl-PL" sz="1600" dirty="0" smtClean="0"/>
              <a:t> </a:t>
            </a:r>
            <a:r>
              <a:rPr lang="pl-PL" sz="1600" dirty="0" smtClean="0"/>
              <a:t>mocno już zniszczone </a:t>
            </a:r>
            <a:r>
              <a:rPr lang="pl-PL" sz="1600" dirty="0" smtClean="0"/>
              <a:t>ściany nawy. Jest to ostatnie miejsce naszej wspólnej wycieczki.</a:t>
            </a:r>
            <a:endParaRPr lang="pl-PL" sz="16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83432"/>
            <a:ext cx="2970328" cy="396043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29000"/>
            <a:ext cx="4187957" cy="3140968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5364088" y="6165304"/>
            <a:ext cx="309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100" dirty="0" smtClean="0"/>
              <a:t>Źródło: zdjęcia własne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340349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Nasza wspólna trasa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2"/>
          <a:srcRect l="35258" t="20904" b="22983"/>
          <a:stretch/>
        </p:blipFill>
        <p:spPr bwMode="auto">
          <a:xfrm>
            <a:off x="899592" y="1412777"/>
            <a:ext cx="7344816" cy="3312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1043608" y="5073756"/>
            <a:ext cx="71287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Nasza wycieczka rowerem </a:t>
            </a:r>
            <a:r>
              <a:rPr lang="pl-PL" dirty="0"/>
              <a:t>od ruin pałacu </a:t>
            </a:r>
            <a:r>
              <a:rPr lang="pl-PL" dirty="0" smtClean="0"/>
              <a:t>w </a:t>
            </a:r>
            <a:r>
              <a:rPr lang="pl-PL" dirty="0"/>
              <a:t>Żmigrodzie do ruin kościoła </a:t>
            </a:r>
            <a:br>
              <a:rPr lang="pl-PL" dirty="0"/>
            </a:br>
            <a:r>
              <a:rPr lang="pl-PL" dirty="0"/>
              <a:t>w </a:t>
            </a:r>
            <a:r>
              <a:rPr lang="pl-PL" dirty="0" smtClean="0"/>
              <a:t>Powidzku liczy prawie 14 kilometrów, obok pięknych widoków, spotkaliśmy liczne ptactwo, zwierzęta leśne i wiele gatunków roślin. </a:t>
            </a:r>
          </a:p>
          <a:p>
            <a:endParaRPr lang="pl-PL" i="1" dirty="0"/>
          </a:p>
          <a:p>
            <a:r>
              <a:rPr lang="pl-PL" dirty="0" smtClean="0"/>
              <a:t>Możemy podsumować - </a:t>
            </a:r>
            <a:r>
              <a:rPr lang="pl-PL" i="1" dirty="0" smtClean="0"/>
              <a:t>piękno </a:t>
            </a:r>
            <a:r>
              <a:rPr lang="pl-PL" i="1" dirty="0"/>
              <a:t>nie musi być </a:t>
            </a:r>
            <a:r>
              <a:rPr lang="pl-PL" i="1" dirty="0" smtClean="0"/>
              <a:t>daleko, jest tuż obok.</a:t>
            </a:r>
            <a:endParaRPr lang="pl-PL" i="1" dirty="0"/>
          </a:p>
        </p:txBody>
      </p:sp>
    </p:spTree>
    <p:extLst>
      <p:ext uri="{BB962C8B-B14F-4D97-AF65-F5344CB8AC3E}">
        <p14:creationId xmlns:p14="http://schemas.microsoft.com/office/powerpoint/2010/main" val="1902199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38" y="332656"/>
            <a:ext cx="8692949" cy="6153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3556" y="1988840"/>
            <a:ext cx="8208912" cy="194421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pl-PL" sz="1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Dziękujemy i zapraszamy na wycieczkę naszą trasą </a:t>
            </a:r>
            <a:r>
              <a:rPr lang="pl-PL" sz="1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od ruin pałacu w Żmigrodzie do ruin kościoła </a:t>
            </a:r>
            <a:r>
              <a:rPr lang="pl-PL" sz="1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w Powidzku</a:t>
            </a:r>
          </a:p>
          <a:p>
            <a:pPr marL="0" indent="0" algn="ctr">
              <a:buNone/>
            </a:pPr>
            <a:endParaRPr lang="pl-PL" sz="1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 algn="ctr">
              <a:buNone/>
            </a:pPr>
            <a:r>
              <a:rPr lang="pl-PL" sz="14400" b="1" i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Piękno nie musi być </a:t>
            </a:r>
            <a:r>
              <a:rPr lang="pl-PL" sz="144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daleko</a:t>
            </a:r>
            <a:endParaRPr lang="pl-PL" sz="144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marL="0" indent="0" algn="ctr">
              <a:buNone/>
            </a:pPr>
            <a:endParaRPr lang="pl-PL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4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Ruiny pałacu w Żmigrodzie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2520280" cy="115212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94" y="3207336"/>
            <a:ext cx="4449038" cy="2748330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011394" y="5389471"/>
            <a:ext cx="2850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Źródło: https://www.polskieszlaki.pl/palac-w-zmigrodzie.html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12286" y="2167408"/>
            <a:ext cx="28504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Źródło: https://polska-org.pl/546827,Zmigrod,Zamek_Zmigrod_Palac_Hatzfeldow.html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555010" y="2925122"/>
            <a:ext cx="3456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Pałac wchodzi w skład kompleksu pałacowo-parkowego wraz z basztą oraz parkiem.</a:t>
            </a:r>
          </a:p>
          <a:p>
            <a:endParaRPr lang="pl-PL" sz="1600" dirty="0"/>
          </a:p>
          <a:p>
            <a:r>
              <a:rPr lang="pl-PL" sz="1600" dirty="0" smtClean="0"/>
              <a:t>Pałac był kilkukrotnie przebudowywany po pożarach, natomiast stan obecny jest wynikiem podpalenia w 1945 r. przez armię radziecką. Zniszczone skrzydło południowe  zostało rozebrane, a w 2008 r. pozostała cześć została zrewitalizowana i dziś zaprasza w swe progi turystów.</a:t>
            </a:r>
            <a:endParaRPr lang="pl-PL" sz="16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186261" y="1628799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Naszą wspólną wycieczkę rozpoczynamy przy ruinach pałacu, wzniesionego w XIV w. na lewym brzegu rzeki Barycz w Żmigrodzie.</a:t>
            </a:r>
            <a:endParaRPr lang="pl-PL" sz="1600" dirty="0"/>
          </a:p>
        </p:txBody>
      </p:sp>
    </p:spTree>
    <p:extLst>
      <p:ext uri="{BB962C8B-B14F-4D97-AF65-F5344CB8AC3E}">
        <p14:creationId xmlns:p14="http://schemas.microsoft.com/office/powerpoint/2010/main" val="1966513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dirty="0" smtClean="0"/>
              <a:t>Baszta tuż przy ruinach pałacu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340768"/>
            <a:ext cx="4636505" cy="4968551"/>
          </a:xfrm>
        </p:spPr>
      </p:pic>
      <p:sp>
        <p:nvSpPr>
          <p:cNvPr id="5" name="pole tekstowe 4"/>
          <p:cNvSpPr txBox="1"/>
          <p:nvPr/>
        </p:nvSpPr>
        <p:spPr>
          <a:xfrm>
            <a:off x="399875" y="1526735"/>
            <a:ext cx="309634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Baszta jest najstarsza zachowaną do dziś w całości budowlą zespołu pałacowo-parkowego z 1560 r.</a:t>
            </a:r>
          </a:p>
          <a:p>
            <a:endParaRPr lang="pl-PL" sz="1600" dirty="0"/>
          </a:p>
          <a:p>
            <a:r>
              <a:rPr lang="pl-PL" sz="1600" dirty="0" smtClean="0"/>
              <a:t>Przeszła wiele razy modernizację, początkowo była obronną wieżą mieszkalną. W czasie II wojny światowej w wieży mieściło się archiwum, zaś w jej podziemiach magazyn żywności.</a:t>
            </a:r>
          </a:p>
          <a:p>
            <a:endParaRPr lang="pl-PL" sz="1600" dirty="0" smtClean="0"/>
          </a:p>
          <a:p>
            <a:r>
              <a:rPr lang="pl-PL" sz="1600" dirty="0" smtClean="0"/>
              <a:t>Obecnie w wieży znajduje się:</a:t>
            </a:r>
          </a:p>
          <a:p>
            <a:pPr marL="285750" indent="-285750">
              <a:buFontTx/>
              <a:buChar char="-"/>
            </a:pPr>
            <a:r>
              <a:rPr lang="pl-PL" sz="1600" dirty="0" smtClean="0"/>
              <a:t>punkt  informacji turystycznej, </a:t>
            </a:r>
          </a:p>
          <a:p>
            <a:pPr marL="285750" indent="-285750">
              <a:buFontTx/>
              <a:buChar char="-"/>
            </a:pPr>
            <a:r>
              <a:rPr lang="pl-PL" sz="1600" dirty="0" smtClean="0"/>
              <a:t>scena teatru, </a:t>
            </a:r>
          </a:p>
          <a:p>
            <a:pPr marL="285750" indent="-285750">
              <a:buFontTx/>
              <a:buChar char="-"/>
            </a:pPr>
            <a:r>
              <a:rPr lang="pl-PL" sz="1600" dirty="0" smtClean="0"/>
              <a:t>apartament hotelowy,</a:t>
            </a:r>
          </a:p>
          <a:p>
            <a:pPr marL="285750" indent="-285750">
              <a:buFontTx/>
              <a:buChar char="-"/>
            </a:pPr>
            <a:r>
              <a:rPr lang="pl-PL" sz="1600" dirty="0" smtClean="0"/>
              <a:t>sala konferencyjna,</a:t>
            </a:r>
          </a:p>
          <a:p>
            <a:pPr marL="285750" indent="-285750">
              <a:buFontTx/>
              <a:buChar char="-"/>
            </a:pPr>
            <a:r>
              <a:rPr lang="pl-PL" sz="1600" dirty="0" smtClean="0"/>
              <a:t>dostępny taras widokowy.</a:t>
            </a:r>
            <a:endParaRPr lang="pl-PL" sz="16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635896" y="5805264"/>
            <a:ext cx="4680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Źródło:  https://www.polskieszlaki.pl/palac-w-zmigrodzie.htm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5214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Przystanie kajakowe nad rzeką Barycz</a:t>
            </a:r>
            <a:endParaRPr lang="pl-P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4166592" cy="312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5580112" y="1628800"/>
            <a:ext cx="30963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Kiedy jest ciepło i jest pogodnie z roweru można się przesiąść do kajaka.</a:t>
            </a:r>
          </a:p>
          <a:p>
            <a:endParaRPr lang="pl-PL" dirty="0" smtClean="0"/>
          </a:p>
          <a:p>
            <a:r>
              <a:rPr lang="pl-PL" dirty="0" smtClean="0"/>
              <a:t>Na terenie zespołu pałacowo-parkowego w Żmigrodzie na zamkowych stawach dostępne do wypożyczenia są kajaki.</a:t>
            </a:r>
          </a:p>
          <a:p>
            <a:endParaRPr lang="pl-PL" dirty="0" smtClean="0"/>
          </a:p>
          <a:p>
            <a:r>
              <a:rPr lang="pl-PL" dirty="0" smtClean="0"/>
              <a:t>Na przyległej do rzeki drodze rowerowej tuż przy rzece Barycz znajdują się liczne pomosty do wodowania kajaków. </a:t>
            </a:r>
          </a:p>
          <a:p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795652" y="4403406"/>
            <a:ext cx="309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Źródło: zdjęcie własne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80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Dąb szypułkowy „Melchior” w parku</a:t>
            </a:r>
            <a:endParaRPr lang="pl-PL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499992" y="1628800"/>
            <a:ext cx="3600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Dąb znajduje się </a:t>
            </a:r>
            <a:r>
              <a:rPr lang="pl-PL" dirty="0"/>
              <a:t>t</a:t>
            </a:r>
            <a:r>
              <a:rPr lang="pl-PL" dirty="0" smtClean="0"/>
              <a:t>uż przy ruinach pałacu w pięknym, romantycznym 15-hektarowym parku.</a:t>
            </a:r>
          </a:p>
          <a:p>
            <a:r>
              <a:rPr lang="pl-PL" dirty="0" smtClean="0"/>
              <a:t>Jest objęty ochroną pomnikową. Ma około 390 lat, jego obwód wynosi 635 centymetry, a wysoki jest na 28 metrów.</a:t>
            </a:r>
          </a:p>
          <a:p>
            <a:endParaRPr lang="pl-PL" dirty="0"/>
          </a:p>
          <a:p>
            <a:r>
              <a:rPr lang="pl-PL" dirty="0"/>
              <a:t>Nazwa została nadana mu przez żmigrodzką Młodzieżową Radę Miejską,  upamiętniając Melchiora, który był  pierwszym właścicielem ziemi żmigrodzkiej z rodziny </a:t>
            </a:r>
            <a:r>
              <a:rPr lang="pl-PL" dirty="0" err="1" smtClean="0"/>
              <a:t>Hatzfeldtów</a:t>
            </a:r>
            <a:r>
              <a:rPr lang="pl-PL" dirty="0" smtClean="0"/>
              <a:t> </a:t>
            </a:r>
            <a:r>
              <a:rPr lang="pl-PL" dirty="0"/>
              <a:t>od 1641 r.</a:t>
            </a:r>
          </a:p>
          <a:p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971600" y="5517232"/>
            <a:ext cx="309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Źródło: zdjęcie własne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43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Cis pospolity</a:t>
            </a:r>
            <a:endParaRPr lang="pl-PL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12776"/>
            <a:ext cx="3394472" cy="495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066916" y="1556792"/>
            <a:ext cx="35283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Kolejnym pomnikowym drzewem jest rosnący niedaleko dębu Cis. Drzewo to jest wysokie na 13 metrów uznane za zdrowy </a:t>
            </a:r>
            <a:r>
              <a:rPr lang="pl-PL" dirty="0" err="1"/>
              <a:t>zrosłodrzew</a:t>
            </a:r>
            <a:r>
              <a:rPr lang="pl-PL" dirty="0"/>
              <a:t>, </a:t>
            </a:r>
            <a:r>
              <a:rPr lang="pl-PL" dirty="0" smtClean="0"/>
              <a:t>składający się </a:t>
            </a:r>
            <a:r>
              <a:rPr lang="pl-PL" dirty="0"/>
              <a:t>z </a:t>
            </a:r>
            <a:r>
              <a:rPr lang="pl-PL" dirty="0" smtClean="0"/>
              <a:t>sześciu </a:t>
            </a:r>
            <a:r>
              <a:rPr lang="pl-PL" dirty="0"/>
              <a:t>przewodników</a:t>
            </a:r>
            <a:r>
              <a:rPr lang="pl-PL" dirty="0" smtClean="0"/>
              <a:t>. Drzewo </a:t>
            </a:r>
            <a:r>
              <a:rPr lang="pl-PL" dirty="0"/>
              <a:t>jest bardzo obficie </a:t>
            </a:r>
            <a:r>
              <a:rPr lang="pl-PL" dirty="0" smtClean="0"/>
              <a:t>ugałęzione do </a:t>
            </a:r>
            <a:r>
              <a:rPr lang="pl-PL" dirty="0"/>
              <a:t>samego </a:t>
            </a:r>
            <a:r>
              <a:rPr lang="pl-PL" dirty="0" smtClean="0"/>
              <a:t>gruntu.</a:t>
            </a:r>
            <a:endParaRPr lang="pl-PL" dirty="0" smtClean="0">
              <a:effectLst/>
            </a:endParaRPr>
          </a:p>
          <a:p>
            <a:endParaRPr lang="pl-PL" dirty="0" smtClean="0"/>
          </a:p>
          <a:p>
            <a:r>
              <a:rPr lang="pl-PL" dirty="0" smtClean="0"/>
              <a:t>W parku znajdują się liczne drzewa po których wspina się bluszcz </a:t>
            </a:r>
            <a:r>
              <a:rPr lang="pl-PL" dirty="0"/>
              <a:t>oraz oryginalnie </a:t>
            </a:r>
            <a:r>
              <a:rPr lang="pl-PL" dirty="0" smtClean="0"/>
              <a:t>ułożone gałęzie </a:t>
            </a:r>
            <a:r>
              <a:rPr lang="pl-PL" dirty="0"/>
              <a:t>dla jeży, a także elementy małej architektury, ścieżki, polany, kwiaty, </a:t>
            </a:r>
            <a:r>
              <a:rPr lang="pl-PL" dirty="0" smtClean="0"/>
              <a:t>krzewy. Znajdują się również </a:t>
            </a:r>
            <a:r>
              <a:rPr lang="pl-PL" dirty="0"/>
              <a:t>egzotyczne </a:t>
            </a:r>
            <a:r>
              <a:rPr lang="pl-PL" dirty="0" smtClean="0"/>
              <a:t>surmie, mające nieograniczoną swobodę.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220072" y="5949280"/>
            <a:ext cx="309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>
                <a:solidFill>
                  <a:schemeClr val="bg1"/>
                </a:solidFill>
              </a:rPr>
              <a:t>Źródło: zdjęcie własne</a:t>
            </a:r>
            <a:endParaRPr lang="pl-PL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44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Droga rowerowa wzdłuż rzeki Barycz</a:t>
            </a:r>
            <a:endParaRPr lang="pl-PL" dirty="0"/>
          </a:p>
        </p:txBody>
      </p:sp>
      <p:pic>
        <p:nvPicPr>
          <p:cNvPr id="5122" name="Picture 2" descr="D:\.trashed-1650220719-IMG202203131141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38206"/>
            <a:ext cx="3974444" cy="1558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67544" y="2996952"/>
            <a:ext cx="82399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Jedna z licznych dróg rowerowych w gminie Żmigród znajduje się tuż przy rzece Barycz. Wije się zgodnie z położeniem koryta rzeki do miejscowości Jamnik. Przy ścieżce rowerowej znajdują się urządzenia wodno-melioracyjne. Jadąc drogą są widoczne miejsca, w których są obecne bobry.</a:t>
            </a:r>
          </a:p>
          <a:p>
            <a:endParaRPr lang="pl-PL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64037"/>
            <a:ext cx="2448272" cy="1836204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023871"/>
            <a:ext cx="2444904" cy="183367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023871"/>
            <a:ext cx="2407296" cy="1805472"/>
          </a:xfrm>
          <a:prstGeom prst="rect">
            <a:avLst/>
          </a:prstGeom>
        </p:spPr>
      </p:pic>
      <p:sp>
        <p:nvSpPr>
          <p:cNvPr id="21" name="pole tekstowe 20"/>
          <p:cNvSpPr txBox="1"/>
          <p:nvPr/>
        </p:nvSpPr>
        <p:spPr>
          <a:xfrm>
            <a:off x="5364088" y="6165304"/>
            <a:ext cx="309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100" dirty="0" smtClean="0"/>
              <a:t>Źródło: zdjęcia własne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1113956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Dolina Baryczy</a:t>
            </a: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899591" y="1377601"/>
            <a:ext cx="475252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Wzdłuż rzeki Barycz ciągnie się Dolina Baryczy, jest to </a:t>
            </a:r>
            <a:r>
              <a:rPr lang="pl-PL" sz="1600" dirty="0"/>
              <a:t>największy w Polsce ornitologiczny rezerwat, </a:t>
            </a:r>
            <a:r>
              <a:rPr lang="pl-PL" sz="1600" dirty="0" smtClean="0"/>
              <a:t>tworzący park </a:t>
            </a:r>
            <a:r>
              <a:rPr lang="pl-PL" sz="1600" dirty="0"/>
              <a:t>krajobrazowy </a:t>
            </a:r>
            <a:r>
              <a:rPr lang="pl-PL" sz="1600" dirty="0" smtClean="0"/>
              <a:t>o powierzchni 87 </a:t>
            </a:r>
            <a:r>
              <a:rPr lang="pl-PL" sz="1600" dirty="0"/>
              <a:t>040 ha</a:t>
            </a:r>
            <a:r>
              <a:rPr lang="pl-PL" sz="1600" dirty="0" smtClean="0"/>
              <a:t>.</a:t>
            </a:r>
          </a:p>
          <a:p>
            <a:r>
              <a:rPr lang="pl-PL" sz="1600" dirty="0"/>
              <a:t>W </a:t>
            </a:r>
            <a:r>
              <a:rPr lang="pl-PL" sz="1600" dirty="0" smtClean="0"/>
              <a:t>Dolinie </a:t>
            </a:r>
            <a:r>
              <a:rPr lang="pl-PL" sz="1600" dirty="0"/>
              <a:t>Baryczy jest największy kompleks stawów rybnych w Europie - stawy hodowlane swą historią sięgają czasów </a:t>
            </a:r>
            <a:r>
              <a:rPr lang="pl-PL" sz="1600" dirty="0" smtClean="0"/>
              <a:t>średniowiecza. </a:t>
            </a:r>
            <a:r>
              <a:rPr lang="pl-PL" sz="1600" dirty="0"/>
              <a:t>Obszar Doliny Baryczy </a:t>
            </a:r>
            <a:r>
              <a:rPr lang="pl-PL" sz="1600" dirty="0" smtClean="0"/>
              <a:t>jest </a:t>
            </a:r>
            <a:r>
              <a:rPr lang="pl-PL" sz="1600" dirty="0"/>
              <a:t>przede wszystkim prawdziwym rajem dla ornitologów i amatorów „podglądania" </a:t>
            </a:r>
            <a:r>
              <a:rPr lang="pl-PL" sz="1600" i="1" dirty="0"/>
              <a:t>ptaków</a:t>
            </a:r>
            <a:r>
              <a:rPr lang="pl-PL" sz="1600" dirty="0"/>
              <a:t>. Zliczono 300 gatunków (łącznie z przypadkowo zalatującymi), z czego około 170 ptaków zakłada bądź zakładało tutaj swoje gniazda. </a:t>
            </a:r>
          </a:p>
          <a:p>
            <a:endParaRPr lang="pl-PL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9" y="1372285"/>
            <a:ext cx="2069279" cy="275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ole tekstowe 9"/>
          <p:cNvSpPr txBox="1"/>
          <p:nvPr/>
        </p:nvSpPr>
        <p:spPr>
          <a:xfrm>
            <a:off x="3859874" y="4236265"/>
            <a:ext cx="47445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Na </a:t>
            </a:r>
            <a:r>
              <a:rPr lang="pl-PL" sz="1600" dirty="0"/>
              <a:t>co dzień można spotkać  liczne łabędzie, czaple białe, tysiące kaczek różnych </a:t>
            </a:r>
            <a:r>
              <a:rPr lang="pl-PL" sz="1600" dirty="0" smtClean="0"/>
              <a:t>gatunków. Na </a:t>
            </a:r>
            <a:r>
              <a:rPr lang="pl-PL" sz="1600" dirty="0"/>
              <a:t>żerowiska zatrzymują się wielkie stada gęsi i żurawi. </a:t>
            </a:r>
            <a:endParaRPr lang="pl-PL" sz="1600" dirty="0" smtClean="0"/>
          </a:p>
          <a:p>
            <a:r>
              <a:rPr lang="pl-PL" sz="1600" dirty="0" smtClean="0"/>
              <a:t>Tam gdzie stawy tam i płazy, co roku jest prowadzona  Akcja Żaba - projekt </a:t>
            </a:r>
            <a:r>
              <a:rPr lang="pl-PL" sz="1600" dirty="0"/>
              <a:t>czynnej ochrony migrujących płazów wraz z szeroko rozumianą e</a:t>
            </a:r>
            <a:r>
              <a:rPr lang="pl-PL" sz="1600" dirty="0" smtClean="0"/>
              <a:t>dukacją</a:t>
            </a:r>
            <a:r>
              <a:rPr lang="pl-PL" sz="1600" dirty="0"/>
              <a:t>  przyrodniczą dla </a:t>
            </a:r>
            <a:r>
              <a:rPr lang="pl-PL" sz="1600" dirty="0" smtClean="0"/>
              <a:t>najmłodszych.</a:t>
            </a:r>
            <a:endParaRPr lang="pl-PL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17112"/>
            <a:ext cx="2744258" cy="1582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pole tekstowe 12"/>
          <p:cNvSpPr txBox="1"/>
          <p:nvPr/>
        </p:nvSpPr>
        <p:spPr>
          <a:xfrm>
            <a:off x="5364088" y="6165304"/>
            <a:ext cx="309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1100" dirty="0" smtClean="0"/>
              <a:t>Źródło: zdjęcia własne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302829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Miejsca widokowe na górze i na dole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60086" y="1380207"/>
            <a:ext cx="46599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Jadąc drogą rowerową przy rzece Barycz mijamy liczne  punkty </a:t>
            </a:r>
            <a:r>
              <a:rPr lang="pl-PL" sz="1600" dirty="0" smtClean="0"/>
              <a:t>postojowe</a:t>
            </a:r>
            <a:r>
              <a:rPr lang="pl-PL" sz="1600" dirty="0" smtClean="0"/>
              <a:t>. Można wdrapać się  na wieżę by widzieć dorzecze Baryczy wraz z jej całym pięknem, jak też wypocząć na chwilę w miejscach do tego dostosowanych.</a:t>
            </a:r>
            <a:endParaRPr lang="pl-PL" sz="16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25319"/>
            <a:ext cx="2839703" cy="212977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4" y="3021991"/>
            <a:ext cx="2613925" cy="2207209"/>
          </a:xfrm>
          <a:prstGeom prst="rect">
            <a:avLst/>
          </a:prstGeom>
        </p:spPr>
      </p:pic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890" y="3591599"/>
            <a:ext cx="2079209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3491880" y="3717032"/>
            <a:ext cx="2727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Przyroda to najcenniejszy skarb </a:t>
            </a:r>
            <a:r>
              <a:rPr lang="pl-PL" sz="1600" dirty="0" smtClean="0"/>
              <a:t>Doliny Baryczy, można na drodze rowerowej napotykać oprócz różnych gatunków ptaków również różne gatunki roślin np. zawilca gajowego i złoć żółtą.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14" name="pole tekstowe 13"/>
          <p:cNvSpPr txBox="1"/>
          <p:nvPr/>
        </p:nvSpPr>
        <p:spPr>
          <a:xfrm>
            <a:off x="560086" y="6233105"/>
            <a:ext cx="3096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dirty="0" smtClean="0"/>
              <a:t>Źródło: zdjęcia własne</a:t>
            </a:r>
            <a:endParaRPr lang="pl-PL" sz="1100" dirty="0"/>
          </a:p>
        </p:txBody>
      </p:sp>
    </p:spTree>
    <p:extLst>
      <p:ext uri="{BB962C8B-B14F-4D97-AF65-F5344CB8AC3E}">
        <p14:creationId xmlns:p14="http://schemas.microsoft.com/office/powerpoint/2010/main" val="349859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992</Words>
  <Application>Microsoft Office PowerPoint</Application>
  <PresentationFormat>Pokaz na ekranie (4:3)</PresentationFormat>
  <Paragraphs>81</Paragraphs>
  <Slides>15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Motyw pakietu Office</vt:lpstr>
      <vt:lpstr>Rowerem od ruin pałacu  w Żmigrodzie do ruin kościoła  w Powidzku</vt:lpstr>
      <vt:lpstr>Ruiny pałacu w Żmigrodzie</vt:lpstr>
      <vt:lpstr>Baszta tuż przy ruinach pałacu</vt:lpstr>
      <vt:lpstr>Przystanie kajakowe nad rzeką Barycz</vt:lpstr>
      <vt:lpstr>Dąb szypułkowy „Melchior” w parku</vt:lpstr>
      <vt:lpstr>Cis pospolity</vt:lpstr>
      <vt:lpstr>Droga rowerowa wzdłuż rzeki Barycz</vt:lpstr>
      <vt:lpstr>Dolina Baryczy</vt:lpstr>
      <vt:lpstr>Miejsca widokowe na górze i na dole</vt:lpstr>
      <vt:lpstr>Grodzisko Osiek Mały</vt:lpstr>
      <vt:lpstr>Jamnik</vt:lpstr>
      <vt:lpstr>Kapliczki</vt:lpstr>
      <vt:lpstr>Ruiny kościoła w Powidzku</vt:lpstr>
      <vt:lpstr>Nasza wspólna trasa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Rowerem od ruin pałacu w Żmigrodzie do ruin kościoła w Powidzku</dc:title>
  <dc:creator>Użytkownik systemu Windows</dc:creator>
  <cp:lastModifiedBy>Użytkownik systemu Windows</cp:lastModifiedBy>
  <cp:revision>34</cp:revision>
  <dcterms:created xsi:type="dcterms:W3CDTF">2022-03-24T17:59:41Z</dcterms:created>
  <dcterms:modified xsi:type="dcterms:W3CDTF">2022-04-03T19:38:51Z</dcterms:modified>
</cp:coreProperties>
</file>