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99" r:id="rId3"/>
    <p:sldId id="300" r:id="rId4"/>
    <p:sldId id="301" r:id="rId5"/>
    <p:sldId id="265" r:id="rId6"/>
    <p:sldId id="296" r:id="rId7"/>
    <p:sldId id="297" r:id="rId8"/>
    <p:sldId id="274" r:id="rId9"/>
    <p:sldId id="268" r:id="rId10"/>
    <p:sldId id="275" r:id="rId11"/>
    <p:sldId id="257" r:id="rId12"/>
    <p:sldId id="258" r:id="rId13"/>
    <p:sldId id="276" r:id="rId14"/>
    <p:sldId id="260" r:id="rId15"/>
    <p:sldId id="261" r:id="rId16"/>
    <p:sldId id="262" r:id="rId17"/>
    <p:sldId id="263" r:id="rId18"/>
    <p:sldId id="277" r:id="rId19"/>
    <p:sldId id="270" r:id="rId20"/>
    <p:sldId id="278" r:id="rId21"/>
    <p:sldId id="272" r:id="rId22"/>
    <p:sldId id="295" r:id="rId23"/>
    <p:sldId id="298" r:id="rId24"/>
    <p:sldId id="273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2294" autoAdjust="0"/>
  </p:normalViewPr>
  <p:slideViewPr>
    <p:cSldViewPr>
      <p:cViewPr varScale="1">
        <p:scale>
          <a:sx n="83" d="100"/>
          <a:sy n="83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24.06.2020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71604" y="4786322"/>
            <a:ext cx="6400800" cy="160020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pPr algn="l"/>
            <a:r>
              <a:rPr lang="pl-PL" dirty="0"/>
              <a:t>      </a:t>
            </a:r>
            <a:endParaRPr lang="pl-PL" b="1" i="1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229600" cy="1470025"/>
          </a:xfrm>
        </p:spPr>
        <p:txBody>
          <a:bodyPr>
            <a:normAutofit/>
          </a:bodyPr>
          <a:lstStyle/>
          <a:p>
            <a:r>
              <a:rPr lang="pl-PL" b="1" dirty="0"/>
              <a:t>Bezpieczne wakacje 2020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29B346-E311-42C2-8292-8A2F31F5C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45" y="3140968"/>
            <a:ext cx="2747966" cy="28268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15C8EEA-15B5-420F-BFDD-B9A1A4D25BD5}"/>
              </a:ext>
            </a:extLst>
          </p:cNvPr>
          <p:cNvSpPr txBox="1"/>
          <p:nvPr/>
        </p:nvSpPr>
        <p:spPr>
          <a:xfrm>
            <a:off x="1583668" y="21724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Oddział Miejsko-Powiatowy WOPR w Pleszewie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A942A20-685C-48C1-8EE6-27A13A12D68E}"/>
              </a:ext>
            </a:extLst>
          </p:cNvPr>
          <p:cNvSpPr txBox="1"/>
          <p:nvPr/>
        </p:nvSpPr>
        <p:spPr>
          <a:xfrm>
            <a:off x="3034172" y="596785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latin typeface="+mj-lt"/>
              </a:rPr>
              <a:t>Pleszew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7772400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5400" b="1" dirty="0">
                <a:solidFill>
                  <a:srgbClr val="FF0000"/>
                </a:solidFill>
                <a:latin typeface="Calibri" pitchFamily="34" charset="0"/>
              </a:rPr>
              <a:t>     </a:t>
            </a:r>
            <a:r>
              <a:rPr lang="pl-PL" sz="5400" b="1" i="1" u="sng" dirty="0">
                <a:solidFill>
                  <a:srgbClr val="FF0000"/>
                </a:solidFill>
                <a:latin typeface="Calibri" pitchFamily="34" charset="0"/>
              </a:rPr>
              <a:t>WYPADKI DROGOWE.</a:t>
            </a:r>
          </a:p>
          <a:p>
            <a:pPr lvl="0">
              <a:buNone/>
            </a:pPr>
            <a:r>
              <a:rPr lang="pl-PL" sz="5400" dirty="0">
                <a:latin typeface="Calibri" pitchFamily="34" charset="0"/>
              </a:rPr>
              <a:t>   </a:t>
            </a:r>
          </a:p>
          <a:p>
            <a:pPr lvl="0">
              <a:buNone/>
            </a:pPr>
            <a:endParaRPr lang="pl-PL" sz="5400" dirty="0">
              <a:latin typeface="Calibri" pitchFamily="34" charset="0"/>
            </a:endParaRPr>
          </a:p>
          <a:p>
            <a:pPr lvl="0">
              <a:buNone/>
            </a:pPr>
            <a:endParaRPr lang="pl-PL" sz="5400" dirty="0">
              <a:latin typeface="Calibri" pitchFamily="34" charset="0"/>
            </a:endParaRPr>
          </a:p>
          <a:p>
            <a:pPr lvl="0">
              <a:buNone/>
            </a:pPr>
            <a:endParaRPr lang="pl-PL" sz="5400" dirty="0">
              <a:latin typeface="Calibri" pitchFamily="34" charset="0"/>
            </a:endParaRPr>
          </a:p>
          <a:p>
            <a:pPr lvl="0" algn="ctr">
              <a:buNone/>
            </a:pPr>
            <a:r>
              <a:rPr lang="pl-PL" sz="5400" dirty="0">
                <a:latin typeface="Calibri" pitchFamily="34" charset="0"/>
              </a:rPr>
              <a:t>   </a:t>
            </a:r>
            <a:endParaRPr lang="pl-PL" sz="5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429420" cy="482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>
                <a:latin typeface="Calibri" pitchFamily="34" charset="0"/>
              </a:rPr>
              <a:t>Jeżeli jesteś świadkiem wypadku drogowego to:</a:t>
            </a:r>
            <a:r>
              <a:rPr lang="pl-PL" b="1" dirty="0"/>
              <a:t> 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052770"/>
          </a:xfrm>
        </p:spPr>
        <p:txBody>
          <a:bodyPr>
            <a:normAutofit/>
          </a:bodyPr>
          <a:lstStyle/>
          <a:p>
            <a:pPr lvl="0"/>
            <a:r>
              <a:rPr lang="pl-PL" sz="1700" b="1" dirty="0">
                <a:latin typeface="Calibri" pitchFamily="34" charset="0"/>
              </a:rPr>
              <a:t>Zabezpiecz miejsce zdarzenia:</a:t>
            </a:r>
            <a:r>
              <a:rPr lang="pl-PL" sz="1700" dirty="0">
                <a:latin typeface="Calibri" pitchFamily="34" charset="0"/>
              </a:rPr>
              <a:t> </a:t>
            </a:r>
          </a:p>
          <a:p>
            <a:pPr lvl="1"/>
            <a:r>
              <a:rPr lang="pl-PL" sz="1700" dirty="0">
                <a:latin typeface="Calibri" pitchFamily="34" charset="0"/>
              </a:rPr>
              <a:t>"zasłoń" miejsce wypadku oraz osoby udzielające pomocy bryłą swojego pojazdu, który musi mieć włączone światła awaryjne i postojowe (w warunkach nocnych konieczne są włączone światła mijania, to one oświetlą miejsce wypadku), </a:t>
            </a:r>
          </a:p>
          <a:p>
            <a:pPr lvl="1"/>
            <a:r>
              <a:rPr lang="pl-PL" sz="1700" dirty="0">
                <a:latin typeface="Calibri" pitchFamily="34" charset="0"/>
              </a:rPr>
              <a:t>w odpowiedniej odległości ustaw trójkąty ostrzegawcze (własny lub z pojazdów poszkodowanych), wykorzystaj światło ostrzegawcze latarki podręcznej, </a:t>
            </a:r>
          </a:p>
          <a:p>
            <a:pPr lvl="1"/>
            <a:r>
              <a:rPr lang="pl-PL" sz="1700" dirty="0">
                <a:latin typeface="Calibri" pitchFamily="34" charset="0"/>
              </a:rPr>
              <a:t>przy pomocy telefonu komórkowego (połączenie z numerami alarmowymi 998, 997, 999, 112 jest bezpłatne) lub radia CB wezwij służby ratownicze, policję, </a:t>
            </a:r>
          </a:p>
          <a:p>
            <a:pPr lvl="1"/>
            <a:r>
              <a:rPr lang="pl-PL" sz="1700" dirty="0">
                <a:latin typeface="Calibri" pitchFamily="34" charset="0"/>
              </a:rPr>
              <a:t>Zostań przy poszkodowanych do czasu przybycia ratowników.</a:t>
            </a:r>
          </a:p>
          <a:p>
            <a:endParaRPr lang="pl-PL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428596" y="4357694"/>
          <a:ext cx="2928958" cy="229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Obraz - mapa bitowa" r:id="rId3" imgW="1943371" imgH="1533739" progId="PBrush">
                  <p:embed/>
                </p:oleObj>
              </mc:Choice>
              <mc:Fallback>
                <p:oleObj name="Obraz - mapa bitowa" r:id="rId3" imgW="1943371" imgH="1533739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357694"/>
                        <a:ext cx="2928958" cy="22995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772400" cy="4572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1900" b="1" dirty="0">
                <a:latin typeface="Calibri" pitchFamily="34" charset="0"/>
              </a:rPr>
              <a:t>Pamiętaj o własnym bezpieczeństwie:</a:t>
            </a:r>
          </a:p>
          <a:p>
            <a:pPr lvl="0">
              <a:buNone/>
            </a:pPr>
            <a:endParaRPr lang="pl-PL" sz="1900" dirty="0">
              <a:latin typeface="Calibri" pitchFamily="34" charset="0"/>
            </a:endParaRPr>
          </a:p>
          <a:p>
            <a:pPr lvl="1"/>
            <a:r>
              <a:rPr lang="pl-PL" sz="1900" dirty="0">
                <a:latin typeface="Calibri" pitchFamily="34" charset="0"/>
              </a:rPr>
              <a:t>weź ze swojego pojazdu gaśnicę, pojazdu apteczkę, ewentualnie narzędzie, którym będziesz mógł zbić szybę lub które pomoże ci w otwarciu drzwi, </a:t>
            </a:r>
          </a:p>
          <a:p>
            <a:pPr lvl="1"/>
            <a:r>
              <a:rPr lang="pl-PL" sz="1900" dirty="0">
                <a:latin typeface="Calibri" pitchFamily="34" charset="0"/>
              </a:rPr>
              <a:t>oceń, czy pojazd nie ulegnie niekontrolowanemu niebezpiecznemu ruchowi lub przemieszczeniu, </a:t>
            </a:r>
          </a:p>
          <a:p>
            <a:pPr lvl="1"/>
            <a:r>
              <a:rPr lang="pl-PL" sz="1900" dirty="0">
                <a:latin typeface="Calibri" pitchFamily="34" charset="0"/>
              </a:rPr>
              <a:t>sprawdź czy z pojazdu (-ów) nie wycieka paliwo </a:t>
            </a:r>
          </a:p>
          <a:p>
            <a:pPr lvl="1"/>
            <a:r>
              <a:rPr lang="pl-PL" sz="1900" dirty="0">
                <a:latin typeface="Calibri" pitchFamily="34" charset="0"/>
              </a:rPr>
              <a:t>zachowaj szczególną ostrożność, </a:t>
            </a:r>
          </a:p>
          <a:p>
            <a:pPr lvl="1"/>
            <a:r>
              <a:rPr lang="pl-PL" sz="1900" dirty="0">
                <a:latin typeface="Calibri" pitchFamily="34" charset="0"/>
              </a:rPr>
              <a:t>spróbuj zatrzymać inne pojazdy bo sam możesz nie być skuteczny w działaniu, jeżeli nie masz szans na pomoc innych nie trać czasu działaj sam. </a:t>
            </a:r>
          </a:p>
          <a:p>
            <a:endParaRPr lang="pl-PL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071942"/>
            <a:ext cx="3738552" cy="24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772400" cy="100013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pl-PL" sz="6000" b="1" i="1" u="sng" dirty="0">
                <a:solidFill>
                  <a:srgbClr val="FF0000"/>
                </a:solidFill>
                <a:latin typeface="Calibri" pitchFamily="34" charset="0"/>
              </a:rPr>
              <a:t>Pożary:</a:t>
            </a:r>
          </a:p>
          <a:p>
            <a:pPr lvl="0">
              <a:buNone/>
            </a:pPr>
            <a:endParaRPr lang="pl-PL" sz="1900" dirty="0"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27"/>
            <a:ext cx="4572032" cy="62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48" y="1142984"/>
            <a:ext cx="7772400" cy="1657350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sz="2400" b="1" dirty="0">
                <a:latin typeface="Calibri" pitchFamily="34" charset="0"/>
              </a:rPr>
              <a:t>Kto zauważy pożar, obowiązany jest niezwłocznie zawiadomić</a:t>
            </a:r>
            <a:r>
              <a:rPr lang="pl-PL" sz="2400" dirty="0">
                <a:latin typeface="Calibri" pitchFamily="34" charset="0"/>
              </a:rPr>
              <a:t> </a:t>
            </a:r>
            <a:r>
              <a:rPr lang="pl-PL" sz="2400" b="1" dirty="0">
                <a:latin typeface="Calibri" pitchFamily="34" charset="0"/>
              </a:rPr>
              <a:t>osoby znajdujące się w strefie zagrożenia</a:t>
            </a:r>
            <a:r>
              <a:rPr lang="pl-PL" sz="2400" dirty="0">
                <a:latin typeface="Calibri" pitchFamily="34" charset="0"/>
              </a:rPr>
              <a:t> </a:t>
            </a:r>
            <a:r>
              <a:rPr lang="pl-PL" sz="2400" b="1" dirty="0">
                <a:latin typeface="Calibri" pitchFamily="34" charset="0"/>
              </a:rPr>
              <a:t>oraz jednostkę ochrony przeciwpożarowej.</a:t>
            </a:r>
            <a:endParaRPr lang="pl-PL" sz="2400" dirty="0">
              <a:latin typeface="Calibri" pitchFamily="34" charset="0"/>
            </a:endParaRP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3406775" cy="364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4963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Bookman Old Style" pitchFamily="18" charset="0"/>
              </a:rPr>
              <a:t>W wypadku zauważenia pożaru </a:t>
            </a:r>
            <a:br>
              <a:rPr lang="pl-PL" sz="4000" b="1" dirty="0">
                <a:latin typeface="Bookman Old Style" pitchFamily="18" charset="0"/>
              </a:rPr>
            </a:br>
            <a:r>
              <a:rPr lang="pl-PL" sz="4000" b="1" dirty="0">
                <a:latin typeface="Bookman Old Style" pitchFamily="18" charset="0"/>
              </a:rPr>
              <a:t>jak najszybciej należy: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89138"/>
            <a:ext cx="8351838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2600" dirty="0">
                <a:latin typeface="Calibri" pitchFamily="34" charset="0"/>
              </a:rPr>
              <a:t>odłączyć napięcia elektryczne, </a:t>
            </a:r>
          </a:p>
          <a:p>
            <a:pPr>
              <a:lnSpc>
                <a:spcPct val="80000"/>
              </a:lnSpc>
            </a:pPr>
            <a:r>
              <a:rPr lang="pl-PL" sz="2600" dirty="0">
                <a:latin typeface="Calibri" pitchFamily="34" charset="0"/>
              </a:rPr>
              <a:t>zamknąć główny zawór gazowy, </a:t>
            </a:r>
          </a:p>
          <a:p>
            <a:pPr>
              <a:lnSpc>
                <a:spcPct val="80000"/>
              </a:lnSpc>
            </a:pPr>
            <a:r>
              <a:rPr lang="pl-PL" sz="2600" dirty="0">
                <a:latin typeface="Calibri" pitchFamily="34" charset="0"/>
              </a:rPr>
              <a:t>opuścić miejsca niebezpieczne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sz="2800" b="1" dirty="0">
              <a:solidFill>
                <a:srgbClr val="CC33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pl-PL" sz="2800" b="1" dirty="0">
              <a:solidFill>
                <a:srgbClr val="CC33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pl-PL" sz="2800" b="1" dirty="0">
              <a:solidFill>
                <a:srgbClr val="CC33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pl-PL" sz="2800" b="1" dirty="0">
              <a:solidFill>
                <a:srgbClr val="CC33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pl-PL" sz="2800" b="1" dirty="0">
              <a:solidFill>
                <a:srgbClr val="CC33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800" b="1" dirty="0">
                <a:solidFill>
                  <a:srgbClr val="CC3300"/>
                </a:solidFill>
                <a:latin typeface="Calibri" pitchFamily="34" charset="0"/>
              </a:rPr>
              <a:t>Ratowanie życia ludzi ma pierwszeństwo przed gaszeniem pożaru 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500306"/>
            <a:ext cx="36151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>
                <a:latin typeface="Bookman Old Style" pitchFamily="18" charset="0"/>
              </a:rPr>
              <a:t>Zagrożenia powstające podczas pożaru</a:t>
            </a:r>
          </a:p>
        </p:txBody>
      </p:sp>
      <p:pic>
        <p:nvPicPr>
          <p:cNvPr id="7168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700213"/>
            <a:ext cx="2952750" cy="2532062"/>
          </a:xfrm>
          <a:noFill/>
          <a:ln/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07950" y="2276475"/>
            <a:ext cx="54006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 b="1" dirty="0">
                <a:latin typeface="Calibri" pitchFamily="34" charset="0"/>
              </a:rPr>
              <a:t>•</a:t>
            </a:r>
            <a:r>
              <a:rPr lang="pl-PL" sz="2400" dirty="0">
                <a:latin typeface="Calibri" pitchFamily="34" charset="0"/>
              </a:rPr>
              <a:t>    </a:t>
            </a:r>
            <a:r>
              <a:rPr lang="pl-PL" sz="2400" b="1" dirty="0">
                <a:latin typeface="Calibri" pitchFamily="34" charset="0"/>
              </a:rPr>
              <a:t>Brak tlenu.</a:t>
            </a:r>
            <a:endParaRPr lang="pl-PL" sz="2400" dirty="0">
              <a:latin typeface="Calibri" pitchFamily="34" charset="0"/>
            </a:endParaRPr>
          </a:p>
          <a:p>
            <a:r>
              <a:rPr lang="pl-PL" sz="2400" b="1" dirty="0">
                <a:latin typeface="Calibri" pitchFamily="34" charset="0"/>
              </a:rPr>
              <a:t>•</a:t>
            </a:r>
            <a:r>
              <a:rPr lang="pl-PL" sz="2400" dirty="0">
                <a:latin typeface="Calibri" pitchFamily="34" charset="0"/>
              </a:rPr>
              <a:t>    </a:t>
            </a:r>
            <a:r>
              <a:rPr lang="pl-PL" sz="2400" b="1" dirty="0">
                <a:latin typeface="Calibri" pitchFamily="34" charset="0"/>
              </a:rPr>
              <a:t>Wysoka temperatura.</a:t>
            </a:r>
            <a:endParaRPr lang="pl-PL" sz="2400" dirty="0">
              <a:latin typeface="Calibri" pitchFamily="34" charset="0"/>
            </a:endParaRPr>
          </a:p>
          <a:p>
            <a:r>
              <a:rPr lang="pl-PL" sz="2400" b="1" dirty="0">
                <a:latin typeface="Calibri" pitchFamily="34" charset="0"/>
              </a:rPr>
              <a:t>•</a:t>
            </a:r>
            <a:r>
              <a:rPr lang="pl-PL" sz="2400" dirty="0">
                <a:latin typeface="Calibri" pitchFamily="34" charset="0"/>
              </a:rPr>
              <a:t>    </a:t>
            </a:r>
            <a:r>
              <a:rPr lang="pl-PL" sz="2400" b="1" dirty="0">
                <a:latin typeface="Calibri" pitchFamily="34" charset="0"/>
              </a:rPr>
              <a:t>Gęsty dym utrudniający widoczność.</a:t>
            </a:r>
            <a:endParaRPr lang="pl-PL" sz="2400" dirty="0">
              <a:latin typeface="Calibri" pitchFamily="34" charset="0"/>
            </a:endParaRPr>
          </a:p>
          <a:p>
            <a:r>
              <a:rPr lang="pl-PL" sz="2400" b="1" dirty="0">
                <a:latin typeface="Calibri" pitchFamily="34" charset="0"/>
              </a:rPr>
              <a:t>•</a:t>
            </a:r>
            <a:r>
              <a:rPr lang="pl-PL" sz="2400" dirty="0">
                <a:latin typeface="Calibri" pitchFamily="34" charset="0"/>
              </a:rPr>
              <a:t>    </a:t>
            </a:r>
            <a:r>
              <a:rPr lang="pl-PL" sz="2400" b="1" dirty="0">
                <a:latin typeface="Calibri" pitchFamily="34" charset="0"/>
              </a:rPr>
              <a:t>Żrące, drażniące i trujące gazy/pary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>
                <a:latin typeface="Calibri" pitchFamily="34" charset="0"/>
              </a:rPr>
              <a:t>     Panika</a:t>
            </a:r>
          </a:p>
          <a:p>
            <a:endParaRPr lang="pl-PL" sz="2000" dirty="0">
              <a:latin typeface="Calibri" pitchFamily="34" charset="0"/>
            </a:endParaRPr>
          </a:p>
          <a:p>
            <a:pPr lvl="1"/>
            <a:r>
              <a:rPr lang="pl-PL" sz="2000" i="1" dirty="0">
                <a:latin typeface="Calibri" pitchFamily="34" charset="0"/>
              </a:rPr>
              <a:t>-</a:t>
            </a:r>
            <a:endParaRPr lang="pl-PL" sz="2000" dirty="0">
              <a:latin typeface="Calibri" pitchFamily="34" charset="0"/>
            </a:endParaRPr>
          </a:p>
        </p:txBody>
      </p:sp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27488"/>
            <a:ext cx="2952750" cy="256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>
                <a:latin typeface="Bookman Old Style" pitchFamily="18" charset="0"/>
              </a:rPr>
              <a:t>Odizolowanie miejsca pożaru od dostępu powietrza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835275" cy="2935287"/>
          </a:xfrm>
          <a:prstGeom prst="rect">
            <a:avLst/>
          </a:prstGeom>
          <a:noFill/>
        </p:spPr>
      </p:pic>
      <p:pic>
        <p:nvPicPr>
          <p:cNvPr id="117765" name="Picture 5" descr="p11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716338"/>
            <a:ext cx="3378200" cy="2930525"/>
          </a:xfrm>
          <a:prstGeom prst="rect">
            <a:avLst/>
          </a:prstGeom>
          <a:noFill/>
        </p:spPr>
      </p:pic>
      <p:pic>
        <p:nvPicPr>
          <p:cNvPr id="117766" name="Picture 6" descr="p13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6650" y="1916113"/>
            <a:ext cx="292735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54098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latin typeface="Calibri" pitchFamily="34" charset="0"/>
              </a:rPr>
            </a:br>
            <a:br>
              <a:rPr lang="pl-PL" b="1" dirty="0">
                <a:latin typeface="Calibri" pitchFamily="34" charset="0"/>
              </a:rPr>
            </a:br>
            <a:br>
              <a:rPr lang="pl-PL" b="1" dirty="0">
                <a:latin typeface="Calibri" pitchFamily="34" charset="0"/>
              </a:rPr>
            </a:br>
            <a:r>
              <a:rPr lang="pl-PL" b="1" dirty="0">
                <a:latin typeface="Calibri" pitchFamily="34" charset="0"/>
              </a:rPr>
              <a:t>      </a:t>
            </a:r>
            <a:r>
              <a:rPr lang="pl-PL" b="1" dirty="0">
                <a:solidFill>
                  <a:srgbClr val="FF0000"/>
                </a:solidFill>
                <a:latin typeface="Calibri" pitchFamily="34" charset="0"/>
              </a:rPr>
              <a:t>Podczas powodzi…</a:t>
            </a:r>
            <a:br>
              <a:rPr lang="pl-PL" dirty="0"/>
            </a:br>
            <a:endParaRPr lang="pl-PL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905655" cy="51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Calibri" pitchFamily="34" charset="0"/>
              </a:rPr>
              <a:t>Podczas alarmu powodziowego: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42910" y="1000108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latin typeface="Calibri" pitchFamily="34" charset="0"/>
              </a:rPr>
              <a:t>Przygotuj się, aby być samowystarczalnym przez okres 3 dni i zdolnym do pomocy sobie i innym.</a:t>
            </a:r>
          </a:p>
          <a:p>
            <a:pPr lvl="0"/>
            <a:r>
              <a:rPr lang="pl-PL" dirty="0">
                <a:latin typeface="Calibri" pitchFamily="34" charset="0"/>
              </a:rPr>
              <a:t>Unikaj kontaktu z brudną wodą</a:t>
            </a:r>
          </a:p>
          <a:p>
            <a:pPr lvl="0"/>
            <a:r>
              <a:rPr lang="pl-PL" dirty="0">
                <a:latin typeface="Calibri" pitchFamily="34" charset="0"/>
              </a:rPr>
              <a:t>Przenieś cenne przedmioty i wyposażanie domu na wyższe kondygnacje budynku, by zabezpieczyć je przed zniszczeniem; </a:t>
            </a:r>
          </a:p>
          <a:p>
            <a:r>
              <a:rPr lang="pl-PL" dirty="0">
                <a:latin typeface="Calibri" pitchFamily="34" charset="0"/>
              </a:rPr>
              <a:t>W miarę możliwości zapobiegaj tworzeniu się atmosfery paniki, bądź rozsądny, zachowaj trzeźwość umysłu – to połowa sukcesu.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71604" y="4786322"/>
            <a:ext cx="6400800" cy="160020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pPr algn="l"/>
            <a:r>
              <a:rPr lang="pl-PL" dirty="0"/>
              <a:t>      </a:t>
            </a:r>
            <a:endParaRPr lang="pl-PL" b="1" i="1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229600" cy="1470025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r>
              <a:rPr lang="pl-PL" b="1" dirty="0"/>
              <a:t>Zasady zachowania się podczas </a:t>
            </a:r>
            <a:br>
              <a:rPr lang="pl-PL" b="1" dirty="0"/>
            </a:br>
            <a:r>
              <a:rPr lang="pl-PL" b="1" dirty="0"/>
              <a:t>sytuacji niebezpiecznych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3388466" cy="362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Znalezione obrazy dla zapytania policja plesz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229200"/>
            <a:ext cx="648072" cy="551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155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15370" cy="1071570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Calibri" pitchFamily="34" charset="0"/>
              </a:rPr>
              <a:t>Jeżeli zostaniesz wytypowany do pomocy w pracach przeciwpowodziowych (np. do układania lub napełniania worków z piaskiem) – </a:t>
            </a:r>
            <a:r>
              <a:rPr lang="pl-PL" dirty="0">
                <a:solidFill>
                  <a:srgbClr val="FF0000"/>
                </a:solidFill>
                <a:latin typeface="Calibri" pitchFamily="34" charset="0"/>
              </a:rPr>
              <a:t>p o m a g a j !!! </a:t>
            </a:r>
            <a:endParaRPr lang="pl-PL" dirty="0"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245749" cy="488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 descr="D:\powódź\maj20POWODZ_dzien_II\DSC_1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5115344" cy="339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Calibri" pitchFamily="34" charset="0"/>
              </a:rPr>
              <a:t>Po powodzi: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472" y="4357694"/>
            <a:ext cx="7772400" cy="2143140"/>
          </a:xfrm>
        </p:spPr>
        <p:txBody>
          <a:bodyPr>
            <a:normAutofit/>
          </a:bodyPr>
          <a:lstStyle/>
          <a:p>
            <a:pPr lvl="0"/>
            <a:r>
              <a:rPr lang="pl-PL" sz="2000" dirty="0">
                <a:latin typeface="Calibri" pitchFamily="34" charset="0"/>
              </a:rPr>
              <a:t>Jak najdłużej pozostań poza zasięgiem wód powodziowych, gdyż mogą być skażone. Nie używaj ich do picia! Mogą być one również pod napięciem z uszkodzonych linii energetycznych</a:t>
            </a:r>
          </a:p>
          <a:p>
            <a:pPr lvl="0"/>
            <a:r>
              <a:rPr lang="pl-PL" sz="2000" dirty="0">
                <a:latin typeface="Calibri" pitchFamily="34" charset="0"/>
              </a:rPr>
              <a:t>Sprawdź czy fundamenty Twego domu nie mają pęknięć, aby upewnić się, że budynek nie grozi zawaleniem. Uważaj na poluzowane tynki, sufity</a:t>
            </a:r>
          </a:p>
          <a:p>
            <a:endParaRPr lang="pl-PL" dirty="0"/>
          </a:p>
        </p:txBody>
      </p:sp>
      <p:pic>
        <p:nvPicPr>
          <p:cNvPr id="2049" name="Picture 1" descr="D:\psp\Bezpieczny dom bezpieczna gmina\fotki\pożary\weremecki_adam_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290"/>
            <a:ext cx="5048245" cy="378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Calibri" pitchFamily="34" charset="0"/>
              </a:rPr>
              <a:t>Huragany:</a:t>
            </a:r>
            <a:br>
              <a:rPr lang="pl-PL" dirty="0"/>
            </a:br>
            <a:endParaRPr lang="pl-PL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6692050" cy="393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646" y="3857628"/>
            <a:ext cx="4156360" cy="276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Calibri" pitchFamily="34" charset="0"/>
              </a:rPr>
              <a:t>Huragany: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772400" cy="3357586"/>
          </a:xfrm>
        </p:spPr>
        <p:txBody>
          <a:bodyPr>
            <a:normAutofit fontScale="92500"/>
          </a:bodyPr>
          <a:lstStyle/>
          <a:p>
            <a:r>
              <a:rPr lang="pl-PL" sz="2000" i="1" dirty="0">
                <a:latin typeface="Calibri" pitchFamily="34" charset="0"/>
              </a:rPr>
              <a:t>W przypadku zbliżającego się huraganu przede wszystkim należy przygotować budynek poprzez: zabezpieczenie otworów okiennych i drzwi </a:t>
            </a:r>
            <a:endParaRPr lang="pl-PL" sz="2000" dirty="0">
              <a:latin typeface="Calibri" pitchFamily="34" charset="0"/>
            </a:endParaRPr>
          </a:p>
          <a:p>
            <a:r>
              <a:rPr lang="pl-PL" sz="2000" i="1" dirty="0">
                <a:latin typeface="Calibri" pitchFamily="34" charset="0"/>
              </a:rPr>
              <a:t>Najbezpieczniej jest schronić się w piwnicy lub garażu domowym, w ostateczności na parterze. </a:t>
            </a:r>
            <a:endParaRPr lang="pl-PL" sz="2000" dirty="0">
              <a:latin typeface="Calibri" pitchFamily="34" charset="0"/>
            </a:endParaRPr>
          </a:p>
          <a:p>
            <a:r>
              <a:rPr lang="pl-PL" sz="2000" i="1" dirty="0">
                <a:latin typeface="Calibri" pitchFamily="34" charset="0"/>
              </a:rPr>
              <a:t>W przypadku przebywania poza terenem zabudowanym nie należy ukrywać się pod drzewami.  Nie należy zbliżać się do linii energetycznych, ponieważ jeżeli linia ulegnie zerwaniu zostaniemy porażeni prądem. </a:t>
            </a:r>
            <a:endParaRPr lang="pl-PL" sz="2000" dirty="0">
              <a:latin typeface="Calibri" pitchFamily="34" charset="0"/>
            </a:endParaRPr>
          </a:p>
          <a:p>
            <a:r>
              <a:rPr lang="pl-PL" sz="2000" i="1" dirty="0">
                <a:latin typeface="Calibri" pitchFamily="34" charset="0"/>
              </a:rPr>
              <a:t>Jeżeli podróżujemy samochodem należy pamiętać, że często dochodzi do przygniecenia samochodu przez powalone wiatrem przydrożne drzewa. </a:t>
            </a:r>
            <a:endParaRPr lang="pl-PL" sz="2000" dirty="0"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40076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646" y="3857628"/>
            <a:ext cx="4156360" cy="276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332656"/>
            <a:ext cx="7772400" cy="864096"/>
          </a:xfrm>
        </p:spPr>
        <p:txBody>
          <a:bodyPr/>
          <a:lstStyle/>
          <a:p>
            <a:pPr algn="ctr"/>
            <a:r>
              <a:rPr lang="pl-PL" dirty="0"/>
              <a:t>Dziękujemy za uwagę.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1538" y="5013176"/>
            <a:ext cx="6829444" cy="1224136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62334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7238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Podstawowe zasady bezpieczeństwa w czasie pandemii </a:t>
            </a:r>
            <a:r>
              <a:rPr lang="pl-PL" b="1" dirty="0" err="1"/>
              <a:t>koronawirusa</a:t>
            </a:r>
            <a:r>
              <a:rPr lang="pl-PL" b="1" dirty="0"/>
              <a:t>.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143932" cy="46805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pl-PL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rgbClr val="FF0000"/>
                </a:solidFill>
                <a:latin typeface="Calibri" pitchFamily="34" charset="0"/>
              </a:rPr>
              <a:t>Dokładnie myj ręce.</a:t>
            </a: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rgbClr val="FF0000"/>
                </a:solidFill>
                <a:latin typeface="Calibri" pitchFamily="34" charset="0"/>
              </a:rPr>
              <a:t>Używaj płynów do dezynfekcji.</a:t>
            </a: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rgbClr val="FF0000"/>
                </a:solidFill>
                <a:latin typeface="Calibri" pitchFamily="34" charset="0"/>
              </a:rPr>
              <a:t>Nie wychodź z domu, jeśli nie jest to konieczne.</a:t>
            </a: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rgbClr val="FF0000"/>
                </a:solidFill>
                <a:latin typeface="Calibri" pitchFamily="34" charset="0"/>
              </a:rPr>
              <a:t>Unikaj tłumów.</a:t>
            </a: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rgbClr val="FF0000"/>
                </a:solidFill>
                <a:latin typeface="Calibri" pitchFamily="34" charset="0"/>
              </a:rPr>
              <a:t>Jeśli musisz wyjść, to załóż maseczkę i rękawiczki.</a:t>
            </a: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rgbClr val="FF0000"/>
                </a:solidFill>
                <a:latin typeface="Calibri" pitchFamily="34" charset="0"/>
              </a:rPr>
              <a:t>Zachowaj przynajmniej dwumetrową odległość od innych osób.</a:t>
            </a: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rgbClr val="FF0000"/>
                </a:solidFill>
                <a:latin typeface="Calibri" pitchFamily="34" charset="0"/>
              </a:rPr>
              <a:t>Unikaj dotykania twarzy, ust i oczu.</a:t>
            </a: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79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7238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Podstawowe zasady bezpieczeństwa w czasie pandemii </a:t>
            </a:r>
            <a:r>
              <a:rPr lang="pl-PL" b="1" dirty="0" err="1"/>
              <a:t>koronawirusa</a:t>
            </a:r>
            <a:r>
              <a:rPr lang="pl-PL" b="1" dirty="0"/>
              <a:t>.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143932" cy="46805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CA43785-213E-4B6C-BAF3-1A4A708D8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759796" cy="53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5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r>
              <a:rPr lang="pl-PL" b="1" dirty="0"/>
              <a:t>Numery alarmowe w Polsce: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8143932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i="1" dirty="0">
                <a:solidFill>
                  <a:srgbClr val="FF0000"/>
                </a:solidFill>
                <a:latin typeface="Calibri" pitchFamily="34" charset="0"/>
              </a:rPr>
              <a:t>W razie zagrożenia dzwoń:</a:t>
            </a:r>
          </a:p>
          <a:p>
            <a:endParaRPr lang="pl-PL" dirty="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r>
              <a:rPr lang="pl-PL" b="1" dirty="0"/>
              <a:t>Numery alarmowe w Polsce: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8143932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i="1" dirty="0">
                <a:solidFill>
                  <a:srgbClr val="FF0000"/>
                </a:solidFill>
                <a:latin typeface="Calibri" pitchFamily="34" charset="0"/>
              </a:rPr>
              <a:t>W razie zagrożenia dzwoń:</a:t>
            </a:r>
          </a:p>
          <a:p>
            <a:pPr>
              <a:buNone/>
            </a:pPr>
            <a:endParaRPr lang="pl-PL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b="1" i="1" u="sng" dirty="0">
                <a:latin typeface="Calibri" pitchFamily="34" charset="0"/>
              </a:rPr>
              <a:t>999</a:t>
            </a:r>
            <a:r>
              <a:rPr lang="pl-PL" b="1" i="1" dirty="0">
                <a:solidFill>
                  <a:srgbClr val="FF0000"/>
                </a:solidFill>
                <a:latin typeface="Calibri" pitchFamily="34" charset="0"/>
              </a:rPr>
              <a:t> – Pogotowie ratunkowe</a:t>
            </a:r>
          </a:p>
          <a:p>
            <a:endParaRPr lang="pl-PL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b="1" i="1" u="sng" dirty="0">
                <a:latin typeface="Calibri" pitchFamily="34" charset="0"/>
              </a:rPr>
              <a:t>998</a:t>
            </a:r>
            <a:r>
              <a:rPr lang="pl-PL" b="1" i="1" dirty="0">
                <a:solidFill>
                  <a:srgbClr val="FF0000"/>
                </a:solidFill>
                <a:latin typeface="Calibri" pitchFamily="34" charset="0"/>
              </a:rPr>
              <a:t> – Straż pożarna</a:t>
            </a:r>
          </a:p>
          <a:p>
            <a:endParaRPr lang="pl-PL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b="1" i="1" u="sng" dirty="0">
                <a:latin typeface="Calibri" pitchFamily="34" charset="0"/>
              </a:rPr>
              <a:t>997</a:t>
            </a:r>
            <a:r>
              <a:rPr lang="pl-PL" b="1" i="1" dirty="0">
                <a:solidFill>
                  <a:srgbClr val="FF0000"/>
                </a:solidFill>
                <a:latin typeface="Calibri" pitchFamily="34" charset="0"/>
              </a:rPr>
              <a:t> – Policja</a:t>
            </a:r>
          </a:p>
          <a:p>
            <a:endParaRPr lang="pl-PL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pl-PL" b="1" i="1" u="sng" dirty="0">
                <a:latin typeface="Calibri" pitchFamily="34" charset="0"/>
              </a:rPr>
              <a:t>112</a:t>
            </a:r>
            <a:r>
              <a:rPr lang="pl-PL" b="1" i="1" dirty="0">
                <a:solidFill>
                  <a:srgbClr val="FF0000"/>
                </a:solidFill>
                <a:latin typeface="Calibri" pitchFamily="34" charset="0"/>
              </a:rPr>
              <a:t> – Ogólnoeuropejski numer alarmowy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00438"/>
            <a:ext cx="1720735" cy="10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1500198" cy="10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r>
              <a:rPr lang="pl-PL" b="1" dirty="0"/>
              <a:t>Jak dzwonić na numer alarmowy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8143932" cy="4857784"/>
          </a:xfrm>
        </p:spPr>
        <p:txBody>
          <a:bodyPr>
            <a:normAutofit/>
          </a:bodyPr>
          <a:lstStyle/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5214942" y="857232"/>
          <a:ext cx="3357586" cy="147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r:id="rId3" imgW="2870702" imgH="1407939" progId="">
                  <p:embed/>
                </p:oleObj>
              </mc:Choice>
              <mc:Fallback>
                <p:oleObj r:id="rId3" imgW="2870702" imgH="1407939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857232"/>
                        <a:ext cx="3357586" cy="14789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r>
              <a:rPr lang="pl-PL" b="1" dirty="0"/>
              <a:t>Jak dzwonić na numer alarmowy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8143932" cy="4857784"/>
          </a:xfrm>
        </p:spPr>
        <p:txBody>
          <a:bodyPr>
            <a:normAutofit/>
          </a:bodyPr>
          <a:lstStyle/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Co się stało?</a:t>
            </a:r>
          </a:p>
          <a:p>
            <a:r>
              <a:rPr lang="pl-PL" dirty="0">
                <a:latin typeface="Calibri" pitchFamily="34" charset="0"/>
              </a:rPr>
              <a:t>Gdzie ma miejsce zdarzenie?</a:t>
            </a:r>
          </a:p>
          <a:p>
            <a:r>
              <a:rPr lang="pl-PL" dirty="0">
                <a:latin typeface="Calibri" pitchFamily="34" charset="0"/>
              </a:rPr>
              <a:t>Czy w niebezpieczeństwie są ludzie?</a:t>
            </a:r>
          </a:p>
          <a:p>
            <a:r>
              <a:rPr lang="pl-PL" dirty="0">
                <a:latin typeface="Calibri" pitchFamily="34" charset="0"/>
              </a:rPr>
              <a:t>Ile osób jest zagrożonych?</a:t>
            </a:r>
          </a:p>
          <a:p>
            <a:r>
              <a:rPr lang="pl-PL" dirty="0">
                <a:latin typeface="Calibri" pitchFamily="34" charset="0"/>
              </a:rPr>
              <a:t>Dane wzywającego o pomoc.</a:t>
            </a:r>
          </a:p>
          <a:p>
            <a:endParaRPr lang="pl-PL" dirty="0"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5214942" y="857232"/>
          <a:ext cx="3357586" cy="147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r:id="rId3" imgW="2870702" imgH="1407939" progId="">
                  <p:embed/>
                </p:oleObj>
              </mc:Choice>
              <mc:Fallback>
                <p:oleObj r:id="rId3" imgW="2870702" imgH="1407939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857232"/>
                        <a:ext cx="3357586" cy="14789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8429684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>
                <a:solidFill>
                  <a:srgbClr val="FF0000"/>
                </a:solidFill>
                <a:latin typeface="Calibri" pitchFamily="34" charset="0"/>
              </a:rPr>
              <a:t>     Należy pamiętać, że w przypadku zagrożenia kilka osób może dzwonić jednocześnie na numer alarmowy, zgłaszając to samo zdarzenie. </a:t>
            </a:r>
          </a:p>
          <a:p>
            <a:pPr>
              <a:buNone/>
            </a:pPr>
            <a:endParaRPr lang="pl-PL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pl-PL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pl-PL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pl-PL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lvl="0">
              <a:buNone/>
            </a:pPr>
            <a:r>
              <a:rPr lang="pl-PL" sz="2800" dirty="0">
                <a:latin typeface="Calibri" pitchFamily="34" charset="0"/>
              </a:rPr>
              <a:t>   </a:t>
            </a:r>
          </a:p>
          <a:p>
            <a:pPr lvl="0">
              <a:buNone/>
            </a:pPr>
            <a:endParaRPr lang="pl-PL" sz="2800" dirty="0">
              <a:latin typeface="Calibri" pitchFamily="34" charset="0"/>
            </a:endParaRPr>
          </a:p>
          <a:p>
            <a:pPr lvl="0">
              <a:buNone/>
            </a:pPr>
            <a:endParaRPr lang="pl-PL" sz="2800" dirty="0">
              <a:latin typeface="Calibri" pitchFamily="34" charset="0"/>
            </a:endParaRPr>
          </a:p>
          <a:p>
            <a:pPr lvl="0">
              <a:buNone/>
            </a:pPr>
            <a:endParaRPr lang="pl-PL" sz="2800" dirty="0">
              <a:latin typeface="Calibri" pitchFamily="34" charset="0"/>
            </a:endParaRPr>
          </a:p>
          <a:p>
            <a:pPr lvl="0" algn="ctr">
              <a:buNone/>
            </a:pPr>
            <a:r>
              <a:rPr lang="pl-PL" sz="2800" dirty="0">
                <a:latin typeface="Calibri" pitchFamily="34" charset="0"/>
              </a:rPr>
              <a:t>   </a:t>
            </a:r>
            <a:r>
              <a:rPr lang="pl-PL" sz="2800" b="1" i="1" u="sng" dirty="0">
                <a:latin typeface="Calibri" pitchFamily="34" charset="0"/>
              </a:rPr>
              <a:t>Jeśli sytuacja nagle się zmieni lub pogorszy, </a:t>
            </a:r>
          </a:p>
          <a:p>
            <a:pPr lvl="0" algn="ctr">
              <a:buNone/>
            </a:pPr>
            <a:r>
              <a:rPr lang="pl-PL" sz="2800" b="1" i="1" u="sng" dirty="0">
                <a:latin typeface="Calibri" pitchFamily="34" charset="0"/>
              </a:rPr>
              <a:t>   należy szybko o tym powiadomić operatora numeru alarmowego.</a:t>
            </a:r>
          </a:p>
          <a:p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351896" cy="291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334</TotalTime>
  <Words>738</Words>
  <Application>Microsoft Office PowerPoint</Application>
  <PresentationFormat>Pokaz na ekranie (4:3)</PresentationFormat>
  <Paragraphs>125</Paragraphs>
  <Slides>24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Bookman Old Style</vt:lpstr>
      <vt:lpstr>Calibri</vt:lpstr>
      <vt:lpstr>Franklin Gothic Book</vt:lpstr>
      <vt:lpstr>Perpetua</vt:lpstr>
      <vt:lpstr>Wingdings 2</vt:lpstr>
      <vt:lpstr>Kapitał</vt:lpstr>
      <vt:lpstr>Obraz - mapa bitowa</vt:lpstr>
      <vt:lpstr>Bezpieczne wakacje 2020</vt:lpstr>
      <vt:lpstr> Zasady zachowania się podczas  sytuacji niebezpiecznych</vt:lpstr>
      <vt:lpstr>Podstawowe zasady bezpieczeństwa w czasie pandemii koronawirusa. </vt:lpstr>
      <vt:lpstr>Podstawowe zasady bezpieczeństwa w czasie pandemii koronawirusa. </vt:lpstr>
      <vt:lpstr>  Numery alarmowe w Polsce: </vt:lpstr>
      <vt:lpstr>  Numery alarmowe w Polsce: </vt:lpstr>
      <vt:lpstr>  Jak dzwonić na numer alarmowy </vt:lpstr>
      <vt:lpstr>  Jak dzwonić na numer alarmowy </vt:lpstr>
      <vt:lpstr>Prezentacja programu PowerPoint</vt:lpstr>
      <vt:lpstr>Prezentacja programu PowerPoint</vt:lpstr>
      <vt:lpstr>Jeżeli jesteś świadkiem wypadku drogowego to:  </vt:lpstr>
      <vt:lpstr>Prezentacja programu PowerPoint</vt:lpstr>
      <vt:lpstr>Prezentacja programu PowerPoint</vt:lpstr>
      <vt:lpstr>Prezentacja programu PowerPoint</vt:lpstr>
      <vt:lpstr>W wypadku zauważenia pożaru  jak najszybciej należy:</vt:lpstr>
      <vt:lpstr>Zagrożenia powstające podczas pożaru</vt:lpstr>
      <vt:lpstr>Odizolowanie miejsca pożaru od dostępu powietrza</vt:lpstr>
      <vt:lpstr>         Podczas powodzi… </vt:lpstr>
      <vt:lpstr>Podczas alarmu powodziowego: </vt:lpstr>
      <vt:lpstr>Prezentacja programu PowerPoint</vt:lpstr>
      <vt:lpstr>Po powodzi: </vt:lpstr>
      <vt:lpstr>Huragany: </vt:lpstr>
      <vt:lpstr>Huragany: </vt:lpstr>
      <vt:lpstr>Dziękujemy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zachowania się podczas sytuacji zagrożenia życia, zdrowia lub mienia.</dc:title>
  <dc:creator>Dell</dc:creator>
  <cp:lastModifiedBy>User</cp:lastModifiedBy>
  <cp:revision>65</cp:revision>
  <dcterms:modified xsi:type="dcterms:W3CDTF">2020-06-23T22:11:40Z</dcterms:modified>
</cp:coreProperties>
</file>