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9" autoAdjust="0"/>
    <p:restoredTop sz="94660"/>
  </p:normalViewPr>
  <p:slideViewPr>
    <p:cSldViewPr>
      <p:cViewPr varScale="1">
        <p:scale>
          <a:sx n="69" d="100"/>
          <a:sy n="69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7493E39-806B-4CF2-90AC-18FD41FA4F6D}" type="datetimeFigureOut">
              <a:rPr lang="pl-PL" smtClean="0"/>
              <a:pPr/>
              <a:t>2013-11-21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9611170-4849-4110-8745-4EE7B5AC310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KONCEPCJA  PRACY  SZKOŁY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sz="3200" dirty="0" smtClean="0"/>
              <a:t>Podstawowej im. Królowej Jadwigi w </a:t>
            </a:r>
            <a:r>
              <a:rPr lang="pl-PL" sz="3200" smtClean="0"/>
              <a:t>Jedlcu </a:t>
            </a:r>
            <a:br>
              <a:rPr lang="pl-PL" sz="3200" smtClean="0"/>
            </a:br>
            <a:r>
              <a:rPr lang="pl-PL" sz="3200" smtClean="0"/>
              <a:t>w roku szkolnym  2013 – 2014 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Określa wspólny dla całej społeczności szkolnej kierunek działań</a:t>
            </a:r>
            <a:endParaRPr lang="pl-P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Misja szkoły  </a:t>
            </a:r>
            <a:br>
              <a:rPr lang="pl-PL" dirty="0" smtClean="0"/>
            </a:br>
            <a:r>
              <a:rPr lang="pl-PL" sz="3100" dirty="0" smtClean="0"/>
              <a:t>(jak </a:t>
            </a:r>
            <a:r>
              <a:rPr lang="pl-PL" sz="3200" dirty="0" smtClean="0"/>
              <a:t>chcemy</a:t>
            </a:r>
            <a:r>
              <a:rPr lang="pl-PL" sz="3100" dirty="0" smtClean="0"/>
              <a:t> to osiągnąć)</a:t>
            </a: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000" dirty="0" smtClean="0"/>
              <a:t>Dbałość o jakość kształcenia. Skupienie się na uczeniu umiejętności.</a:t>
            </a:r>
          </a:p>
          <a:p>
            <a:r>
              <a:rPr lang="pl-PL" sz="2000" dirty="0" smtClean="0"/>
              <a:t>Uczyć zrozumienia, samodzielnego myślenia i wnioskowania</a:t>
            </a:r>
          </a:p>
          <a:p>
            <a:r>
              <a:rPr lang="pl-PL" sz="2000" dirty="0" smtClean="0"/>
              <a:t>Wdrożenie oceniania kształtującego.</a:t>
            </a:r>
          </a:p>
          <a:p>
            <a:r>
              <a:rPr lang="pl-PL" sz="2000" dirty="0" smtClean="0"/>
              <a:t>Traktować ucznia ze zrozumieniem i szacunkiem</a:t>
            </a:r>
          </a:p>
          <a:p>
            <a:r>
              <a:rPr lang="pl-PL" sz="2000" dirty="0" smtClean="0"/>
              <a:t>Rozwijać indywidualne uzdolnienia</a:t>
            </a:r>
          </a:p>
          <a:p>
            <a:r>
              <a:rPr lang="pl-PL" sz="2000" dirty="0" smtClean="0"/>
              <a:t>Dbać o bezpieczeństwo  wychowanków i kształtowanie ich postaw odpowiedzialności za bezpieczeństwo własne i innych</a:t>
            </a:r>
          </a:p>
          <a:p>
            <a:r>
              <a:rPr lang="pl-PL" sz="2000" dirty="0" smtClean="0"/>
              <a:t>Zachęcać do poszukiwania prawdy zarówno w aspekcie poznawczym </a:t>
            </a:r>
          </a:p>
          <a:p>
            <a:pPr>
              <a:buNone/>
            </a:pPr>
            <a:r>
              <a:rPr lang="pl-PL" sz="2000" dirty="0" smtClean="0"/>
              <a:t>       (w nauce) jak i w życiu.</a:t>
            </a:r>
          </a:p>
          <a:p>
            <a:r>
              <a:rPr lang="pl-PL" sz="2000" dirty="0" smtClean="0"/>
              <a:t>Wykorzystanie nowoczesnych technologii</a:t>
            </a:r>
          </a:p>
          <a:p>
            <a:r>
              <a:rPr lang="pl-PL" sz="2000" dirty="0" smtClean="0"/>
              <a:t>Konfrontacja z odkryciami  zmieniającego się  świata</a:t>
            </a:r>
          </a:p>
          <a:p>
            <a:r>
              <a:rPr lang="pl-PL" sz="2000" dirty="0" smtClean="0"/>
              <a:t>Zapewnienie kadrze właściwego programu szkoleń</a:t>
            </a:r>
          </a:p>
          <a:p>
            <a:r>
              <a:rPr lang="pl-PL" sz="2000" dirty="0" smtClean="0"/>
              <a:t>Rozwój więzi ze społecznością lokalną. </a:t>
            </a:r>
          </a:p>
          <a:p>
            <a:r>
              <a:rPr lang="pl-PL" sz="2000" dirty="0" smtClean="0"/>
              <a:t>Wdrażanie do zdrowego trybu życia, w tym podejścia  do właściwego</a:t>
            </a:r>
          </a:p>
          <a:p>
            <a:pPr>
              <a:buNone/>
            </a:pPr>
            <a:r>
              <a:rPr lang="pl-PL" sz="2000" dirty="0" smtClean="0"/>
              <a:t>       odżywiania </a:t>
            </a:r>
          </a:p>
          <a:p>
            <a:endParaRPr lang="pl-PL" sz="2000" dirty="0" smtClean="0"/>
          </a:p>
          <a:p>
            <a:endParaRPr lang="pl-PL" sz="2400" dirty="0" smtClean="0"/>
          </a:p>
          <a:p>
            <a:endParaRPr lang="pl-PL" sz="2800" dirty="0" smtClean="0"/>
          </a:p>
          <a:p>
            <a:endParaRPr lang="pl-PL" sz="2800" dirty="0" smtClean="0"/>
          </a:p>
          <a:p>
            <a:endParaRPr lang="pl-PL" sz="2800" dirty="0" smtClean="0"/>
          </a:p>
          <a:p>
            <a:endParaRPr lang="pl-PL" sz="2800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Znaczenie  koncepcji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Szkołę tworzą nauczyciele, uczniowie</a:t>
            </a:r>
            <a:r>
              <a:rPr lang="pl-PL" sz="2400" dirty="0"/>
              <a:t> </a:t>
            </a:r>
            <a:r>
              <a:rPr lang="pl-PL" sz="2400" dirty="0" smtClean="0"/>
              <a:t>i ich rodzice oraz szerzej pojęte środowisko lokalne, którego potrzeby należy uwzględniać określając wizję i misję szkoły tym samym nadając jej charakter i indywidualność.</a:t>
            </a:r>
          </a:p>
          <a:p>
            <a:r>
              <a:rPr lang="pl-PL" sz="2400" b="1" dirty="0" smtClean="0"/>
              <a:t>Wizja jest pewnym wyobrażeniem przyszłości</a:t>
            </a:r>
          </a:p>
          <a:p>
            <a:r>
              <a:rPr lang="pl-PL" sz="2400" b="1" dirty="0" smtClean="0"/>
              <a:t>Wizja powinna uwzględniać wyzwania przyszłości i tendencje rozwojowe. </a:t>
            </a:r>
          </a:p>
          <a:p>
            <a:r>
              <a:rPr lang="pl-PL" sz="2400" dirty="0" smtClean="0"/>
              <a:t>Pozwala skupiać uwagę na najważniejszych, wyznaczonych wcześniej wspólnych celach</a:t>
            </a:r>
          </a:p>
          <a:p>
            <a:r>
              <a:rPr lang="pl-PL" sz="2400" dirty="0" smtClean="0"/>
              <a:t>Umożliwia  zaplanowanie  wykonanie  poszczególnych działań w określonym wcześniej czasie </a:t>
            </a:r>
            <a:endParaRPr lang="pl-PL" sz="24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Tworząc wizję odpowiadamy na kilka pytań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 Jak chcemy, żeby wyglądała nasza szkoła za kilka lat?</a:t>
            </a:r>
          </a:p>
          <a:p>
            <a:r>
              <a:rPr lang="pl-PL" sz="2400" dirty="0" smtClean="0"/>
              <a:t>Jaki ma być absolwent naszej szkoły?</a:t>
            </a:r>
          </a:p>
          <a:p>
            <a:r>
              <a:rPr lang="pl-PL" sz="2400" dirty="0" smtClean="0"/>
              <a:t>Jak powinna wyglądać współpraca między nauczycielami?</a:t>
            </a:r>
          </a:p>
          <a:p>
            <a:r>
              <a:rPr lang="pl-PL" sz="2400" dirty="0" smtClean="0"/>
              <a:t>Co ma charakteryzować nauczycieli  pracujących w naszej szkole?</a:t>
            </a:r>
          </a:p>
          <a:p>
            <a:r>
              <a:rPr lang="pl-PL" sz="2400" dirty="0" smtClean="0"/>
              <a:t>Jakie wyposażenie szkoły i baza dydaktyczna będą nas satysfakcjonować?</a:t>
            </a:r>
            <a:endParaRPr lang="pl-PL" sz="24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Wizja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00B050"/>
                </a:solidFill>
              </a:rPr>
              <a:t> </a:t>
            </a:r>
            <a:r>
              <a:rPr lang="pl-PL" sz="4000" b="1" dirty="0" smtClean="0"/>
              <a:t>Wizja  szkoły  powinna  być  dynamiczna,  ukierunkowana  na  rozwój. </a:t>
            </a:r>
          </a:p>
          <a:p>
            <a:r>
              <a:rPr lang="pl-PL" dirty="0" smtClean="0"/>
              <a:t>Jest opisem tego, jaka szkoła powinna być w określonej perspektywie czasowej</a:t>
            </a:r>
          </a:p>
          <a:p>
            <a:r>
              <a:rPr lang="pl-PL" dirty="0" smtClean="0"/>
              <a:t>Jest opisem cech i właściwości placówki, procesów w niej zachodzących, procedur działania</a:t>
            </a:r>
            <a:endParaRPr lang="pl-PL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Absolwent naszej szkoły za 10 lat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 smtClean="0"/>
              <a:t>Odporność na stres</a:t>
            </a:r>
          </a:p>
          <a:p>
            <a:r>
              <a:rPr lang="pl-PL" sz="2000" dirty="0" smtClean="0"/>
              <a:t>Umiejętność uczenia się</a:t>
            </a:r>
          </a:p>
          <a:p>
            <a:r>
              <a:rPr lang="pl-PL" sz="2000" dirty="0" smtClean="0"/>
              <a:t>Uczciwość</a:t>
            </a:r>
          </a:p>
          <a:p>
            <a:r>
              <a:rPr lang="pl-PL" sz="2000" dirty="0" smtClean="0"/>
              <a:t>Samodzielność</a:t>
            </a:r>
          </a:p>
          <a:p>
            <a:r>
              <a:rPr lang="pl-PL" sz="2000" dirty="0" smtClean="0"/>
              <a:t>Obowiązkowość</a:t>
            </a:r>
          </a:p>
          <a:p>
            <a:r>
              <a:rPr lang="pl-PL" sz="2000" dirty="0" smtClean="0"/>
              <a:t>Odpowiedzialność</a:t>
            </a:r>
          </a:p>
          <a:p>
            <a:r>
              <a:rPr lang="pl-PL" sz="2000" dirty="0" smtClean="0"/>
              <a:t>Wrażliwość</a:t>
            </a:r>
          </a:p>
          <a:p>
            <a:r>
              <a:rPr lang="pl-PL" sz="2000" dirty="0" smtClean="0"/>
              <a:t>Umiejętność komunikowania się (w języku ojczystym i przynajmniej jednym języku obcym)</a:t>
            </a:r>
          </a:p>
          <a:p>
            <a:r>
              <a:rPr lang="pl-PL" sz="2000" dirty="0" smtClean="0"/>
              <a:t>Tolerancja</a:t>
            </a:r>
          </a:p>
          <a:p>
            <a:r>
              <a:rPr lang="pl-PL" sz="2000" dirty="0" smtClean="0"/>
              <a:t>Kultura</a:t>
            </a:r>
          </a:p>
          <a:p>
            <a:r>
              <a:rPr lang="pl-PL" sz="2000" dirty="0" smtClean="0"/>
              <a:t>Prawda</a:t>
            </a:r>
          </a:p>
          <a:p>
            <a:r>
              <a:rPr lang="pl-PL" sz="2000" dirty="0" smtClean="0"/>
              <a:t>Patriotyzm</a:t>
            </a:r>
          </a:p>
          <a:p>
            <a:pPr>
              <a:buNone/>
            </a:pPr>
            <a:endParaRPr lang="pl-PL" sz="20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Nauczyciel / Wychowawca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Dba o właściwe planowanie i realizację zadań, organizowanie i przygotowanie pracy własnej oraz rozwiązywanie problemów .</a:t>
            </a:r>
          </a:p>
          <a:p>
            <a:r>
              <a:rPr lang="pl-PL" sz="2000" dirty="0" smtClean="0"/>
              <a:t>Doskonali pracę zespołową w klasie oraz wdraża ocenianie kształtujące.</a:t>
            </a:r>
          </a:p>
          <a:p>
            <a:r>
              <a:rPr lang="pl-PL" sz="2000" dirty="0" smtClean="0"/>
              <a:t>Otwiera wychowanków na świat uniwersalnych wartości takich  jak: prawda, dobro i piękno. </a:t>
            </a:r>
          </a:p>
          <a:p>
            <a:r>
              <a:rPr lang="pl-PL" sz="2000" dirty="0" smtClean="0"/>
              <a:t>Dba o właściwy klimat sprzyjający  twórczej i efektywnej pracy, wprowadza relacje integrujące nauczycieli, uczniów i rodziców we wspólnotę szkolną.</a:t>
            </a:r>
          </a:p>
          <a:p>
            <a:r>
              <a:rPr lang="pl-PL" sz="2000" dirty="0" smtClean="0"/>
              <a:t>Koordynuje oddziaływania wychowawcze szkoły, domu rodzinnego i społeczności lokalnej.</a:t>
            </a:r>
          </a:p>
          <a:p>
            <a:r>
              <a:rPr lang="pl-PL" sz="2000" dirty="0" smtClean="0"/>
              <a:t>Wzajemne obserwowanie i omawianie lekcji.</a:t>
            </a:r>
          </a:p>
          <a:p>
            <a:r>
              <a:rPr lang="pl-PL" sz="2000" dirty="0" smtClean="0"/>
              <a:t>Wspólna odpowiedzialność za własny rozwój i za realizację celów, które stawia szkoła. </a:t>
            </a:r>
            <a:endParaRPr lang="pl-PL" sz="20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Wartości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Bezpieczeństwo</a:t>
            </a:r>
          </a:p>
          <a:p>
            <a:r>
              <a:rPr lang="pl-PL" sz="2000" dirty="0" smtClean="0"/>
              <a:t>Porozumienie</a:t>
            </a:r>
          </a:p>
          <a:p>
            <a:r>
              <a:rPr lang="pl-PL" sz="2000" dirty="0" smtClean="0"/>
              <a:t>Dobro</a:t>
            </a:r>
          </a:p>
          <a:p>
            <a:r>
              <a:rPr lang="pl-PL" sz="2000" dirty="0" smtClean="0"/>
              <a:t>Prawda</a:t>
            </a:r>
          </a:p>
          <a:p>
            <a:r>
              <a:rPr lang="pl-PL" sz="2000" dirty="0" smtClean="0"/>
              <a:t>Kultura </a:t>
            </a:r>
          </a:p>
          <a:p>
            <a:r>
              <a:rPr lang="pl-PL" sz="2000" dirty="0" smtClean="0"/>
              <a:t>Tolerancja</a:t>
            </a:r>
          </a:p>
          <a:p>
            <a:r>
              <a:rPr lang="pl-PL" sz="2000" dirty="0" smtClean="0"/>
              <a:t>Samodzielność</a:t>
            </a:r>
          </a:p>
          <a:p>
            <a:r>
              <a:rPr lang="pl-PL" sz="2000" dirty="0" smtClean="0"/>
              <a:t>Odpowiedzialność</a:t>
            </a:r>
          </a:p>
          <a:p>
            <a:r>
              <a:rPr lang="pl-PL" sz="2000" dirty="0" smtClean="0"/>
              <a:t>Obowiązkowość </a:t>
            </a:r>
          </a:p>
          <a:p>
            <a:r>
              <a:rPr lang="pl-PL" sz="2000" dirty="0" smtClean="0"/>
              <a:t>Uczciwość</a:t>
            </a:r>
          </a:p>
          <a:p>
            <a:r>
              <a:rPr lang="pl-PL" sz="2000" dirty="0" smtClean="0"/>
              <a:t>Umiejętność uczenia się</a:t>
            </a:r>
          </a:p>
          <a:p>
            <a:r>
              <a:rPr lang="pl-PL" sz="2000" dirty="0" smtClean="0"/>
              <a:t>Umiejętność współpracy w zespole</a:t>
            </a:r>
          </a:p>
          <a:p>
            <a:pPr>
              <a:buNone/>
            </a:pPr>
            <a:endParaRPr lang="pl-PL" sz="2000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Misja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Jak chcemy osiągnąć wizję szkoły</a:t>
            </a:r>
          </a:p>
          <a:p>
            <a:r>
              <a:rPr lang="pl-PL" dirty="0" smtClean="0"/>
              <a:t>Określa sposób dojścia do tego pożądanego stanu 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Wizja szkoły – obraz przyszłości</a:t>
            </a:r>
            <a:br>
              <a:rPr lang="pl-PL" dirty="0" smtClean="0"/>
            </a:br>
            <a:r>
              <a:rPr lang="pl-PL" sz="3200" dirty="0" smtClean="0"/>
              <a:t>(co chcemy osiągnąć)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800" dirty="0" smtClean="0"/>
          </a:p>
          <a:p>
            <a:r>
              <a:rPr lang="pl-PL" sz="2800" dirty="0" smtClean="0"/>
              <a:t>Dobrze przekazać uczniom wiedzę.</a:t>
            </a:r>
          </a:p>
          <a:p>
            <a:r>
              <a:rPr lang="pl-PL" sz="2800" dirty="0" smtClean="0"/>
              <a:t>Wzbogacać doświadczenie w uczeniu się</a:t>
            </a:r>
          </a:p>
          <a:p>
            <a:r>
              <a:rPr lang="pl-PL" sz="2800" dirty="0" smtClean="0"/>
              <a:t>Kształtować szacunek dla siebie i innych</a:t>
            </a:r>
          </a:p>
          <a:p>
            <a:r>
              <a:rPr lang="pl-PL" sz="2800" dirty="0" smtClean="0"/>
              <a:t>Dbać o rozwój fizyczny i psychiczny</a:t>
            </a:r>
          </a:p>
          <a:p>
            <a:r>
              <a:rPr lang="pl-PL" sz="2800" dirty="0" smtClean="0"/>
              <a:t>Być szkołą „Ku przyszłości” </a:t>
            </a:r>
            <a:endParaRPr lang="pl-PL" sz="28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708</TotalTime>
  <Words>460</Words>
  <Application>Microsoft Office PowerPoint</Application>
  <PresentationFormat>Pokaz na ekranie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Moduł</vt:lpstr>
      <vt:lpstr>KONCEPCJA  PRACY  SZKOŁY  Podstawowej im. Królowej Jadwigi w Jedlcu  w roku szkolnym  2013 – 2014 </vt:lpstr>
      <vt:lpstr>Znaczenie  koncepcji</vt:lpstr>
      <vt:lpstr>Tworząc wizję odpowiadamy na kilka pytań</vt:lpstr>
      <vt:lpstr>Wizja </vt:lpstr>
      <vt:lpstr>Absolwent naszej szkoły za 10 lat</vt:lpstr>
      <vt:lpstr>Nauczyciel / Wychowawca</vt:lpstr>
      <vt:lpstr>Wartości</vt:lpstr>
      <vt:lpstr>Misja </vt:lpstr>
      <vt:lpstr>Wizja szkoły – obraz przyszłości (co chcemy osiągnąć)</vt:lpstr>
      <vt:lpstr>Misja szkoły   (jak chcemy to osiągnąć)</vt:lpstr>
    </vt:vector>
  </TitlesOfParts>
  <Company>SZKOŁA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KONCEPCJA  PRACY  SZKOŁY</dc:title>
  <dc:creator>ZSP JEDLEC</dc:creator>
  <cp:lastModifiedBy>ZSP W JEDLCU</cp:lastModifiedBy>
  <cp:revision>66</cp:revision>
  <dcterms:created xsi:type="dcterms:W3CDTF">2013-10-13T11:47:43Z</dcterms:created>
  <dcterms:modified xsi:type="dcterms:W3CDTF">2013-11-21T10:17:48Z</dcterms:modified>
</cp:coreProperties>
</file>