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eague Spartan" panose="020B0604020202020204" charset="-18"/>
      <p:regular r:id="rId28"/>
    </p:embeddedFont>
    <p:embeddedFont>
      <p:font typeface="Blinker" panose="020B0604020202020204" charset="0"/>
      <p:regular r:id="rId29"/>
    </p:embeddedFont>
    <p:embeddedFont>
      <p:font typeface="Open Sans" panose="020B0604020202020204" charset="0"/>
      <p:regular r:id="rId30"/>
      <p:bold r:id="rId31"/>
    </p:embeddedFont>
    <p:embeddedFont>
      <p:font typeface="Blinker Bold" panose="020B0604020202020204" charset="0"/>
      <p:regular r:id="rId32"/>
    </p:embeddedFont>
    <p:embeddedFont>
      <p:font typeface="Open Sans Bol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211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96985" y="1573860"/>
            <a:ext cx="3160666" cy="1661968"/>
            <a:chOff x="0" y="0"/>
            <a:chExt cx="812800" cy="4273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427393"/>
            </a:xfrm>
            <a:custGeom>
              <a:avLst/>
              <a:gdLst/>
              <a:ahLst/>
              <a:cxnLst/>
              <a:rect l="l" t="t" r="r" b="b"/>
              <a:pathLst>
                <a:path w="812800" h="427393">
                  <a:moveTo>
                    <a:pt x="609600" y="0"/>
                  </a:moveTo>
                  <a:lnTo>
                    <a:pt x="0" y="0"/>
                  </a:lnTo>
                  <a:lnTo>
                    <a:pt x="203200" y="427393"/>
                  </a:lnTo>
                  <a:lnTo>
                    <a:pt x="812800" y="427393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465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11144" y="3761065"/>
            <a:ext cx="1990049" cy="1661968"/>
            <a:chOff x="0" y="0"/>
            <a:chExt cx="511763" cy="427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1763" cy="427393"/>
            </a:xfrm>
            <a:custGeom>
              <a:avLst/>
              <a:gdLst/>
              <a:ahLst/>
              <a:cxnLst/>
              <a:rect l="l" t="t" r="r" b="b"/>
              <a:pathLst>
                <a:path w="511763" h="427393">
                  <a:moveTo>
                    <a:pt x="308563" y="0"/>
                  </a:moveTo>
                  <a:lnTo>
                    <a:pt x="0" y="0"/>
                  </a:lnTo>
                  <a:lnTo>
                    <a:pt x="203200" y="427393"/>
                  </a:lnTo>
                  <a:lnTo>
                    <a:pt x="511763" y="427393"/>
                  </a:lnTo>
                  <a:lnTo>
                    <a:pt x="308563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308563" cy="465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051600" y="1573860"/>
            <a:ext cx="7236400" cy="7236371"/>
            <a:chOff x="0" y="0"/>
            <a:chExt cx="6350025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39258" r="-20102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6850770" y="-439543"/>
            <a:ext cx="7101844" cy="1898766"/>
            <a:chOff x="0" y="0"/>
            <a:chExt cx="1363798" cy="3646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63799" cy="364628"/>
            </a:xfrm>
            <a:custGeom>
              <a:avLst/>
              <a:gdLst/>
              <a:ahLst/>
              <a:cxnLst/>
              <a:rect l="l" t="t" r="r" b="b"/>
              <a:pathLst>
                <a:path w="1363799" h="364628">
                  <a:moveTo>
                    <a:pt x="203200" y="0"/>
                  </a:moveTo>
                  <a:lnTo>
                    <a:pt x="1363799" y="0"/>
                  </a:lnTo>
                  <a:lnTo>
                    <a:pt x="1160598" y="364628"/>
                  </a:lnTo>
                  <a:lnTo>
                    <a:pt x="0" y="36462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1600" y="-38100"/>
              <a:ext cx="1160598" cy="402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952614" y="-421997"/>
            <a:ext cx="7101844" cy="1898766"/>
            <a:chOff x="0" y="0"/>
            <a:chExt cx="1363798" cy="36462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63799" cy="364628"/>
            </a:xfrm>
            <a:custGeom>
              <a:avLst/>
              <a:gdLst/>
              <a:ahLst/>
              <a:cxnLst/>
              <a:rect l="l" t="t" r="r" b="b"/>
              <a:pathLst>
                <a:path w="1363799" h="364628">
                  <a:moveTo>
                    <a:pt x="203200" y="0"/>
                  </a:moveTo>
                  <a:lnTo>
                    <a:pt x="1363799" y="0"/>
                  </a:lnTo>
                  <a:lnTo>
                    <a:pt x="1160598" y="364628"/>
                  </a:lnTo>
                  <a:lnTo>
                    <a:pt x="0" y="36462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1160598" cy="402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952614" y="8810231"/>
            <a:ext cx="5853363" cy="1988111"/>
            <a:chOff x="0" y="0"/>
            <a:chExt cx="1541627" cy="52361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41627" cy="523618"/>
            </a:xfrm>
            <a:custGeom>
              <a:avLst/>
              <a:gdLst/>
              <a:ahLst/>
              <a:cxnLst/>
              <a:rect l="l" t="t" r="r" b="b"/>
              <a:pathLst>
                <a:path w="1541627" h="523618">
                  <a:moveTo>
                    <a:pt x="1338427" y="0"/>
                  </a:moveTo>
                  <a:lnTo>
                    <a:pt x="0" y="0"/>
                  </a:lnTo>
                  <a:lnTo>
                    <a:pt x="203200" y="523618"/>
                  </a:lnTo>
                  <a:lnTo>
                    <a:pt x="1541627" y="523618"/>
                  </a:lnTo>
                  <a:lnTo>
                    <a:pt x="1338427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1338427" cy="5617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226904" y="621966"/>
            <a:ext cx="814394" cy="854802"/>
          </a:xfrm>
          <a:custGeom>
            <a:avLst/>
            <a:gdLst/>
            <a:ahLst/>
            <a:cxnLst/>
            <a:rect l="l" t="t" r="r" b="b"/>
            <a:pathLst>
              <a:path w="814394" h="854802">
                <a:moveTo>
                  <a:pt x="0" y="0"/>
                </a:moveTo>
                <a:lnTo>
                  <a:pt x="814394" y="0"/>
                </a:lnTo>
                <a:lnTo>
                  <a:pt x="814394" y="854803"/>
                </a:lnTo>
                <a:lnTo>
                  <a:pt x="0" y="8548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226904" y="2671652"/>
            <a:ext cx="7057906" cy="1491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279"/>
              </a:lnSpc>
            </a:pPr>
            <a:r>
              <a:rPr lang="en-US" sz="8771" dirty="0">
                <a:solidFill>
                  <a:srgbClr val="000000"/>
                </a:solidFill>
                <a:latin typeface="Blinker"/>
              </a:rPr>
              <a:t>STANDARDY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26904" y="4203755"/>
            <a:ext cx="8729227" cy="2548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9"/>
              </a:lnSpc>
            </a:pPr>
            <a:r>
              <a:rPr lang="en-US" sz="7342">
                <a:solidFill>
                  <a:srgbClr val="059BDD"/>
                </a:solidFill>
                <a:latin typeface="League Spartan"/>
              </a:rPr>
              <a:t>OCHRONY MAŁOLETNICH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0" y="8810231"/>
            <a:ext cx="13952614" cy="1988111"/>
            <a:chOff x="0" y="0"/>
            <a:chExt cx="3674762" cy="5236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674763" cy="523618"/>
            </a:xfrm>
            <a:custGeom>
              <a:avLst/>
              <a:gdLst/>
              <a:ahLst/>
              <a:cxnLst/>
              <a:rect l="l" t="t" r="r" b="b"/>
              <a:pathLst>
                <a:path w="3674763" h="523618">
                  <a:moveTo>
                    <a:pt x="3471563" y="0"/>
                  </a:moveTo>
                  <a:lnTo>
                    <a:pt x="0" y="0"/>
                  </a:lnTo>
                  <a:lnTo>
                    <a:pt x="203200" y="523618"/>
                  </a:lnTo>
                  <a:lnTo>
                    <a:pt x="3674763" y="523618"/>
                  </a:lnTo>
                  <a:lnTo>
                    <a:pt x="3471563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01600" y="-38100"/>
              <a:ext cx="3471562" cy="5617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226904" y="7262818"/>
            <a:ext cx="8984240" cy="76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5"/>
              </a:lnSpc>
            </a:pPr>
            <a:r>
              <a:rPr lang="pl-PL" sz="4000" dirty="0" smtClean="0">
                <a:solidFill>
                  <a:srgbClr val="000000"/>
                </a:solidFill>
                <a:latin typeface="Blinker"/>
              </a:rPr>
              <a:t>Zespół Szkolno-Przedszkolny w Jedlcu</a:t>
            </a:r>
            <a:endParaRPr lang="en-US" sz="4000" dirty="0">
              <a:solidFill>
                <a:srgbClr val="000000"/>
              </a:solidFill>
              <a:latin typeface="Blink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6642" y="2988001"/>
            <a:ext cx="21227324" cy="7960736"/>
            <a:chOff x="0" y="0"/>
            <a:chExt cx="5590736" cy="20966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90735" cy="2096655"/>
            </a:xfrm>
            <a:custGeom>
              <a:avLst/>
              <a:gdLst/>
              <a:ahLst/>
              <a:cxnLst/>
              <a:rect l="l" t="t" r="r" b="b"/>
              <a:pathLst>
                <a:path w="5590735" h="2096655">
                  <a:moveTo>
                    <a:pt x="0" y="0"/>
                  </a:moveTo>
                  <a:lnTo>
                    <a:pt x="5590735" y="0"/>
                  </a:lnTo>
                  <a:lnTo>
                    <a:pt x="5590735" y="2096655"/>
                  </a:lnTo>
                  <a:lnTo>
                    <a:pt x="0" y="2096655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90736" cy="2134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556974" y="1913198"/>
            <a:ext cx="6071196" cy="9106794"/>
            <a:chOff x="0" y="0"/>
            <a:chExt cx="6350000" cy="952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140174" r="-22407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297658" y="-200693"/>
            <a:ext cx="20238736" cy="2734153"/>
            <a:chOff x="0" y="0"/>
            <a:chExt cx="2689103" cy="3632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9103" cy="363284"/>
            </a:xfrm>
            <a:custGeom>
              <a:avLst/>
              <a:gdLst/>
              <a:ahLst/>
              <a:cxnLst/>
              <a:rect l="l" t="t" r="r" b="b"/>
              <a:pathLst>
                <a:path w="2689103" h="363284">
                  <a:moveTo>
                    <a:pt x="2485903" y="0"/>
                  </a:moveTo>
                  <a:lnTo>
                    <a:pt x="0" y="0"/>
                  </a:lnTo>
                  <a:lnTo>
                    <a:pt x="203200" y="363284"/>
                  </a:lnTo>
                  <a:lnTo>
                    <a:pt x="2689103" y="363284"/>
                  </a:lnTo>
                  <a:lnTo>
                    <a:pt x="2485903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2485903" cy="401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440088" y="0"/>
            <a:ext cx="3509203" cy="1176871"/>
            <a:chOff x="0" y="0"/>
            <a:chExt cx="673888" cy="22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2670310" y="1292934"/>
            <a:ext cx="3699010" cy="1240526"/>
            <a:chOff x="0" y="0"/>
            <a:chExt cx="673888" cy="226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398656" y="9453794"/>
            <a:ext cx="4137738" cy="1566197"/>
            <a:chOff x="0" y="0"/>
            <a:chExt cx="1248512" cy="47258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48511" cy="472581"/>
            </a:xfrm>
            <a:custGeom>
              <a:avLst/>
              <a:gdLst/>
              <a:ahLst/>
              <a:cxnLst/>
              <a:rect l="l" t="t" r="r" b="b"/>
              <a:pathLst>
                <a:path w="1248511" h="472581">
                  <a:moveTo>
                    <a:pt x="1045311" y="0"/>
                  </a:moveTo>
                  <a:lnTo>
                    <a:pt x="0" y="0"/>
                  </a:lnTo>
                  <a:lnTo>
                    <a:pt x="203200" y="472581"/>
                  </a:lnTo>
                  <a:lnTo>
                    <a:pt x="1248511" y="472581"/>
                  </a:lnTo>
                  <a:lnTo>
                    <a:pt x="104531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1045312" cy="510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603949" y="9038414"/>
            <a:ext cx="2499511" cy="1535247"/>
            <a:chOff x="0" y="0"/>
            <a:chExt cx="868254" cy="53329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68254" cy="533298"/>
            </a:xfrm>
            <a:custGeom>
              <a:avLst/>
              <a:gdLst/>
              <a:ahLst/>
              <a:cxnLst/>
              <a:rect l="l" t="t" r="r" b="b"/>
              <a:pathLst>
                <a:path w="868254" h="533298">
                  <a:moveTo>
                    <a:pt x="665054" y="0"/>
                  </a:moveTo>
                  <a:lnTo>
                    <a:pt x="0" y="0"/>
                  </a:lnTo>
                  <a:lnTo>
                    <a:pt x="203200" y="533298"/>
                  </a:lnTo>
                  <a:lnTo>
                    <a:pt x="868254" y="533298"/>
                  </a:lnTo>
                  <a:lnTo>
                    <a:pt x="665054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665054" cy="571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159430" y="9453794"/>
            <a:ext cx="5060879" cy="1929391"/>
            <a:chOff x="0" y="0"/>
            <a:chExt cx="1438640" cy="54846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38640" cy="548462"/>
            </a:xfrm>
            <a:custGeom>
              <a:avLst/>
              <a:gdLst/>
              <a:ahLst/>
              <a:cxnLst/>
              <a:rect l="l" t="t" r="r" b="b"/>
              <a:pathLst>
                <a:path w="1438640" h="548462">
                  <a:moveTo>
                    <a:pt x="1235440" y="0"/>
                  </a:moveTo>
                  <a:lnTo>
                    <a:pt x="0" y="0"/>
                  </a:lnTo>
                  <a:lnTo>
                    <a:pt x="203200" y="548462"/>
                  </a:lnTo>
                  <a:lnTo>
                    <a:pt x="1438640" y="548462"/>
                  </a:lnTo>
                  <a:lnTo>
                    <a:pt x="12354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01600" y="-38100"/>
              <a:ext cx="1235440" cy="586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069115" y="923925"/>
            <a:ext cx="17856613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latin typeface="League Spartan"/>
              </a:rPr>
              <a:t>Dozwolone Zachowania: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670690" y="9463472"/>
            <a:ext cx="958037" cy="71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3"/>
              </a:lnSpc>
            </a:pPr>
            <a:r>
              <a:rPr lang="pl-PL" sz="4166" dirty="0">
                <a:solidFill>
                  <a:srgbClr val="FFFFFF"/>
                </a:solidFill>
                <a:latin typeface="League Spartan"/>
              </a:rPr>
              <a:t>9</a:t>
            </a:r>
            <a:endParaRPr lang="en-US" sz="4166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30002" y="3306794"/>
            <a:ext cx="10843431" cy="4591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3143" lvl="1" indent="-401572">
              <a:lnSpc>
                <a:spcPts val="5207"/>
              </a:lnSpc>
              <a:buFont typeface="Arial"/>
              <a:buChar char="•"/>
            </a:pPr>
            <a:r>
              <a:rPr lang="en-US" sz="3719">
                <a:solidFill>
                  <a:srgbClr val="FFFFFF"/>
                </a:solidFill>
                <a:latin typeface="Open Sans Bold"/>
              </a:rPr>
              <a:t>ODPOWIEDNI KONTAKT FIZYCZNY: </a:t>
            </a:r>
          </a:p>
          <a:p>
            <a:pPr>
              <a:lnSpc>
                <a:spcPts val="5207"/>
              </a:lnSpc>
            </a:pPr>
            <a:endParaRPr lang="en-US" sz="3719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5207"/>
              </a:lnSpc>
            </a:pPr>
            <a:r>
              <a:rPr lang="en-US" sz="3719">
                <a:solidFill>
                  <a:srgbClr val="FFFFFF"/>
                </a:solidFill>
                <a:latin typeface="Open Sans"/>
              </a:rPr>
              <a:t>Kontakty fizyczne, takie jak pocieszenie czy wsparcie, są dopuszczalne i adekwatne do sytuacji oraz wieku dziecka.</a:t>
            </a:r>
          </a:p>
          <a:p>
            <a:pPr>
              <a:lnSpc>
                <a:spcPts val="5207"/>
              </a:lnSpc>
            </a:pPr>
            <a:endParaRPr lang="en-US" sz="3719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5207"/>
              </a:lnSpc>
            </a:pPr>
            <a:endParaRPr lang="en-US" sz="3719">
              <a:solidFill>
                <a:srgbClr val="FFFFFF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6642" y="2988001"/>
            <a:ext cx="21227324" cy="7960736"/>
            <a:chOff x="0" y="0"/>
            <a:chExt cx="5590736" cy="20966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90735" cy="2096655"/>
            </a:xfrm>
            <a:custGeom>
              <a:avLst/>
              <a:gdLst/>
              <a:ahLst/>
              <a:cxnLst/>
              <a:rect l="l" t="t" r="r" b="b"/>
              <a:pathLst>
                <a:path w="5590735" h="2096655">
                  <a:moveTo>
                    <a:pt x="0" y="0"/>
                  </a:moveTo>
                  <a:lnTo>
                    <a:pt x="5590735" y="0"/>
                  </a:lnTo>
                  <a:lnTo>
                    <a:pt x="5590735" y="2096655"/>
                  </a:lnTo>
                  <a:lnTo>
                    <a:pt x="0" y="2096655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90736" cy="2134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556974" y="1913198"/>
            <a:ext cx="6071196" cy="9106794"/>
            <a:chOff x="0" y="0"/>
            <a:chExt cx="6350000" cy="952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297658" y="-200693"/>
            <a:ext cx="20238736" cy="2734153"/>
            <a:chOff x="0" y="0"/>
            <a:chExt cx="2689103" cy="3632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9103" cy="363284"/>
            </a:xfrm>
            <a:custGeom>
              <a:avLst/>
              <a:gdLst/>
              <a:ahLst/>
              <a:cxnLst/>
              <a:rect l="l" t="t" r="r" b="b"/>
              <a:pathLst>
                <a:path w="2689103" h="363284">
                  <a:moveTo>
                    <a:pt x="2485903" y="0"/>
                  </a:moveTo>
                  <a:lnTo>
                    <a:pt x="0" y="0"/>
                  </a:lnTo>
                  <a:lnTo>
                    <a:pt x="203200" y="363284"/>
                  </a:lnTo>
                  <a:lnTo>
                    <a:pt x="2689103" y="363284"/>
                  </a:lnTo>
                  <a:lnTo>
                    <a:pt x="2485903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2485903" cy="401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440088" y="0"/>
            <a:ext cx="3509203" cy="1176871"/>
            <a:chOff x="0" y="0"/>
            <a:chExt cx="673888" cy="22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2670310" y="1292934"/>
            <a:ext cx="3699010" cy="1240526"/>
            <a:chOff x="0" y="0"/>
            <a:chExt cx="673888" cy="226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488719" y="1072096"/>
            <a:ext cx="17856613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latin typeface="League Spartan"/>
              </a:rPr>
              <a:t>Dozwolone Zachowania: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6398656" y="9453794"/>
            <a:ext cx="4137738" cy="1566197"/>
            <a:chOff x="0" y="0"/>
            <a:chExt cx="1248512" cy="47258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48511" cy="472581"/>
            </a:xfrm>
            <a:custGeom>
              <a:avLst/>
              <a:gdLst/>
              <a:ahLst/>
              <a:cxnLst/>
              <a:rect l="l" t="t" r="r" b="b"/>
              <a:pathLst>
                <a:path w="1248511" h="472581">
                  <a:moveTo>
                    <a:pt x="1045311" y="0"/>
                  </a:moveTo>
                  <a:lnTo>
                    <a:pt x="0" y="0"/>
                  </a:lnTo>
                  <a:lnTo>
                    <a:pt x="203200" y="472581"/>
                  </a:lnTo>
                  <a:lnTo>
                    <a:pt x="1248511" y="472581"/>
                  </a:lnTo>
                  <a:lnTo>
                    <a:pt x="104531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1045312" cy="510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603949" y="9038414"/>
            <a:ext cx="2499511" cy="1535247"/>
            <a:chOff x="0" y="0"/>
            <a:chExt cx="868254" cy="53329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68254" cy="533298"/>
            </a:xfrm>
            <a:custGeom>
              <a:avLst/>
              <a:gdLst/>
              <a:ahLst/>
              <a:cxnLst/>
              <a:rect l="l" t="t" r="r" b="b"/>
              <a:pathLst>
                <a:path w="868254" h="533298">
                  <a:moveTo>
                    <a:pt x="665054" y="0"/>
                  </a:moveTo>
                  <a:lnTo>
                    <a:pt x="0" y="0"/>
                  </a:lnTo>
                  <a:lnTo>
                    <a:pt x="203200" y="533298"/>
                  </a:lnTo>
                  <a:lnTo>
                    <a:pt x="868254" y="533298"/>
                  </a:lnTo>
                  <a:lnTo>
                    <a:pt x="665054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665054" cy="571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159430" y="9453794"/>
            <a:ext cx="5060879" cy="1929391"/>
            <a:chOff x="0" y="0"/>
            <a:chExt cx="1438640" cy="54846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38640" cy="548462"/>
            </a:xfrm>
            <a:custGeom>
              <a:avLst/>
              <a:gdLst/>
              <a:ahLst/>
              <a:cxnLst/>
              <a:rect l="l" t="t" r="r" b="b"/>
              <a:pathLst>
                <a:path w="1438640" h="548462">
                  <a:moveTo>
                    <a:pt x="1235440" y="0"/>
                  </a:moveTo>
                  <a:lnTo>
                    <a:pt x="0" y="0"/>
                  </a:lnTo>
                  <a:lnTo>
                    <a:pt x="203200" y="548462"/>
                  </a:lnTo>
                  <a:lnTo>
                    <a:pt x="1438640" y="548462"/>
                  </a:lnTo>
                  <a:lnTo>
                    <a:pt x="12354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38100"/>
              <a:ext cx="1235440" cy="586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6670690" y="9463472"/>
            <a:ext cx="958037" cy="71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3"/>
              </a:lnSpc>
            </a:pPr>
            <a:r>
              <a:rPr lang="pl-PL" sz="4166" dirty="0" smtClean="0">
                <a:solidFill>
                  <a:srgbClr val="FFFFFF"/>
                </a:solidFill>
                <a:latin typeface="League Spartan"/>
              </a:rPr>
              <a:t>10</a:t>
            </a:r>
            <a:endParaRPr lang="en-US" sz="4166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30002" y="3306794"/>
            <a:ext cx="10843431" cy="4591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3143" lvl="1" indent="-401572">
              <a:lnSpc>
                <a:spcPts val="5207"/>
              </a:lnSpc>
              <a:buFont typeface="Arial"/>
              <a:buChar char="•"/>
            </a:pPr>
            <a:r>
              <a:rPr lang="en-US" sz="3719">
                <a:solidFill>
                  <a:srgbClr val="FFFFFF"/>
                </a:solidFill>
                <a:latin typeface="Open Sans Bold"/>
              </a:rPr>
              <a:t>WSPARCIE I POSZANOWANIE INDYWIDUALNOŚCI:</a:t>
            </a:r>
          </a:p>
          <a:p>
            <a:pPr>
              <a:lnSpc>
                <a:spcPts val="5207"/>
              </a:lnSpc>
            </a:pPr>
            <a:endParaRPr lang="en-US" sz="3719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5207"/>
              </a:lnSpc>
            </a:pPr>
            <a:r>
              <a:rPr lang="en-US" sz="3719">
                <a:solidFill>
                  <a:srgbClr val="FFFFFF"/>
                </a:solidFill>
                <a:latin typeface="Open Sans"/>
              </a:rPr>
              <a:t> Naszym celem jest wspieranie uczniów w ich rozwoju, z pełnym poszanowaniem ich indywidualności i potrzeb.</a:t>
            </a:r>
          </a:p>
          <a:p>
            <a:pPr>
              <a:lnSpc>
                <a:spcPts val="5207"/>
              </a:lnSpc>
            </a:pPr>
            <a:endParaRPr lang="en-US" sz="3719">
              <a:solidFill>
                <a:srgbClr val="FFFFFF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6642" y="2988001"/>
            <a:ext cx="21227324" cy="7960736"/>
            <a:chOff x="0" y="0"/>
            <a:chExt cx="5590736" cy="20966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90735" cy="2096655"/>
            </a:xfrm>
            <a:custGeom>
              <a:avLst/>
              <a:gdLst/>
              <a:ahLst/>
              <a:cxnLst/>
              <a:rect l="l" t="t" r="r" b="b"/>
              <a:pathLst>
                <a:path w="5590735" h="2096655">
                  <a:moveTo>
                    <a:pt x="0" y="0"/>
                  </a:moveTo>
                  <a:lnTo>
                    <a:pt x="5590735" y="0"/>
                  </a:lnTo>
                  <a:lnTo>
                    <a:pt x="5590735" y="2096655"/>
                  </a:lnTo>
                  <a:lnTo>
                    <a:pt x="0" y="2096655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90736" cy="2134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556974" y="1913198"/>
            <a:ext cx="6071196" cy="9106794"/>
            <a:chOff x="0" y="0"/>
            <a:chExt cx="6350000" cy="952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83828" r="-83828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297658" y="-200693"/>
            <a:ext cx="20238736" cy="2734153"/>
            <a:chOff x="0" y="0"/>
            <a:chExt cx="2689103" cy="3632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9103" cy="363284"/>
            </a:xfrm>
            <a:custGeom>
              <a:avLst/>
              <a:gdLst/>
              <a:ahLst/>
              <a:cxnLst/>
              <a:rect l="l" t="t" r="r" b="b"/>
              <a:pathLst>
                <a:path w="2689103" h="363284">
                  <a:moveTo>
                    <a:pt x="2485903" y="0"/>
                  </a:moveTo>
                  <a:lnTo>
                    <a:pt x="0" y="0"/>
                  </a:lnTo>
                  <a:lnTo>
                    <a:pt x="203200" y="363284"/>
                  </a:lnTo>
                  <a:lnTo>
                    <a:pt x="2689103" y="363284"/>
                  </a:lnTo>
                  <a:lnTo>
                    <a:pt x="2485903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2485903" cy="401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440088" y="0"/>
            <a:ext cx="3509203" cy="1176871"/>
            <a:chOff x="0" y="0"/>
            <a:chExt cx="673888" cy="22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2670310" y="1292934"/>
            <a:ext cx="3699010" cy="1240526"/>
            <a:chOff x="0" y="0"/>
            <a:chExt cx="673888" cy="226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488719" y="1072096"/>
            <a:ext cx="17856613" cy="277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latin typeface="League Spartan"/>
              </a:rPr>
              <a:t>Niedozwolone Zachowania:</a:t>
            </a:r>
          </a:p>
          <a:p>
            <a:pPr marL="1144271" lvl="1" indent="-572135">
              <a:lnSpc>
                <a:spcPts val="7420"/>
              </a:lnSpc>
              <a:buFont typeface="Arial"/>
              <a:buChar char="•"/>
            </a:pPr>
            <a:endParaRPr lang="en-US" sz="5300">
              <a:solidFill>
                <a:srgbClr val="FFFFFF"/>
              </a:solidFill>
              <a:latin typeface="League Spartan"/>
            </a:endParaRPr>
          </a:p>
          <a:p>
            <a:pPr>
              <a:lnSpc>
                <a:spcPts val="7420"/>
              </a:lnSpc>
            </a:pPr>
            <a:endParaRPr lang="en-US" sz="5300">
              <a:solidFill>
                <a:srgbClr val="FFFFFF"/>
              </a:solidFill>
              <a:latin typeface="League Spartan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6398656" y="9453794"/>
            <a:ext cx="4137738" cy="1566197"/>
            <a:chOff x="0" y="0"/>
            <a:chExt cx="1248512" cy="47258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48511" cy="472581"/>
            </a:xfrm>
            <a:custGeom>
              <a:avLst/>
              <a:gdLst/>
              <a:ahLst/>
              <a:cxnLst/>
              <a:rect l="l" t="t" r="r" b="b"/>
              <a:pathLst>
                <a:path w="1248511" h="472581">
                  <a:moveTo>
                    <a:pt x="1045311" y="0"/>
                  </a:moveTo>
                  <a:lnTo>
                    <a:pt x="0" y="0"/>
                  </a:lnTo>
                  <a:lnTo>
                    <a:pt x="203200" y="472581"/>
                  </a:lnTo>
                  <a:lnTo>
                    <a:pt x="1248511" y="472581"/>
                  </a:lnTo>
                  <a:lnTo>
                    <a:pt x="104531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1045312" cy="510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603949" y="9038414"/>
            <a:ext cx="2499511" cy="1535247"/>
            <a:chOff x="0" y="0"/>
            <a:chExt cx="868254" cy="53329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68254" cy="533298"/>
            </a:xfrm>
            <a:custGeom>
              <a:avLst/>
              <a:gdLst/>
              <a:ahLst/>
              <a:cxnLst/>
              <a:rect l="l" t="t" r="r" b="b"/>
              <a:pathLst>
                <a:path w="868254" h="533298">
                  <a:moveTo>
                    <a:pt x="665054" y="0"/>
                  </a:moveTo>
                  <a:lnTo>
                    <a:pt x="0" y="0"/>
                  </a:lnTo>
                  <a:lnTo>
                    <a:pt x="203200" y="533298"/>
                  </a:lnTo>
                  <a:lnTo>
                    <a:pt x="868254" y="533298"/>
                  </a:lnTo>
                  <a:lnTo>
                    <a:pt x="665054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665054" cy="571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159430" y="9453794"/>
            <a:ext cx="5060879" cy="1929391"/>
            <a:chOff x="0" y="0"/>
            <a:chExt cx="1438640" cy="54846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38640" cy="548462"/>
            </a:xfrm>
            <a:custGeom>
              <a:avLst/>
              <a:gdLst/>
              <a:ahLst/>
              <a:cxnLst/>
              <a:rect l="l" t="t" r="r" b="b"/>
              <a:pathLst>
                <a:path w="1438640" h="548462">
                  <a:moveTo>
                    <a:pt x="1235440" y="0"/>
                  </a:moveTo>
                  <a:lnTo>
                    <a:pt x="0" y="0"/>
                  </a:lnTo>
                  <a:lnTo>
                    <a:pt x="203200" y="548462"/>
                  </a:lnTo>
                  <a:lnTo>
                    <a:pt x="1438640" y="548462"/>
                  </a:lnTo>
                  <a:lnTo>
                    <a:pt x="12354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38100"/>
              <a:ext cx="1235440" cy="586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6670690" y="9463472"/>
            <a:ext cx="958037" cy="71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3"/>
              </a:lnSpc>
            </a:pPr>
            <a:r>
              <a:rPr lang="pl-PL" sz="4166" dirty="0" smtClean="0">
                <a:solidFill>
                  <a:srgbClr val="FFFFFF"/>
                </a:solidFill>
                <a:latin typeface="League Spartan"/>
              </a:rPr>
              <a:t>11</a:t>
            </a:r>
            <a:endParaRPr lang="en-US" sz="4166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30002" y="3306794"/>
            <a:ext cx="10843431" cy="393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3143" lvl="1" indent="-401572">
              <a:lnSpc>
                <a:spcPts val="5207"/>
              </a:lnSpc>
              <a:buFont typeface="Arial"/>
              <a:buChar char="•"/>
            </a:pPr>
            <a:r>
              <a:rPr lang="en-US" sz="3719">
                <a:solidFill>
                  <a:srgbClr val="FFFFFF"/>
                </a:solidFill>
                <a:latin typeface="Open Sans Bold"/>
              </a:rPr>
              <a:t>ZAKAZ NIEWŁAŚCIWEGO KONTAKTU FIZYCZNEGO:</a:t>
            </a:r>
          </a:p>
          <a:p>
            <a:pPr>
              <a:lnSpc>
                <a:spcPts val="5207"/>
              </a:lnSpc>
            </a:pPr>
            <a:endParaRPr lang="en-US" sz="3719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5207"/>
              </a:lnSpc>
            </a:pPr>
            <a:r>
              <a:rPr lang="en-US" sz="3719">
                <a:solidFill>
                  <a:srgbClr val="FFFFFF"/>
                </a:solidFill>
                <a:latin typeface="Open Sans"/>
              </a:rPr>
              <a:t> Jesteśmy zobowiązani do absolutnego unikania wszelkich form kontaktu fizycznego </a:t>
            </a:r>
          </a:p>
          <a:p>
            <a:pPr>
              <a:lnSpc>
                <a:spcPts val="5207"/>
              </a:lnSpc>
            </a:pPr>
            <a:r>
              <a:rPr lang="en-US" sz="3719">
                <a:solidFill>
                  <a:srgbClr val="FFFFFF"/>
                </a:solidFill>
                <a:latin typeface="Open Sans"/>
              </a:rPr>
              <a:t>o charakterze seksualnym.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6642" y="2988001"/>
            <a:ext cx="21227324" cy="7960736"/>
            <a:chOff x="0" y="0"/>
            <a:chExt cx="5590736" cy="20966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90735" cy="2096655"/>
            </a:xfrm>
            <a:custGeom>
              <a:avLst/>
              <a:gdLst/>
              <a:ahLst/>
              <a:cxnLst/>
              <a:rect l="l" t="t" r="r" b="b"/>
              <a:pathLst>
                <a:path w="5590735" h="2096655">
                  <a:moveTo>
                    <a:pt x="0" y="0"/>
                  </a:moveTo>
                  <a:lnTo>
                    <a:pt x="5590735" y="0"/>
                  </a:lnTo>
                  <a:lnTo>
                    <a:pt x="5590735" y="2096655"/>
                  </a:lnTo>
                  <a:lnTo>
                    <a:pt x="0" y="2096655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90736" cy="2134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556974" y="1913198"/>
            <a:ext cx="6071196" cy="9106794"/>
            <a:chOff x="0" y="0"/>
            <a:chExt cx="6350000" cy="952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49612" r="-49612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297658" y="-200693"/>
            <a:ext cx="20238736" cy="2734153"/>
            <a:chOff x="0" y="0"/>
            <a:chExt cx="2689103" cy="3632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9103" cy="363284"/>
            </a:xfrm>
            <a:custGeom>
              <a:avLst/>
              <a:gdLst/>
              <a:ahLst/>
              <a:cxnLst/>
              <a:rect l="l" t="t" r="r" b="b"/>
              <a:pathLst>
                <a:path w="2689103" h="363284">
                  <a:moveTo>
                    <a:pt x="2485903" y="0"/>
                  </a:moveTo>
                  <a:lnTo>
                    <a:pt x="0" y="0"/>
                  </a:lnTo>
                  <a:lnTo>
                    <a:pt x="203200" y="363284"/>
                  </a:lnTo>
                  <a:lnTo>
                    <a:pt x="2689103" y="363284"/>
                  </a:lnTo>
                  <a:lnTo>
                    <a:pt x="2485903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2485903" cy="401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440088" y="0"/>
            <a:ext cx="3509203" cy="1176871"/>
            <a:chOff x="0" y="0"/>
            <a:chExt cx="673888" cy="22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2670310" y="1292934"/>
            <a:ext cx="3699010" cy="1240526"/>
            <a:chOff x="0" y="0"/>
            <a:chExt cx="673888" cy="226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488719" y="1072096"/>
            <a:ext cx="17856613" cy="277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latin typeface="League Spartan"/>
              </a:rPr>
              <a:t>Niedozwolone Zachowania:</a:t>
            </a:r>
          </a:p>
          <a:p>
            <a:pPr>
              <a:lnSpc>
                <a:spcPts val="7420"/>
              </a:lnSpc>
            </a:pPr>
            <a:endParaRPr lang="en-US" sz="5300">
              <a:solidFill>
                <a:srgbClr val="FFFFFF"/>
              </a:solidFill>
              <a:latin typeface="League Spartan"/>
            </a:endParaRPr>
          </a:p>
          <a:p>
            <a:pPr>
              <a:lnSpc>
                <a:spcPts val="7420"/>
              </a:lnSpc>
            </a:pPr>
            <a:endParaRPr lang="en-US" sz="5300">
              <a:solidFill>
                <a:srgbClr val="FFFFFF"/>
              </a:solidFill>
              <a:latin typeface="League Spartan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6398656" y="9453794"/>
            <a:ext cx="4137738" cy="1566197"/>
            <a:chOff x="0" y="0"/>
            <a:chExt cx="1248512" cy="47258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48511" cy="472581"/>
            </a:xfrm>
            <a:custGeom>
              <a:avLst/>
              <a:gdLst/>
              <a:ahLst/>
              <a:cxnLst/>
              <a:rect l="l" t="t" r="r" b="b"/>
              <a:pathLst>
                <a:path w="1248511" h="472581">
                  <a:moveTo>
                    <a:pt x="1045311" y="0"/>
                  </a:moveTo>
                  <a:lnTo>
                    <a:pt x="0" y="0"/>
                  </a:lnTo>
                  <a:lnTo>
                    <a:pt x="203200" y="472581"/>
                  </a:lnTo>
                  <a:lnTo>
                    <a:pt x="1248511" y="472581"/>
                  </a:lnTo>
                  <a:lnTo>
                    <a:pt x="104531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1045312" cy="510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603949" y="9038414"/>
            <a:ext cx="2499511" cy="1535247"/>
            <a:chOff x="0" y="0"/>
            <a:chExt cx="868254" cy="53329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68254" cy="533298"/>
            </a:xfrm>
            <a:custGeom>
              <a:avLst/>
              <a:gdLst/>
              <a:ahLst/>
              <a:cxnLst/>
              <a:rect l="l" t="t" r="r" b="b"/>
              <a:pathLst>
                <a:path w="868254" h="533298">
                  <a:moveTo>
                    <a:pt x="665054" y="0"/>
                  </a:moveTo>
                  <a:lnTo>
                    <a:pt x="0" y="0"/>
                  </a:lnTo>
                  <a:lnTo>
                    <a:pt x="203200" y="533298"/>
                  </a:lnTo>
                  <a:lnTo>
                    <a:pt x="868254" y="533298"/>
                  </a:lnTo>
                  <a:lnTo>
                    <a:pt x="665054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665054" cy="571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159430" y="9453794"/>
            <a:ext cx="5060879" cy="1929391"/>
            <a:chOff x="0" y="0"/>
            <a:chExt cx="1438640" cy="54846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38640" cy="548462"/>
            </a:xfrm>
            <a:custGeom>
              <a:avLst/>
              <a:gdLst/>
              <a:ahLst/>
              <a:cxnLst/>
              <a:rect l="l" t="t" r="r" b="b"/>
              <a:pathLst>
                <a:path w="1438640" h="548462">
                  <a:moveTo>
                    <a:pt x="1235440" y="0"/>
                  </a:moveTo>
                  <a:lnTo>
                    <a:pt x="0" y="0"/>
                  </a:lnTo>
                  <a:lnTo>
                    <a:pt x="203200" y="548462"/>
                  </a:lnTo>
                  <a:lnTo>
                    <a:pt x="1438640" y="548462"/>
                  </a:lnTo>
                  <a:lnTo>
                    <a:pt x="12354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38100"/>
              <a:ext cx="1235440" cy="586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6670690" y="9463472"/>
            <a:ext cx="958037" cy="71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3"/>
              </a:lnSpc>
            </a:pPr>
            <a:r>
              <a:rPr lang="pl-PL" sz="4166" dirty="0" smtClean="0">
                <a:solidFill>
                  <a:srgbClr val="FFFFFF"/>
                </a:solidFill>
                <a:latin typeface="League Spartan"/>
              </a:rPr>
              <a:t>12</a:t>
            </a:r>
            <a:endParaRPr lang="en-US" sz="4166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30002" y="3306794"/>
            <a:ext cx="10843431" cy="393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3143" lvl="1" indent="-401572">
              <a:lnSpc>
                <a:spcPts val="5207"/>
              </a:lnSpc>
              <a:buFont typeface="Arial"/>
              <a:buChar char="•"/>
            </a:pPr>
            <a:r>
              <a:rPr lang="en-US" sz="3719">
                <a:solidFill>
                  <a:srgbClr val="FFFFFF"/>
                </a:solidFill>
                <a:latin typeface="Open Sans Bold"/>
              </a:rPr>
              <a:t>UNIKANIE NIEODPOWIEDNIEJ KOMUNIKACJI: </a:t>
            </a:r>
          </a:p>
          <a:p>
            <a:pPr>
              <a:lnSpc>
                <a:spcPts val="5207"/>
              </a:lnSpc>
            </a:pPr>
            <a:endParaRPr lang="en-US" sz="3719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5207"/>
              </a:lnSpc>
            </a:pPr>
            <a:r>
              <a:rPr lang="en-US" sz="3719">
                <a:solidFill>
                  <a:srgbClr val="FFFFFF"/>
                </a:solidFill>
                <a:latin typeface="Open Sans"/>
              </a:rPr>
              <a:t>Nie tolerujemy użycia nieodpowiedniego języka, w tym dowcipów o charakterze seksualnym, komentarzy poniżających czy zastraszających.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6642" y="2988001"/>
            <a:ext cx="21227324" cy="7960736"/>
            <a:chOff x="0" y="0"/>
            <a:chExt cx="5590736" cy="20966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90735" cy="2096655"/>
            </a:xfrm>
            <a:custGeom>
              <a:avLst/>
              <a:gdLst/>
              <a:ahLst/>
              <a:cxnLst/>
              <a:rect l="l" t="t" r="r" b="b"/>
              <a:pathLst>
                <a:path w="5590735" h="2096655">
                  <a:moveTo>
                    <a:pt x="0" y="0"/>
                  </a:moveTo>
                  <a:lnTo>
                    <a:pt x="5590735" y="0"/>
                  </a:lnTo>
                  <a:lnTo>
                    <a:pt x="5590735" y="2096655"/>
                  </a:lnTo>
                  <a:lnTo>
                    <a:pt x="0" y="2096655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90736" cy="2134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556974" y="1913198"/>
            <a:ext cx="6071196" cy="9106794"/>
            <a:chOff x="0" y="0"/>
            <a:chExt cx="6350000" cy="952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62500" r="-6250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297658" y="-200693"/>
            <a:ext cx="20238736" cy="2734153"/>
            <a:chOff x="0" y="0"/>
            <a:chExt cx="2689103" cy="3632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9103" cy="363284"/>
            </a:xfrm>
            <a:custGeom>
              <a:avLst/>
              <a:gdLst/>
              <a:ahLst/>
              <a:cxnLst/>
              <a:rect l="l" t="t" r="r" b="b"/>
              <a:pathLst>
                <a:path w="2689103" h="363284">
                  <a:moveTo>
                    <a:pt x="2485903" y="0"/>
                  </a:moveTo>
                  <a:lnTo>
                    <a:pt x="0" y="0"/>
                  </a:lnTo>
                  <a:lnTo>
                    <a:pt x="203200" y="363284"/>
                  </a:lnTo>
                  <a:lnTo>
                    <a:pt x="2689103" y="363284"/>
                  </a:lnTo>
                  <a:lnTo>
                    <a:pt x="2485903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2485903" cy="401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440088" y="0"/>
            <a:ext cx="3509203" cy="1176871"/>
            <a:chOff x="0" y="0"/>
            <a:chExt cx="673888" cy="22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2670310" y="1292934"/>
            <a:ext cx="3699010" cy="1240526"/>
            <a:chOff x="0" y="0"/>
            <a:chExt cx="673888" cy="226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488719" y="1072096"/>
            <a:ext cx="17856613" cy="277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latin typeface="League Spartan"/>
              </a:rPr>
              <a:t>Niedozwolone Zachowania:</a:t>
            </a:r>
          </a:p>
          <a:p>
            <a:pPr>
              <a:lnSpc>
                <a:spcPts val="7420"/>
              </a:lnSpc>
            </a:pPr>
            <a:endParaRPr lang="en-US" sz="5300">
              <a:solidFill>
                <a:srgbClr val="FFFFFF"/>
              </a:solidFill>
              <a:latin typeface="League Spartan"/>
            </a:endParaRPr>
          </a:p>
          <a:p>
            <a:pPr>
              <a:lnSpc>
                <a:spcPts val="7420"/>
              </a:lnSpc>
            </a:pPr>
            <a:endParaRPr lang="en-US" sz="5300">
              <a:solidFill>
                <a:srgbClr val="FFFFFF"/>
              </a:solidFill>
              <a:latin typeface="League Spartan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6398656" y="9453794"/>
            <a:ext cx="4137738" cy="1566197"/>
            <a:chOff x="0" y="0"/>
            <a:chExt cx="1248512" cy="47258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48511" cy="472581"/>
            </a:xfrm>
            <a:custGeom>
              <a:avLst/>
              <a:gdLst/>
              <a:ahLst/>
              <a:cxnLst/>
              <a:rect l="l" t="t" r="r" b="b"/>
              <a:pathLst>
                <a:path w="1248511" h="472581">
                  <a:moveTo>
                    <a:pt x="1045311" y="0"/>
                  </a:moveTo>
                  <a:lnTo>
                    <a:pt x="0" y="0"/>
                  </a:lnTo>
                  <a:lnTo>
                    <a:pt x="203200" y="472581"/>
                  </a:lnTo>
                  <a:lnTo>
                    <a:pt x="1248511" y="472581"/>
                  </a:lnTo>
                  <a:lnTo>
                    <a:pt x="104531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1045312" cy="510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603949" y="9038414"/>
            <a:ext cx="2499511" cy="1535247"/>
            <a:chOff x="0" y="0"/>
            <a:chExt cx="868254" cy="53329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68254" cy="533298"/>
            </a:xfrm>
            <a:custGeom>
              <a:avLst/>
              <a:gdLst/>
              <a:ahLst/>
              <a:cxnLst/>
              <a:rect l="l" t="t" r="r" b="b"/>
              <a:pathLst>
                <a:path w="868254" h="533298">
                  <a:moveTo>
                    <a:pt x="665054" y="0"/>
                  </a:moveTo>
                  <a:lnTo>
                    <a:pt x="0" y="0"/>
                  </a:lnTo>
                  <a:lnTo>
                    <a:pt x="203200" y="533298"/>
                  </a:lnTo>
                  <a:lnTo>
                    <a:pt x="868254" y="533298"/>
                  </a:lnTo>
                  <a:lnTo>
                    <a:pt x="665054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665054" cy="571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159430" y="9453794"/>
            <a:ext cx="5060879" cy="1929391"/>
            <a:chOff x="0" y="0"/>
            <a:chExt cx="1438640" cy="54846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38640" cy="548462"/>
            </a:xfrm>
            <a:custGeom>
              <a:avLst/>
              <a:gdLst/>
              <a:ahLst/>
              <a:cxnLst/>
              <a:rect l="l" t="t" r="r" b="b"/>
              <a:pathLst>
                <a:path w="1438640" h="548462">
                  <a:moveTo>
                    <a:pt x="1235440" y="0"/>
                  </a:moveTo>
                  <a:lnTo>
                    <a:pt x="0" y="0"/>
                  </a:lnTo>
                  <a:lnTo>
                    <a:pt x="203200" y="548462"/>
                  </a:lnTo>
                  <a:lnTo>
                    <a:pt x="1438640" y="548462"/>
                  </a:lnTo>
                  <a:lnTo>
                    <a:pt x="12354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38100"/>
              <a:ext cx="1235440" cy="586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6670690" y="9463472"/>
            <a:ext cx="958037" cy="71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3"/>
              </a:lnSpc>
            </a:pPr>
            <a:r>
              <a:rPr lang="pl-PL" sz="4166" dirty="0" smtClean="0">
                <a:solidFill>
                  <a:srgbClr val="FFFFFF"/>
                </a:solidFill>
                <a:latin typeface="League Spartan"/>
              </a:rPr>
              <a:t>13</a:t>
            </a:r>
            <a:endParaRPr lang="en-US" sz="4166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30002" y="3306794"/>
            <a:ext cx="10843431" cy="393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3143" lvl="1" indent="-401572">
              <a:lnSpc>
                <a:spcPts val="5207"/>
              </a:lnSpc>
              <a:buFont typeface="Arial"/>
              <a:buChar char="•"/>
            </a:pPr>
            <a:r>
              <a:rPr lang="en-US" sz="3719">
                <a:solidFill>
                  <a:srgbClr val="FFFFFF"/>
                </a:solidFill>
                <a:latin typeface="Open Sans Bold"/>
              </a:rPr>
              <a:t>RÓWNOŚĆ I BRAK DYSKRYMINACJI: </a:t>
            </a:r>
          </a:p>
          <a:p>
            <a:pPr>
              <a:lnSpc>
                <a:spcPts val="5207"/>
              </a:lnSpc>
            </a:pPr>
            <a:endParaRPr lang="en-US" sz="3719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5207"/>
              </a:lnSpc>
            </a:pPr>
            <a:r>
              <a:rPr lang="en-US" sz="3719">
                <a:solidFill>
                  <a:srgbClr val="FFFFFF"/>
                </a:solidFill>
                <a:latin typeface="Open Sans"/>
              </a:rPr>
              <a:t>Zobowiązujemy się do zapobiegania wszelkim formom dyskryminacji i faworyzowania, zapewniając równość i sprawiedliwe traktowanie wszystkich uczniów.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419454"/>
            <a:ext cx="19000682" cy="6813068"/>
            <a:chOff x="0" y="0"/>
            <a:chExt cx="5004295" cy="17943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4295" cy="1794388"/>
            </a:xfrm>
            <a:custGeom>
              <a:avLst/>
              <a:gdLst/>
              <a:ahLst/>
              <a:cxnLst/>
              <a:rect l="l" t="t" r="r" b="b"/>
              <a:pathLst>
                <a:path w="5004295" h="1794388">
                  <a:moveTo>
                    <a:pt x="0" y="0"/>
                  </a:moveTo>
                  <a:lnTo>
                    <a:pt x="5004295" y="0"/>
                  </a:lnTo>
                  <a:lnTo>
                    <a:pt x="5004295" y="1794388"/>
                  </a:lnTo>
                  <a:lnTo>
                    <a:pt x="0" y="1794388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04295" cy="1832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97658" y="-200693"/>
            <a:ext cx="20238736" cy="3188693"/>
            <a:chOff x="0" y="0"/>
            <a:chExt cx="2689103" cy="4236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89103" cy="423679"/>
            </a:xfrm>
            <a:custGeom>
              <a:avLst/>
              <a:gdLst/>
              <a:ahLst/>
              <a:cxnLst/>
              <a:rect l="l" t="t" r="r" b="b"/>
              <a:pathLst>
                <a:path w="2689103" h="423679">
                  <a:moveTo>
                    <a:pt x="2485903" y="0"/>
                  </a:moveTo>
                  <a:lnTo>
                    <a:pt x="0" y="0"/>
                  </a:lnTo>
                  <a:lnTo>
                    <a:pt x="203200" y="423679"/>
                  </a:lnTo>
                  <a:lnTo>
                    <a:pt x="2689103" y="423679"/>
                  </a:lnTo>
                  <a:lnTo>
                    <a:pt x="2485903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2485903" cy="4617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440088" y="0"/>
            <a:ext cx="3509203" cy="1176871"/>
            <a:chOff x="0" y="0"/>
            <a:chExt cx="673888" cy="22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670310" y="1292934"/>
            <a:ext cx="3699010" cy="1240526"/>
            <a:chOff x="0" y="0"/>
            <a:chExt cx="673888" cy="226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897771" y="634811"/>
            <a:ext cx="1573095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 dirty="0" err="1">
                <a:solidFill>
                  <a:srgbClr val="FFFFFF"/>
                </a:solidFill>
                <a:latin typeface="League Spartan"/>
              </a:rPr>
              <a:t>Wdrażanie</a:t>
            </a:r>
            <a:r>
              <a:rPr lang="en-US" sz="5499" dirty="0">
                <a:solidFill>
                  <a:srgbClr val="FFFFFF"/>
                </a:solidFill>
                <a:latin typeface="League Spartan"/>
              </a:rPr>
              <a:t> </a:t>
            </a:r>
            <a:r>
              <a:rPr lang="en-US" sz="5499" dirty="0" err="1">
                <a:solidFill>
                  <a:srgbClr val="FFFFFF"/>
                </a:solidFill>
                <a:latin typeface="League Spartan"/>
              </a:rPr>
              <a:t>i</a:t>
            </a:r>
            <a:r>
              <a:rPr lang="en-US" sz="5499" dirty="0">
                <a:solidFill>
                  <a:srgbClr val="FFFFFF"/>
                </a:solidFill>
                <a:latin typeface="League Spartan"/>
              </a:rPr>
              <a:t> </a:t>
            </a:r>
            <a:r>
              <a:rPr lang="en-US" sz="5499" dirty="0" err="1">
                <a:solidFill>
                  <a:srgbClr val="FFFFFF"/>
                </a:solidFill>
                <a:latin typeface="League Spartan"/>
              </a:rPr>
              <a:t>Nadzór</a:t>
            </a:r>
            <a:r>
              <a:rPr lang="en-US" sz="5499" dirty="0">
                <a:solidFill>
                  <a:srgbClr val="FFFFFF"/>
                </a:solidFill>
                <a:latin typeface="League Spartan"/>
              </a:rPr>
              <a:t> </a:t>
            </a:r>
            <a:r>
              <a:rPr lang="pl-PL" sz="5499" dirty="0" smtClean="0">
                <a:solidFill>
                  <a:srgbClr val="FFFFFF"/>
                </a:solidFill>
                <a:latin typeface="League Spartan"/>
              </a:rPr>
              <a:t>nad SOM </a:t>
            </a:r>
            <a:endParaRPr lang="en-US" sz="5499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03064" y="4034642"/>
            <a:ext cx="14500885" cy="584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0"/>
              </a:lnSpc>
            </a:pPr>
            <a:r>
              <a:rPr lang="en-US" sz="4092" dirty="0" err="1">
                <a:solidFill>
                  <a:srgbClr val="FFFFFF"/>
                </a:solidFill>
                <a:latin typeface="Blinker Bold"/>
              </a:rPr>
              <a:t>Regularne</a:t>
            </a:r>
            <a:r>
              <a:rPr lang="en-US" sz="4092" dirty="0">
                <a:solidFill>
                  <a:srgbClr val="FFFFFF"/>
                </a:solidFill>
                <a:latin typeface="Blinker Bold"/>
              </a:rPr>
              <a:t> </a:t>
            </a:r>
            <a:r>
              <a:rPr lang="en-US" sz="4092" dirty="0" err="1">
                <a:solidFill>
                  <a:srgbClr val="FFFFFF"/>
                </a:solidFill>
                <a:latin typeface="Blinker Bold"/>
              </a:rPr>
              <a:t>Przeglądy</a:t>
            </a:r>
            <a:r>
              <a:rPr lang="en-US" sz="4092" dirty="0">
                <a:solidFill>
                  <a:srgbClr val="FFFFFF"/>
                </a:solidFill>
                <a:latin typeface="Blinker Bold"/>
              </a:rPr>
              <a:t> </a:t>
            </a:r>
            <a:r>
              <a:rPr lang="en-US" sz="4092" dirty="0" err="1">
                <a:solidFill>
                  <a:srgbClr val="FFFFFF"/>
                </a:solidFill>
                <a:latin typeface="Blinker Bold"/>
              </a:rPr>
              <a:t>i</a:t>
            </a:r>
            <a:r>
              <a:rPr lang="en-US" sz="4092" dirty="0">
                <a:solidFill>
                  <a:srgbClr val="FFFFFF"/>
                </a:solidFill>
                <a:latin typeface="Blinker Bold"/>
              </a:rPr>
              <a:t> </a:t>
            </a:r>
            <a:r>
              <a:rPr lang="en-US" sz="4092" dirty="0" err="1" smtClean="0">
                <a:solidFill>
                  <a:srgbClr val="FFFFFF"/>
                </a:solidFill>
                <a:latin typeface="Blinker Bold"/>
              </a:rPr>
              <a:t>Aktualizacje</a:t>
            </a:r>
            <a:r>
              <a:rPr lang="pl-PL" sz="4092" dirty="0">
                <a:solidFill>
                  <a:srgbClr val="FFFFFF"/>
                </a:solidFill>
                <a:latin typeface="Blinker Bold"/>
              </a:rPr>
              <a:t> </a:t>
            </a:r>
            <a:r>
              <a:rPr lang="pl-PL" sz="4092" dirty="0" smtClean="0">
                <a:solidFill>
                  <a:srgbClr val="FFFFFF"/>
                </a:solidFill>
                <a:latin typeface="Blinker Bold"/>
              </a:rPr>
              <a:t>SOM</a:t>
            </a:r>
            <a:r>
              <a:rPr lang="en-US" sz="4092" dirty="0" smtClean="0">
                <a:solidFill>
                  <a:srgbClr val="FFFFFF"/>
                </a:solidFill>
                <a:latin typeface="Blinker Bold"/>
              </a:rPr>
              <a:t>:</a:t>
            </a:r>
            <a:endParaRPr lang="en-US" sz="4092" dirty="0">
              <a:solidFill>
                <a:srgbClr val="FFFFFF"/>
              </a:solidFill>
              <a:latin typeface="Blinker Bold"/>
            </a:endParaRPr>
          </a:p>
          <a:p>
            <a:pPr>
              <a:lnSpc>
                <a:spcPts val="5730"/>
              </a:lnSpc>
            </a:pPr>
            <a:endParaRPr lang="en-US" sz="4092" dirty="0">
              <a:solidFill>
                <a:srgbClr val="FFFFFF"/>
              </a:solidFill>
              <a:latin typeface="Blinker Bold"/>
            </a:endParaRPr>
          </a:p>
          <a:p>
            <a:pPr marL="883665" lvl="1" indent="-441833">
              <a:lnSpc>
                <a:spcPts val="5730"/>
              </a:lnSpc>
              <a:buFont typeface="Arial"/>
              <a:buChar char="•"/>
            </a:pPr>
            <a:r>
              <a:rPr lang="en-US" sz="4092" dirty="0" err="1">
                <a:solidFill>
                  <a:srgbClr val="FFFFFF"/>
                </a:solidFill>
                <a:latin typeface="Blinker"/>
              </a:rPr>
              <a:t>Nasz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zespół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regularnie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przeprowadza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092" dirty="0" err="1" smtClean="0">
                <a:solidFill>
                  <a:srgbClr val="FFFFFF"/>
                </a:solidFill>
                <a:latin typeface="Blinker"/>
              </a:rPr>
              <a:t>przeglądy</a:t>
            </a:r>
            <a:r>
              <a:rPr lang="pl-PL" sz="4092" dirty="0">
                <a:solidFill>
                  <a:srgbClr val="FFFFFF"/>
                </a:solidFill>
                <a:latin typeface="Blinker"/>
              </a:rPr>
              <a:t> </a:t>
            </a:r>
            <a:r>
              <a:rPr lang="pl-PL" sz="4092" dirty="0" smtClean="0">
                <a:solidFill>
                  <a:srgbClr val="FFFFFF"/>
                </a:solidFill>
                <a:latin typeface="Blinker"/>
              </a:rPr>
              <a:t>Polityki Ochrony Małoletnich (teraz Standardy …)</a:t>
            </a:r>
            <a:r>
              <a:rPr lang="en-US" sz="4092" dirty="0" smtClean="0">
                <a:solidFill>
                  <a:srgbClr val="FFFFFF"/>
                </a:solidFill>
                <a:latin typeface="Blinker"/>
              </a:rPr>
              <a:t>, 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aby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upewnić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się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,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że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</a:t>
            </a:r>
            <a:r>
              <a:rPr lang="pl-PL" sz="4092" dirty="0" smtClean="0">
                <a:solidFill>
                  <a:srgbClr val="FFFFFF"/>
                </a:solidFill>
                <a:latin typeface="Blinker"/>
              </a:rPr>
              <a:t>są </a:t>
            </a:r>
            <a:r>
              <a:rPr lang="en-US" sz="4092" dirty="0" smtClean="0">
                <a:solidFill>
                  <a:srgbClr val="FFFFFF"/>
                </a:solidFill>
                <a:latin typeface="Blinker"/>
              </a:rPr>
              <a:t>on</a:t>
            </a:r>
            <a:r>
              <a:rPr lang="pl-PL" sz="4092" dirty="0" smtClean="0">
                <a:solidFill>
                  <a:srgbClr val="FFFFFF"/>
                </a:solidFill>
                <a:latin typeface="Blinker"/>
              </a:rPr>
              <a:t>e</a:t>
            </a:r>
            <a:r>
              <a:rPr lang="en-US" sz="4092" dirty="0" smtClean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zawsze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092" dirty="0" err="1" smtClean="0">
                <a:solidFill>
                  <a:srgbClr val="FFFFFF"/>
                </a:solidFill>
                <a:latin typeface="Blinker"/>
              </a:rPr>
              <a:t>aktualn</a:t>
            </a:r>
            <a:r>
              <a:rPr lang="pl-PL" sz="4092" dirty="0" smtClean="0">
                <a:solidFill>
                  <a:srgbClr val="FFFFFF"/>
                </a:solidFill>
                <a:latin typeface="Blinker"/>
              </a:rPr>
              <a:t>e</a:t>
            </a:r>
            <a:r>
              <a:rPr lang="en-US" sz="4092" dirty="0" smtClean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i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092" dirty="0" err="1" smtClean="0">
                <a:solidFill>
                  <a:srgbClr val="FFFFFF"/>
                </a:solidFill>
                <a:latin typeface="Blinker"/>
              </a:rPr>
              <a:t>skuteczn</a:t>
            </a:r>
            <a:r>
              <a:rPr lang="pl-PL" sz="4092" dirty="0" smtClean="0">
                <a:solidFill>
                  <a:srgbClr val="FFFFFF"/>
                </a:solidFill>
                <a:latin typeface="Blinker"/>
              </a:rPr>
              <a:t>e</a:t>
            </a:r>
            <a:r>
              <a:rPr lang="en-US" sz="4092" dirty="0" smtClean="0">
                <a:solidFill>
                  <a:srgbClr val="FFFFFF"/>
                </a:solidFill>
                <a:latin typeface="Blinker"/>
              </a:rPr>
              <a:t>.</a:t>
            </a:r>
            <a:endParaRPr lang="en-US" sz="4092" dirty="0">
              <a:solidFill>
                <a:srgbClr val="FFFFFF"/>
              </a:solidFill>
              <a:latin typeface="Blinker"/>
            </a:endParaRPr>
          </a:p>
          <a:p>
            <a:pPr marL="883665" lvl="1" indent="-441833">
              <a:lnSpc>
                <a:spcPts val="5730"/>
              </a:lnSpc>
              <a:buFont typeface="Arial"/>
              <a:buChar char="•"/>
            </a:pPr>
            <a:r>
              <a:rPr lang="en-US" sz="4092" dirty="0" err="1">
                <a:solidFill>
                  <a:srgbClr val="FFFFFF"/>
                </a:solidFill>
                <a:latin typeface="Blinker"/>
              </a:rPr>
              <a:t>Aktualizacje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są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dokonywane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w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oparciu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o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najnowsze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badania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,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zmiany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w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prawodawstwie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i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feedback od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społeczności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szkolnej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.</a:t>
            </a:r>
          </a:p>
          <a:p>
            <a:pPr>
              <a:lnSpc>
                <a:spcPts val="5730"/>
              </a:lnSpc>
            </a:pPr>
            <a:endParaRPr lang="en-US" sz="4092" dirty="0">
              <a:solidFill>
                <a:srgbClr val="FFFFFF"/>
              </a:solidFill>
              <a:latin typeface="Blinker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6398656" y="9453794"/>
            <a:ext cx="4137738" cy="1566197"/>
            <a:chOff x="0" y="0"/>
            <a:chExt cx="1248512" cy="47258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48511" cy="472581"/>
            </a:xfrm>
            <a:custGeom>
              <a:avLst/>
              <a:gdLst/>
              <a:ahLst/>
              <a:cxnLst/>
              <a:rect l="l" t="t" r="r" b="b"/>
              <a:pathLst>
                <a:path w="1248511" h="472581">
                  <a:moveTo>
                    <a:pt x="1045311" y="0"/>
                  </a:moveTo>
                  <a:lnTo>
                    <a:pt x="0" y="0"/>
                  </a:lnTo>
                  <a:lnTo>
                    <a:pt x="203200" y="472581"/>
                  </a:lnTo>
                  <a:lnTo>
                    <a:pt x="1248511" y="472581"/>
                  </a:lnTo>
                  <a:lnTo>
                    <a:pt x="104531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1045312" cy="510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603949" y="9038414"/>
            <a:ext cx="2499511" cy="1535247"/>
            <a:chOff x="0" y="0"/>
            <a:chExt cx="868254" cy="53329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68254" cy="533298"/>
            </a:xfrm>
            <a:custGeom>
              <a:avLst/>
              <a:gdLst/>
              <a:ahLst/>
              <a:cxnLst/>
              <a:rect l="l" t="t" r="r" b="b"/>
              <a:pathLst>
                <a:path w="868254" h="533298">
                  <a:moveTo>
                    <a:pt x="665054" y="0"/>
                  </a:moveTo>
                  <a:lnTo>
                    <a:pt x="0" y="0"/>
                  </a:lnTo>
                  <a:lnTo>
                    <a:pt x="203200" y="533298"/>
                  </a:lnTo>
                  <a:lnTo>
                    <a:pt x="868254" y="533298"/>
                  </a:lnTo>
                  <a:lnTo>
                    <a:pt x="665054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665054" cy="571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159430" y="9453794"/>
            <a:ext cx="5060879" cy="1929391"/>
            <a:chOff x="0" y="0"/>
            <a:chExt cx="1438640" cy="54846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38640" cy="548462"/>
            </a:xfrm>
            <a:custGeom>
              <a:avLst/>
              <a:gdLst/>
              <a:ahLst/>
              <a:cxnLst/>
              <a:rect l="l" t="t" r="r" b="b"/>
              <a:pathLst>
                <a:path w="1438640" h="548462">
                  <a:moveTo>
                    <a:pt x="1235440" y="0"/>
                  </a:moveTo>
                  <a:lnTo>
                    <a:pt x="0" y="0"/>
                  </a:lnTo>
                  <a:lnTo>
                    <a:pt x="203200" y="548462"/>
                  </a:lnTo>
                  <a:lnTo>
                    <a:pt x="1438640" y="548462"/>
                  </a:lnTo>
                  <a:lnTo>
                    <a:pt x="12354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01600" y="-38100"/>
              <a:ext cx="1235440" cy="586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6670690" y="9463472"/>
            <a:ext cx="958037" cy="71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3"/>
              </a:lnSpc>
            </a:pPr>
            <a:r>
              <a:rPr lang="pl-PL" sz="4166" dirty="0" smtClean="0">
                <a:solidFill>
                  <a:srgbClr val="FFFFFF"/>
                </a:solidFill>
                <a:latin typeface="League Spartan"/>
              </a:rPr>
              <a:t>14</a:t>
            </a:r>
            <a:endParaRPr lang="en-US" sz="4166" dirty="0">
              <a:solidFill>
                <a:srgbClr val="FFFFFF"/>
              </a:solidFill>
              <a:latin typeface="League Spart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588232"/>
            <a:ext cx="19000682" cy="6813068"/>
            <a:chOff x="0" y="0"/>
            <a:chExt cx="5004295" cy="17943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4295" cy="1794388"/>
            </a:xfrm>
            <a:custGeom>
              <a:avLst/>
              <a:gdLst/>
              <a:ahLst/>
              <a:cxnLst/>
              <a:rect l="l" t="t" r="r" b="b"/>
              <a:pathLst>
                <a:path w="5004295" h="1794388">
                  <a:moveTo>
                    <a:pt x="0" y="0"/>
                  </a:moveTo>
                  <a:lnTo>
                    <a:pt x="5004295" y="0"/>
                  </a:lnTo>
                  <a:lnTo>
                    <a:pt x="5004295" y="1794388"/>
                  </a:lnTo>
                  <a:lnTo>
                    <a:pt x="0" y="1794388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04295" cy="1832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97658" y="-200693"/>
            <a:ext cx="20238736" cy="3188693"/>
            <a:chOff x="0" y="0"/>
            <a:chExt cx="2689103" cy="4236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89103" cy="423679"/>
            </a:xfrm>
            <a:custGeom>
              <a:avLst/>
              <a:gdLst/>
              <a:ahLst/>
              <a:cxnLst/>
              <a:rect l="l" t="t" r="r" b="b"/>
              <a:pathLst>
                <a:path w="2689103" h="423679">
                  <a:moveTo>
                    <a:pt x="2485903" y="0"/>
                  </a:moveTo>
                  <a:lnTo>
                    <a:pt x="0" y="0"/>
                  </a:lnTo>
                  <a:lnTo>
                    <a:pt x="203200" y="423679"/>
                  </a:lnTo>
                  <a:lnTo>
                    <a:pt x="2689103" y="423679"/>
                  </a:lnTo>
                  <a:lnTo>
                    <a:pt x="2485903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2485903" cy="4617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440088" y="0"/>
            <a:ext cx="3509203" cy="1176871"/>
            <a:chOff x="0" y="0"/>
            <a:chExt cx="673888" cy="22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670310" y="1292934"/>
            <a:ext cx="3699010" cy="1240526"/>
            <a:chOff x="0" y="0"/>
            <a:chExt cx="673888" cy="226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897771" y="634811"/>
            <a:ext cx="1573095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 dirty="0" err="1">
                <a:solidFill>
                  <a:srgbClr val="FFFFFF"/>
                </a:solidFill>
                <a:latin typeface="League Spartan"/>
              </a:rPr>
              <a:t>Wdrażanie</a:t>
            </a:r>
            <a:r>
              <a:rPr lang="en-US" sz="5499" dirty="0">
                <a:solidFill>
                  <a:srgbClr val="FFFFFF"/>
                </a:solidFill>
                <a:latin typeface="League Spartan"/>
              </a:rPr>
              <a:t> </a:t>
            </a:r>
            <a:r>
              <a:rPr lang="en-US" sz="5499" dirty="0" err="1">
                <a:solidFill>
                  <a:srgbClr val="FFFFFF"/>
                </a:solidFill>
                <a:latin typeface="League Spartan"/>
              </a:rPr>
              <a:t>i</a:t>
            </a:r>
            <a:r>
              <a:rPr lang="en-US" sz="5499" dirty="0">
                <a:solidFill>
                  <a:srgbClr val="FFFFFF"/>
                </a:solidFill>
                <a:latin typeface="League Spartan"/>
              </a:rPr>
              <a:t> </a:t>
            </a:r>
            <a:r>
              <a:rPr lang="en-US" sz="5499" dirty="0" err="1">
                <a:solidFill>
                  <a:srgbClr val="FFFFFF"/>
                </a:solidFill>
                <a:latin typeface="League Spartan"/>
              </a:rPr>
              <a:t>Nadzór</a:t>
            </a:r>
            <a:r>
              <a:rPr lang="en-US" sz="5499" dirty="0">
                <a:solidFill>
                  <a:srgbClr val="FFFFFF"/>
                </a:solidFill>
                <a:latin typeface="League Spartan"/>
              </a:rPr>
              <a:t> </a:t>
            </a:r>
            <a:r>
              <a:rPr lang="en-US" sz="5499" dirty="0" err="1">
                <a:solidFill>
                  <a:srgbClr val="FFFFFF"/>
                </a:solidFill>
                <a:latin typeface="League Spartan"/>
              </a:rPr>
              <a:t>nad</a:t>
            </a:r>
            <a:r>
              <a:rPr lang="en-US" sz="5499" dirty="0">
                <a:solidFill>
                  <a:srgbClr val="FFFFFF"/>
                </a:solidFill>
                <a:latin typeface="League Spartan"/>
              </a:rPr>
              <a:t> </a:t>
            </a:r>
            <a:r>
              <a:rPr lang="pl-PL" sz="5499" dirty="0" smtClean="0">
                <a:solidFill>
                  <a:srgbClr val="FFFFFF"/>
                </a:solidFill>
                <a:latin typeface="League Spartan"/>
              </a:rPr>
              <a:t>SOM</a:t>
            </a:r>
            <a:endParaRPr lang="en-US" sz="5499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03064" y="4034642"/>
            <a:ext cx="14500885" cy="5772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0"/>
              </a:lnSpc>
            </a:pPr>
            <a:r>
              <a:rPr lang="en-US" sz="4092" dirty="0" err="1">
                <a:solidFill>
                  <a:srgbClr val="FFFFFF"/>
                </a:solidFill>
                <a:latin typeface="Blinker Bold"/>
              </a:rPr>
              <a:t>Systematyczne</a:t>
            </a:r>
            <a:r>
              <a:rPr lang="en-US" sz="4092" dirty="0">
                <a:solidFill>
                  <a:srgbClr val="FFFFFF"/>
                </a:solidFill>
                <a:latin typeface="Blinker Bold"/>
              </a:rPr>
              <a:t> </a:t>
            </a:r>
            <a:r>
              <a:rPr lang="en-US" sz="4092" dirty="0" err="1">
                <a:solidFill>
                  <a:srgbClr val="FFFFFF"/>
                </a:solidFill>
                <a:latin typeface="Blinker Bold"/>
              </a:rPr>
              <a:t>Monitorowanie</a:t>
            </a:r>
            <a:r>
              <a:rPr lang="en-US" sz="4092" dirty="0">
                <a:solidFill>
                  <a:srgbClr val="FFFFFF"/>
                </a:solidFill>
                <a:latin typeface="Blinker Bold"/>
              </a:rPr>
              <a:t> </a:t>
            </a:r>
            <a:r>
              <a:rPr lang="en-US" sz="4092" dirty="0" err="1">
                <a:solidFill>
                  <a:srgbClr val="FFFFFF"/>
                </a:solidFill>
                <a:latin typeface="Blinker Bold"/>
              </a:rPr>
              <a:t>i</a:t>
            </a:r>
            <a:r>
              <a:rPr lang="en-US" sz="4092" dirty="0">
                <a:solidFill>
                  <a:srgbClr val="FFFFFF"/>
                </a:solidFill>
                <a:latin typeface="Blinker Bold"/>
              </a:rPr>
              <a:t> </a:t>
            </a:r>
            <a:r>
              <a:rPr lang="en-US" sz="4092" dirty="0" err="1">
                <a:solidFill>
                  <a:srgbClr val="FFFFFF"/>
                </a:solidFill>
                <a:latin typeface="Blinker Bold"/>
              </a:rPr>
              <a:t>Egzekwowanie</a:t>
            </a:r>
            <a:r>
              <a:rPr lang="en-US" sz="4092" dirty="0">
                <a:solidFill>
                  <a:srgbClr val="FFFFFF"/>
                </a:solidFill>
                <a:latin typeface="Blinker Bold"/>
              </a:rPr>
              <a:t> </a:t>
            </a:r>
            <a:r>
              <a:rPr lang="en-US" sz="4092" dirty="0" err="1">
                <a:solidFill>
                  <a:srgbClr val="FFFFFF"/>
                </a:solidFill>
                <a:latin typeface="Blinker Bold"/>
              </a:rPr>
              <a:t>Zasad</a:t>
            </a:r>
            <a:r>
              <a:rPr lang="en-US" sz="4092" dirty="0">
                <a:solidFill>
                  <a:srgbClr val="FFFFFF"/>
                </a:solidFill>
                <a:latin typeface="Blinker Bold"/>
              </a:rPr>
              <a:t>:</a:t>
            </a:r>
          </a:p>
          <a:p>
            <a:pPr>
              <a:lnSpc>
                <a:spcPts val="5730"/>
              </a:lnSpc>
            </a:pPr>
            <a:endParaRPr lang="en-US" sz="4092" dirty="0">
              <a:solidFill>
                <a:srgbClr val="FFFFFF"/>
              </a:solidFill>
              <a:latin typeface="Blinker Bold"/>
            </a:endParaRPr>
          </a:p>
          <a:p>
            <a:pPr marL="883665" lvl="1" indent="-441833">
              <a:lnSpc>
                <a:spcPts val="5730"/>
              </a:lnSpc>
              <a:buFont typeface="Arial"/>
              <a:buChar char="•"/>
            </a:pPr>
            <a:r>
              <a:rPr lang="en-US" sz="4092" dirty="0" err="1">
                <a:solidFill>
                  <a:srgbClr val="FFFFFF"/>
                </a:solidFill>
                <a:latin typeface="Blinker"/>
              </a:rPr>
              <a:t>Stosujemy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systematyczne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monitorowanie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przestrzegania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</a:t>
            </a:r>
            <a:r>
              <a:rPr lang="pl-PL" sz="4092" dirty="0" smtClean="0">
                <a:solidFill>
                  <a:srgbClr val="FFFFFF"/>
                </a:solidFill>
                <a:latin typeface="Blinker"/>
              </a:rPr>
              <a:t>SOM</a:t>
            </a:r>
            <a:r>
              <a:rPr lang="en-US" sz="4092" dirty="0" smtClean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w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codziennych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działaniach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szkoły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.</a:t>
            </a:r>
          </a:p>
          <a:p>
            <a:pPr marL="883665" lvl="1" indent="-441833">
              <a:lnSpc>
                <a:spcPts val="5730"/>
              </a:lnSpc>
              <a:buFont typeface="Arial"/>
              <a:buChar char="•"/>
            </a:pPr>
            <a:r>
              <a:rPr lang="en-US" sz="4092" dirty="0">
                <a:solidFill>
                  <a:srgbClr val="FFFFFF"/>
                </a:solidFill>
                <a:latin typeface="Blinker"/>
              </a:rPr>
              <a:t>W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przypadku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092" dirty="0" err="1" smtClean="0">
                <a:solidFill>
                  <a:srgbClr val="FFFFFF"/>
                </a:solidFill>
                <a:latin typeface="Blinker"/>
              </a:rPr>
              <a:t>naruszeń</a:t>
            </a:r>
            <a:r>
              <a:rPr lang="pl-PL" sz="4092" dirty="0">
                <a:solidFill>
                  <a:srgbClr val="FFFFFF"/>
                </a:solidFill>
                <a:latin typeface="Blinker"/>
              </a:rPr>
              <a:t> </a:t>
            </a:r>
            <a:r>
              <a:rPr lang="pl-PL" sz="4092" dirty="0" smtClean="0">
                <a:solidFill>
                  <a:srgbClr val="FFFFFF"/>
                </a:solidFill>
                <a:latin typeface="Blinker"/>
              </a:rPr>
              <a:t>SOM</a:t>
            </a:r>
            <a:r>
              <a:rPr lang="en-US" sz="4092" dirty="0" smtClean="0">
                <a:solidFill>
                  <a:srgbClr val="FFFFFF"/>
                </a:solidFill>
                <a:latin typeface="Blinker"/>
              </a:rPr>
              <a:t>,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podejmujemy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odpowiednie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działania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dyscyplinarne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i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092" dirty="0" err="1">
                <a:solidFill>
                  <a:srgbClr val="FFFFFF"/>
                </a:solidFill>
                <a:latin typeface="Blinker"/>
              </a:rPr>
              <a:t>korygujące</a:t>
            </a:r>
            <a:r>
              <a:rPr lang="en-US" sz="4092" dirty="0">
                <a:solidFill>
                  <a:srgbClr val="FFFFFF"/>
                </a:solidFill>
                <a:latin typeface="Blinker"/>
              </a:rPr>
              <a:t>.</a:t>
            </a:r>
          </a:p>
          <a:p>
            <a:pPr>
              <a:lnSpc>
                <a:spcPts val="5730"/>
              </a:lnSpc>
            </a:pPr>
            <a:endParaRPr lang="en-US" sz="4092" dirty="0">
              <a:solidFill>
                <a:srgbClr val="FFFFFF"/>
              </a:solidFill>
              <a:latin typeface="Blinker"/>
            </a:endParaRPr>
          </a:p>
          <a:p>
            <a:pPr>
              <a:lnSpc>
                <a:spcPts val="5730"/>
              </a:lnSpc>
            </a:pPr>
            <a:endParaRPr lang="en-US" sz="4092" dirty="0">
              <a:solidFill>
                <a:srgbClr val="FFFFFF"/>
              </a:solidFill>
              <a:latin typeface="Blinker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6398656" y="9453794"/>
            <a:ext cx="4137738" cy="1566197"/>
            <a:chOff x="0" y="0"/>
            <a:chExt cx="1248512" cy="47258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48511" cy="472581"/>
            </a:xfrm>
            <a:custGeom>
              <a:avLst/>
              <a:gdLst/>
              <a:ahLst/>
              <a:cxnLst/>
              <a:rect l="l" t="t" r="r" b="b"/>
              <a:pathLst>
                <a:path w="1248511" h="472581">
                  <a:moveTo>
                    <a:pt x="1045311" y="0"/>
                  </a:moveTo>
                  <a:lnTo>
                    <a:pt x="0" y="0"/>
                  </a:lnTo>
                  <a:lnTo>
                    <a:pt x="203200" y="472581"/>
                  </a:lnTo>
                  <a:lnTo>
                    <a:pt x="1248511" y="472581"/>
                  </a:lnTo>
                  <a:lnTo>
                    <a:pt x="104531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1045312" cy="510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603949" y="9038414"/>
            <a:ext cx="2499511" cy="1535247"/>
            <a:chOff x="0" y="0"/>
            <a:chExt cx="868254" cy="53329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68254" cy="533298"/>
            </a:xfrm>
            <a:custGeom>
              <a:avLst/>
              <a:gdLst/>
              <a:ahLst/>
              <a:cxnLst/>
              <a:rect l="l" t="t" r="r" b="b"/>
              <a:pathLst>
                <a:path w="868254" h="533298">
                  <a:moveTo>
                    <a:pt x="665054" y="0"/>
                  </a:moveTo>
                  <a:lnTo>
                    <a:pt x="0" y="0"/>
                  </a:lnTo>
                  <a:lnTo>
                    <a:pt x="203200" y="533298"/>
                  </a:lnTo>
                  <a:lnTo>
                    <a:pt x="868254" y="533298"/>
                  </a:lnTo>
                  <a:lnTo>
                    <a:pt x="665054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665054" cy="571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159430" y="9453794"/>
            <a:ext cx="5060879" cy="1929391"/>
            <a:chOff x="0" y="0"/>
            <a:chExt cx="1438640" cy="54846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38640" cy="548462"/>
            </a:xfrm>
            <a:custGeom>
              <a:avLst/>
              <a:gdLst/>
              <a:ahLst/>
              <a:cxnLst/>
              <a:rect l="l" t="t" r="r" b="b"/>
              <a:pathLst>
                <a:path w="1438640" h="548462">
                  <a:moveTo>
                    <a:pt x="1235440" y="0"/>
                  </a:moveTo>
                  <a:lnTo>
                    <a:pt x="0" y="0"/>
                  </a:lnTo>
                  <a:lnTo>
                    <a:pt x="203200" y="548462"/>
                  </a:lnTo>
                  <a:lnTo>
                    <a:pt x="1438640" y="548462"/>
                  </a:lnTo>
                  <a:lnTo>
                    <a:pt x="12354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01600" y="-38100"/>
              <a:ext cx="1235440" cy="586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6670690" y="9463472"/>
            <a:ext cx="958037" cy="71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3"/>
              </a:lnSpc>
            </a:pPr>
            <a:r>
              <a:rPr lang="pl-PL" sz="4166" dirty="0" smtClean="0">
                <a:solidFill>
                  <a:srgbClr val="FFFFFF"/>
                </a:solidFill>
                <a:latin typeface="League Spartan"/>
              </a:rPr>
              <a:t>15</a:t>
            </a:r>
            <a:endParaRPr lang="en-US" sz="4166" dirty="0">
              <a:solidFill>
                <a:srgbClr val="FFFFFF"/>
              </a:solidFill>
              <a:latin typeface="League Spart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7658" y="-200693"/>
            <a:ext cx="20238736" cy="2734153"/>
            <a:chOff x="0" y="0"/>
            <a:chExt cx="2689103" cy="3632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89103" cy="363284"/>
            </a:xfrm>
            <a:custGeom>
              <a:avLst/>
              <a:gdLst/>
              <a:ahLst/>
              <a:cxnLst/>
              <a:rect l="l" t="t" r="r" b="b"/>
              <a:pathLst>
                <a:path w="2689103" h="363284">
                  <a:moveTo>
                    <a:pt x="2485903" y="0"/>
                  </a:moveTo>
                  <a:lnTo>
                    <a:pt x="0" y="0"/>
                  </a:lnTo>
                  <a:lnTo>
                    <a:pt x="203200" y="363284"/>
                  </a:lnTo>
                  <a:lnTo>
                    <a:pt x="2689103" y="363284"/>
                  </a:lnTo>
                  <a:lnTo>
                    <a:pt x="2485903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2485903" cy="401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440088" y="0"/>
            <a:ext cx="3509203" cy="1176871"/>
            <a:chOff x="0" y="0"/>
            <a:chExt cx="673888" cy="226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398656" y="9453794"/>
            <a:ext cx="4137738" cy="1566197"/>
            <a:chOff x="0" y="0"/>
            <a:chExt cx="1248512" cy="4725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48511" cy="472581"/>
            </a:xfrm>
            <a:custGeom>
              <a:avLst/>
              <a:gdLst/>
              <a:ahLst/>
              <a:cxnLst/>
              <a:rect l="l" t="t" r="r" b="b"/>
              <a:pathLst>
                <a:path w="1248511" h="472581">
                  <a:moveTo>
                    <a:pt x="1045311" y="0"/>
                  </a:moveTo>
                  <a:lnTo>
                    <a:pt x="0" y="0"/>
                  </a:lnTo>
                  <a:lnTo>
                    <a:pt x="203200" y="472581"/>
                  </a:lnTo>
                  <a:lnTo>
                    <a:pt x="1248511" y="472581"/>
                  </a:lnTo>
                  <a:lnTo>
                    <a:pt x="1045311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1045312" cy="510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603949" y="9038414"/>
            <a:ext cx="2499511" cy="1535247"/>
            <a:chOff x="0" y="0"/>
            <a:chExt cx="868254" cy="53329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68254" cy="533298"/>
            </a:xfrm>
            <a:custGeom>
              <a:avLst/>
              <a:gdLst/>
              <a:ahLst/>
              <a:cxnLst/>
              <a:rect l="l" t="t" r="r" b="b"/>
              <a:pathLst>
                <a:path w="868254" h="533298">
                  <a:moveTo>
                    <a:pt x="665054" y="0"/>
                  </a:moveTo>
                  <a:lnTo>
                    <a:pt x="0" y="0"/>
                  </a:lnTo>
                  <a:lnTo>
                    <a:pt x="203200" y="533298"/>
                  </a:lnTo>
                  <a:lnTo>
                    <a:pt x="868254" y="533298"/>
                  </a:lnTo>
                  <a:lnTo>
                    <a:pt x="665054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65054" cy="571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159430" y="9453794"/>
            <a:ext cx="5060879" cy="1929391"/>
            <a:chOff x="0" y="0"/>
            <a:chExt cx="1438640" cy="54846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38640" cy="548462"/>
            </a:xfrm>
            <a:custGeom>
              <a:avLst/>
              <a:gdLst/>
              <a:ahLst/>
              <a:cxnLst/>
              <a:rect l="l" t="t" r="r" b="b"/>
              <a:pathLst>
                <a:path w="1438640" h="548462">
                  <a:moveTo>
                    <a:pt x="1235440" y="0"/>
                  </a:moveTo>
                  <a:lnTo>
                    <a:pt x="0" y="0"/>
                  </a:lnTo>
                  <a:lnTo>
                    <a:pt x="203200" y="548462"/>
                  </a:lnTo>
                  <a:lnTo>
                    <a:pt x="1438640" y="548462"/>
                  </a:lnTo>
                  <a:lnTo>
                    <a:pt x="1235440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1235440" cy="586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2670310" y="1292934"/>
            <a:ext cx="3699010" cy="1240526"/>
            <a:chOff x="0" y="0"/>
            <a:chExt cx="673888" cy="226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069115" y="2929269"/>
            <a:ext cx="18230550" cy="6109146"/>
            <a:chOff x="0" y="0"/>
            <a:chExt cx="18259962" cy="611900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259961" cy="6119002"/>
            </a:xfrm>
            <a:custGeom>
              <a:avLst/>
              <a:gdLst/>
              <a:ahLst/>
              <a:cxnLst/>
              <a:rect l="l" t="t" r="r" b="b"/>
              <a:pathLst>
                <a:path w="18259961" h="6119002">
                  <a:moveTo>
                    <a:pt x="0" y="0"/>
                  </a:moveTo>
                  <a:lnTo>
                    <a:pt x="18259961" y="0"/>
                  </a:lnTo>
                  <a:lnTo>
                    <a:pt x="18259961" y="6119002"/>
                  </a:lnTo>
                  <a:lnTo>
                    <a:pt x="0" y="6119002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8259962" cy="6157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6670690" y="9463472"/>
            <a:ext cx="958037" cy="71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3"/>
              </a:lnSpc>
            </a:pPr>
            <a:r>
              <a:rPr lang="pl-PL" sz="4166" dirty="0" smtClean="0">
                <a:solidFill>
                  <a:srgbClr val="FFFFFF"/>
                </a:solidFill>
                <a:latin typeface="League Spartan"/>
              </a:rPr>
              <a:t>16</a:t>
            </a:r>
            <a:endParaRPr lang="en-US" sz="4166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861735" y="1197684"/>
            <a:ext cx="8555291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</a:rPr>
              <a:t>Procedury Interwencji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874284" y="3213845"/>
            <a:ext cx="14754443" cy="5463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5"/>
              </a:lnSpc>
            </a:pPr>
            <a:r>
              <a:rPr lang="en-US" sz="3889">
                <a:solidFill>
                  <a:srgbClr val="FFFFFF"/>
                </a:solidFill>
                <a:latin typeface="Blinker Bold"/>
              </a:rPr>
              <a:t>SZCZEGÓŁOWE PROCEDURY INTERWENCYJNE:</a:t>
            </a:r>
          </a:p>
          <a:p>
            <a:pPr marL="839850" lvl="1" indent="-419925" algn="just">
              <a:lnSpc>
                <a:spcPts val="5445"/>
              </a:lnSpc>
              <a:buFont typeface="Arial"/>
              <a:buChar char="•"/>
            </a:pPr>
            <a:r>
              <a:rPr lang="en-US" sz="3889">
                <a:solidFill>
                  <a:srgbClr val="FFFFFF"/>
                </a:solidFill>
                <a:latin typeface="Blinker"/>
              </a:rPr>
              <a:t>W naszej szkole mamy opracowane szczegółowe procedury interwencyjne, które są aktywowane w przypadku podejrzenia krzywdzenia uczniów.</a:t>
            </a:r>
          </a:p>
          <a:p>
            <a:pPr marL="839850" lvl="1" indent="-419925" algn="just">
              <a:lnSpc>
                <a:spcPts val="5445"/>
              </a:lnSpc>
              <a:spcBef>
                <a:spcPct val="0"/>
              </a:spcBef>
              <a:buFont typeface="Arial"/>
              <a:buChar char="•"/>
            </a:pPr>
            <a:r>
              <a:rPr lang="en-US" sz="3889">
                <a:solidFill>
                  <a:srgbClr val="FFFFFF"/>
                </a:solidFill>
                <a:latin typeface="Blinker"/>
              </a:rPr>
              <a:t>Procedury te obejmują kroki, które należy podjąć od momentu zidentyfikowania potencjalnego zagrożenia, aż po jego rozwiązanie. Wszystko to, aby zapewnić szybką i skuteczną ochronę dla ucznia.</a:t>
            </a:r>
          </a:p>
          <a:p>
            <a:pPr>
              <a:lnSpc>
                <a:spcPts val="5445"/>
              </a:lnSpc>
              <a:spcBef>
                <a:spcPct val="0"/>
              </a:spcBef>
            </a:pPr>
            <a:endParaRPr lang="en-US" sz="3889">
              <a:solidFill>
                <a:srgbClr val="FFFFFF"/>
              </a:solidFill>
              <a:latin typeface="Blink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7658" y="-200693"/>
            <a:ext cx="20238736" cy="2734153"/>
            <a:chOff x="0" y="0"/>
            <a:chExt cx="2689103" cy="3632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89103" cy="363284"/>
            </a:xfrm>
            <a:custGeom>
              <a:avLst/>
              <a:gdLst/>
              <a:ahLst/>
              <a:cxnLst/>
              <a:rect l="l" t="t" r="r" b="b"/>
              <a:pathLst>
                <a:path w="2689103" h="363284">
                  <a:moveTo>
                    <a:pt x="2485903" y="0"/>
                  </a:moveTo>
                  <a:lnTo>
                    <a:pt x="0" y="0"/>
                  </a:lnTo>
                  <a:lnTo>
                    <a:pt x="203200" y="363284"/>
                  </a:lnTo>
                  <a:lnTo>
                    <a:pt x="2689103" y="363284"/>
                  </a:lnTo>
                  <a:lnTo>
                    <a:pt x="2485903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2485903" cy="401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440088" y="0"/>
            <a:ext cx="3509203" cy="1176871"/>
            <a:chOff x="0" y="0"/>
            <a:chExt cx="673888" cy="226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398656" y="9453794"/>
            <a:ext cx="4137738" cy="1566197"/>
            <a:chOff x="0" y="0"/>
            <a:chExt cx="1248512" cy="4725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48511" cy="472581"/>
            </a:xfrm>
            <a:custGeom>
              <a:avLst/>
              <a:gdLst/>
              <a:ahLst/>
              <a:cxnLst/>
              <a:rect l="l" t="t" r="r" b="b"/>
              <a:pathLst>
                <a:path w="1248511" h="472581">
                  <a:moveTo>
                    <a:pt x="1045311" y="0"/>
                  </a:moveTo>
                  <a:lnTo>
                    <a:pt x="0" y="0"/>
                  </a:lnTo>
                  <a:lnTo>
                    <a:pt x="203200" y="472581"/>
                  </a:lnTo>
                  <a:lnTo>
                    <a:pt x="1248511" y="472581"/>
                  </a:lnTo>
                  <a:lnTo>
                    <a:pt x="1045311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1045312" cy="510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069115" y="2929269"/>
            <a:ext cx="18230550" cy="6329031"/>
            <a:chOff x="0" y="0"/>
            <a:chExt cx="18259962" cy="633924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259961" cy="6339242"/>
            </a:xfrm>
            <a:custGeom>
              <a:avLst/>
              <a:gdLst/>
              <a:ahLst/>
              <a:cxnLst/>
              <a:rect l="l" t="t" r="r" b="b"/>
              <a:pathLst>
                <a:path w="18259961" h="6339242">
                  <a:moveTo>
                    <a:pt x="0" y="0"/>
                  </a:moveTo>
                  <a:lnTo>
                    <a:pt x="18259961" y="0"/>
                  </a:lnTo>
                  <a:lnTo>
                    <a:pt x="18259961" y="6339242"/>
                  </a:lnTo>
                  <a:lnTo>
                    <a:pt x="0" y="6339242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8259962" cy="63773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603949" y="9038414"/>
            <a:ext cx="2499511" cy="1535247"/>
            <a:chOff x="0" y="0"/>
            <a:chExt cx="868254" cy="53329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68254" cy="533298"/>
            </a:xfrm>
            <a:custGeom>
              <a:avLst/>
              <a:gdLst/>
              <a:ahLst/>
              <a:cxnLst/>
              <a:rect l="l" t="t" r="r" b="b"/>
              <a:pathLst>
                <a:path w="868254" h="533298">
                  <a:moveTo>
                    <a:pt x="665054" y="0"/>
                  </a:moveTo>
                  <a:lnTo>
                    <a:pt x="0" y="0"/>
                  </a:lnTo>
                  <a:lnTo>
                    <a:pt x="203200" y="533298"/>
                  </a:lnTo>
                  <a:lnTo>
                    <a:pt x="868254" y="533298"/>
                  </a:lnTo>
                  <a:lnTo>
                    <a:pt x="665054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65054" cy="571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159430" y="9453794"/>
            <a:ext cx="5060879" cy="1929391"/>
            <a:chOff x="0" y="0"/>
            <a:chExt cx="1438640" cy="54846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38640" cy="548462"/>
            </a:xfrm>
            <a:custGeom>
              <a:avLst/>
              <a:gdLst/>
              <a:ahLst/>
              <a:cxnLst/>
              <a:rect l="l" t="t" r="r" b="b"/>
              <a:pathLst>
                <a:path w="1438640" h="548462">
                  <a:moveTo>
                    <a:pt x="1235440" y="0"/>
                  </a:moveTo>
                  <a:lnTo>
                    <a:pt x="0" y="0"/>
                  </a:lnTo>
                  <a:lnTo>
                    <a:pt x="203200" y="548462"/>
                  </a:lnTo>
                  <a:lnTo>
                    <a:pt x="1438640" y="548462"/>
                  </a:lnTo>
                  <a:lnTo>
                    <a:pt x="1235440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1235440" cy="586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2670310" y="1292934"/>
            <a:ext cx="3699010" cy="1240526"/>
            <a:chOff x="0" y="0"/>
            <a:chExt cx="673888" cy="226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6670690" y="9463472"/>
            <a:ext cx="958037" cy="71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3"/>
              </a:lnSpc>
            </a:pPr>
            <a:r>
              <a:rPr lang="pl-PL" sz="4166" dirty="0" smtClean="0">
                <a:solidFill>
                  <a:srgbClr val="FFFFFF"/>
                </a:solidFill>
                <a:latin typeface="League Spartan"/>
              </a:rPr>
              <a:t>17</a:t>
            </a:r>
            <a:endParaRPr lang="en-US" sz="4166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395266" y="2970644"/>
            <a:ext cx="14754443" cy="6835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5"/>
              </a:lnSpc>
            </a:pPr>
            <a:r>
              <a:rPr lang="en-US" sz="3889">
                <a:solidFill>
                  <a:srgbClr val="FFFFFF"/>
                </a:solidFill>
                <a:latin typeface="Blinker Semi-Bold"/>
              </a:rPr>
              <a:t>WSPÓŁPRACA Z ODPOWIEDNIMI INSTYTUCJAMI W CELU OCHRONY UCZNIÓW</a:t>
            </a:r>
            <a:r>
              <a:rPr lang="en-US" sz="3889">
                <a:solidFill>
                  <a:srgbClr val="FFFFFF"/>
                </a:solidFill>
                <a:latin typeface="Blinker"/>
              </a:rPr>
              <a:t>:</a:t>
            </a:r>
          </a:p>
          <a:p>
            <a:pPr marL="839850" lvl="1" indent="-419925" algn="just">
              <a:lnSpc>
                <a:spcPts val="5445"/>
              </a:lnSpc>
              <a:buFont typeface="Arial"/>
              <a:buChar char="•"/>
            </a:pPr>
            <a:r>
              <a:rPr lang="en-US" sz="3889" dirty="0">
                <a:solidFill>
                  <a:srgbClr val="FFFFFF"/>
                </a:solidFill>
                <a:latin typeface="Blinker"/>
              </a:rPr>
              <a:t>W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sytuacjach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wymagających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interwencji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zewnętrznej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,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współpracujemy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 z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odpowiednimi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instytucjami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,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takimi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jak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służby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opiekuńcze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,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poradnie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psychologiczno-pedagogiczne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, a w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niektórych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przypadkach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również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 z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organami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ścigania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.</a:t>
            </a:r>
          </a:p>
          <a:p>
            <a:pPr marL="839850" lvl="1" indent="-419925" algn="just">
              <a:lnSpc>
                <a:spcPts val="5445"/>
              </a:lnSpc>
              <a:spcBef>
                <a:spcPct val="0"/>
              </a:spcBef>
              <a:buFont typeface="Arial"/>
              <a:buChar char="•"/>
            </a:pPr>
            <a:r>
              <a:rPr lang="en-US" sz="3889" dirty="0" err="1">
                <a:solidFill>
                  <a:srgbClr val="FFFFFF"/>
                </a:solidFill>
                <a:latin typeface="Blinker"/>
              </a:rPr>
              <a:t>Naszym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priorytetem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 jest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zapewnienie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,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że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każdy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uczeń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,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który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znajduje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się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 w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sytuacji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zagrożenia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,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otrzyma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profesjonalną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pomoc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        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i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3889" dirty="0" err="1">
                <a:solidFill>
                  <a:srgbClr val="FFFFFF"/>
                </a:solidFill>
                <a:latin typeface="Blinker"/>
              </a:rPr>
              <a:t>wsparcie</a:t>
            </a:r>
            <a:r>
              <a:rPr lang="en-US" sz="3889" dirty="0">
                <a:solidFill>
                  <a:srgbClr val="FFFFFF"/>
                </a:solidFill>
                <a:latin typeface="Blinker"/>
              </a:rPr>
              <a:t>.</a:t>
            </a:r>
          </a:p>
          <a:p>
            <a:pPr>
              <a:lnSpc>
                <a:spcPts val="5445"/>
              </a:lnSpc>
              <a:spcBef>
                <a:spcPct val="0"/>
              </a:spcBef>
            </a:pPr>
            <a:endParaRPr lang="en-US" sz="3889" dirty="0">
              <a:solidFill>
                <a:srgbClr val="FFFFFF"/>
              </a:solidFill>
              <a:latin typeface="Blinker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861735" y="1197684"/>
            <a:ext cx="8555291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</a:rPr>
              <a:t>Procedury Interwencji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40088" y="0"/>
            <a:ext cx="3509203" cy="1176871"/>
            <a:chOff x="0" y="0"/>
            <a:chExt cx="673888" cy="22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480503" y="1504652"/>
            <a:ext cx="3509203" cy="1176871"/>
            <a:chOff x="0" y="0"/>
            <a:chExt cx="673888" cy="226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08357" y="3783249"/>
            <a:ext cx="17494732" cy="4304826"/>
            <a:chOff x="0" y="0"/>
            <a:chExt cx="4607666" cy="11337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07666" cy="1133781"/>
            </a:xfrm>
            <a:custGeom>
              <a:avLst/>
              <a:gdLst/>
              <a:ahLst/>
              <a:cxnLst/>
              <a:rect l="l" t="t" r="r" b="b"/>
              <a:pathLst>
                <a:path w="4607666" h="1133781">
                  <a:moveTo>
                    <a:pt x="0" y="0"/>
                  </a:moveTo>
                  <a:lnTo>
                    <a:pt x="4607666" y="0"/>
                  </a:lnTo>
                  <a:lnTo>
                    <a:pt x="4607666" y="1133781"/>
                  </a:lnTo>
                  <a:lnTo>
                    <a:pt x="0" y="1133781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607666" cy="11718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879934" y="2248183"/>
            <a:ext cx="6169098" cy="6169098"/>
            <a:chOff x="0" y="0"/>
            <a:chExt cx="3282950" cy="32829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3282950"/>
                  </a:lnTo>
                  <a:lnTo>
                    <a:pt x="0" y="3282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9219" r="-39219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8720676" y="3872866"/>
            <a:ext cx="7677980" cy="3929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73"/>
              </a:lnSpc>
            </a:pPr>
            <a:r>
              <a:rPr lang="en-US" sz="11266">
                <a:solidFill>
                  <a:srgbClr val="FFFFFF"/>
                </a:solidFill>
                <a:latin typeface="Blinker"/>
              </a:rPr>
              <a:t>Rola Rodziców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6398656" y="9453794"/>
            <a:ext cx="4137738" cy="1566197"/>
            <a:chOff x="0" y="0"/>
            <a:chExt cx="1248512" cy="47258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48511" cy="472581"/>
            </a:xfrm>
            <a:custGeom>
              <a:avLst/>
              <a:gdLst/>
              <a:ahLst/>
              <a:cxnLst/>
              <a:rect l="l" t="t" r="r" b="b"/>
              <a:pathLst>
                <a:path w="1248511" h="472581">
                  <a:moveTo>
                    <a:pt x="1045311" y="0"/>
                  </a:moveTo>
                  <a:lnTo>
                    <a:pt x="0" y="0"/>
                  </a:lnTo>
                  <a:lnTo>
                    <a:pt x="203200" y="472581"/>
                  </a:lnTo>
                  <a:lnTo>
                    <a:pt x="1248511" y="472581"/>
                  </a:lnTo>
                  <a:lnTo>
                    <a:pt x="1045311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1045312" cy="510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603949" y="9038414"/>
            <a:ext cx="2499511" cy="1535247"/>
            <a:chOff x="0" y="0"/>
            <a:chExt cx="868254" cy="53329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68254" cy="533298"/>
            </a:xfrm>
            <a:custGeom>
              <a:avLst/>
              <a:gdLst/>
              <a:ahLst/>
              <a:cxnLst/>
              <a:rect l="l" t="t" r="r" b="b"/>
              <a:pathLst>
                <a:path w="868254" h="533298">
                  <a:moveTo>
                    <a:pt x="665054" y="0"/>
                  </a:moveTo>
                  <a:lnTo>
                    <a:pt x="0" y="0"/>
                  </a:lnTo>
                  <a:lnTo>
                    <a:pt x="203200" y="533298"/>
                  </a:lnTo>
                  <a:lnTo>
                    <a:pt x="868254" y="533298"/>
                  </a:lnTo>
                  <a:lnTo>
                    <a:pt x="665054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665054" cy="571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159430" y="9453794"/>
            <a:ext cx="5060879" cy="1929391"/>
            <a:chOff x="0" y="0"/>
            <a:chExt cx="1438640" cy="54846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38640" cy="548462"/>
            </a:xfrm>
            <a:custGeom>
              <a:avLst/>
              <a:gdLst/>
              <a:ahLst/>
              <a:cxnLst/>
              <a:rect l="l" t="t" r="r" b="b"/>
              <a:pathLst>
                <a:path w="1438640" h="548462">
                  <a:moveTo>
                    <a:pt x="1235440" y="0"/>
                  </a:moveTo>
                  <a:lnTo>
                    <a:pt x="0" y="0"/>
                  </a:lnTo>
                  <a:lnTo>
                    <a:pt x="203200" y="548462"/>
                  </a:lnTo>
                  <a:lnTo>
                    <a:pt x="1438640" y="548462"/>
                  </a:lnTo>
                  <a:lnTo>
                    <a:pt x="1235440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1235440" cy="586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6670690" y="9463472"/>
            <a:ext cx="958037" cy="71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3"/>
              </a:lnSpc>
            </a:pPr>
            <a:r>
              <a:rPr lang="pl-PL" sz="4166" dirty="0" smtClean="0">
                <a:solidFill>
                  <a:srgbClr val="FFFFFF"/>
                </a:solidFill>
                <a:latin typeface="League Spartan"/>
              </a:rPr>
              <a:t>18</a:t>
            </a:r>
            <a:endParaRPr lang="en-US" sz="4166" dirty="0">
              <a:solidFill>
                <a:srgbClr val="FFFFFF"/>
              </a:solidFill>
              <a:latin typeface="League Spart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40088" y="0"/>
            <a:ext cx="3509203" cy="1176871"/>
            <a:chOff x="0" y="0"/>
            <a:chExt cx="673888" cy="22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480503" y="1504652"/>
            <a:ext cx="3509203" cy="1176871"/>
            <a:chOff x="0" y="0"/>
            <a:chExt cx="673888" cy="226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08357" y="3783249"/>
            <a:ext cx="17494732" cy="4304826"/>
            <a:chOff x="0" y="0"/>
            <a:chExt cx="4607666" cy="11337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07666" cy="1133781"/>
            </a:xfrm>
            <a:custGeom>
              <a:avLst/>
              <a:gdLst/>
              <a:ahLst/>
              <a:cxnLst/>
              <a:rect l="l" t="t" r="r" b="b"/>
              <a:pathLst>
                <a:path w="4607666" h="1133781">
                  <a:moveTo>
                    <a:pt x="0" y="0"/>
                  </a:moveTo>
                  <a:lnTo>
                    <a:pt x="4607666" y="0"/>
                  </a:lnTo>
                  <a:lnTo>
                    <a:pt x="4607666" y="1133781"/>
                  </a:lnTo>
                  <a:lnTo>
                    <a:pt x="0" y="1133781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607666" cy="11718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08357" y="889763"/>
            <a:ext cx="14945341" cy="227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 dirty="0" err="1">
                <a:solidFill>
                  <a:srgbClr val="059BDD"/>
                </a:solidFill>
                <a:latin typeface="League Spartan"/>
              </a:rPr>
              <a:t>Wprowadzenie</a:t>
            </a:r>
            <a:r>
              <a:rPr lang="en-US" sz="6500" dirty="0">
                <a:solidFill>
                  <a:srgbClr val="059BDD"/>
                </a:solidFill>
                <a:latin typeface="League Spartan"/>
              </a:rPr>
              <a:t> do </a:t>
            </a:r>
            <a:r>
              <a:rPr lang="en-US" sz="6500" dirty="0" err="1">
                <a:solidFill>
                  <a:srgbClr val="059BDD"/>
                </a:solidFill>
                <a:latin typeface="League Spartan"/>
              </a:rPr>
              <a:t>Standardów</a:t>
            </a:r>
            <a:r>
              <a:rPr lang="en-US" sz="6500" dirty="0">
                <a:solidFill>
                  <a:srgbClr val="059BDD"/>
                </a:solidFill>
                <a:latin typeface="League Spartan"/>
              </a:rPr>
              <a:t> </a:t>
            </a:r>
            <a:r>
              <a:rPr lang="en-US" sz="6500" dirty="0" err="1">
                <a:solidFill>
                  <a:srgbClr val="059BDD"/>
                </a:solidFill>
                <a:latin typeface="League Spartan"/>
              </a:rPr>
              <a:t>Ochrony</a:t>
            </a:r>
            <a:r>
              <a:rPr lang="en-US" sz="6500" dirty="0">
                <a:solidFill>
                  <a:srgbClr val="059BDD"/>
                </a:solidFill>
                <a:latin typeface="League Spartan"/>
              </a:rPr>
              <a:t> </a:t>
            </a:r>
            <a:r>
              <a:rPr lang="en-US" sz="6500" dirty="0" err="1">
                <a:solidFill>
                  <a:srgbClr val="059BDD"/>
                </a:solidFill>
                <a:latin typeface="League Spartan"/>
              </a:rPr>
              <a:t>Małoletnich</a:t>
            </a:r>
            <a:endParaRPr lang="en-US" sz="6500" dirty="0">
              <a:solidFill>
                <a:srgbClr val="059BDD"/>
              </a:solidFill>
              <a:latin typeface="League Spart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817056" y="4160318"/>
            <a:ext cx="16277334" cy="423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2"/>
              </a:lnSpc>
            </a:pPr>
            <a:r>
              <a:rPr lang="en-US" sz="4800" dirty="0">
                <a:solidFill>
                  <a:srgbClr val="FFFFFF"/>
                </a:solidFill>
                <a:latin typeface="Blinker"/>
              </a:rPr>
              <a:t> CEL STANDARDÓW</a:t>
            </a:r>
            <a:r>
              <a:rPr lang="en-US" sz="4800" dirty="0" smtClean="0">
                <a:solidFill>
                  <a:srgbClr val="FFFFFF"/>
                </a:solidFill>
                <a:latin typeface="Blinker"/>
              </a:rPr>
              <a:t>:</a:t>
            </a:r>
            <a:endParaRPr lang="pl-PL" sz="4800" dirty="0" smtClean="0">
              <a:solidFill>
                <a:srgbClr val="FFFFFF"/>
              </a:solidFill>
              <a:latin typeface="Blinker"/>
            </a:endParaRPr>
          </a:p>
          <a:p>
            <a:pPr>
              <a:lnSpc>
                <a:spcPts val="5512"/>
              </a:lnSpc>
            </a:pPr>
            <a:endParaRPr lang="en-US" sz="4800" dirty="0">
              <a:solidFill>
                <a:srgbClr val="FFFFFF"/>
              </a:solidFill>
              <a:latin typeface="Blinker"/>
            </a:endParaRPr>
          </a:p>
          <a:p>
            <a:pPr>
              <a:lnSpc>
                <a:spcPts val="5512"/>
              </a:lnSpc>
            </a:pPr>
            <a:r>
              <a:rPr lang="en-US" sz="4800" dirty="0" err="1">
                <a:solidFill>
                  <a:srgbClr val="FFFFFF"/>
                </a:solidFill>
                <a:latin typeface="Blinker"/>
              </a:rPr>
              <a:t>Zapewnienie</a:t>
            </a:r>
            <a:r>
              <a:rPr lang="en-US" sz="4800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Blinker"/>
              </a:rPr>
              <a:t>bezpieczeństwa</a:t>
            </a:r>
            <a:r>
              <a:rPr lang="en-US" sz="4800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Blinker"/>
              </a:rPr>
              <a:t>i</a:t>
            </a:r>
            <a:r>
              <a:rPr lang="en-US" sz="4800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Blinker"/>
              </a:rPr>
              <a:t>dobrostanu</a:t>
            </a:r>
            <a:r>
              <a:rPr lang="en-US" sz="4800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Blinker"/>
              </a:rPr>
              <a:t>dzieci</a:t>
            </a:r>
            <a:r>
              <a:rPr lang="en-US" sz="4800" dirty="0">
                <a:solidFill>
                  <a:srgbClr val="FFFFFF"/>
                </a:solidFill>
                <a:latin typeface="Blinker"/>
              </a:rPr>
              <a:t> </a:t>
            </a:r>
            <a:r>
              <a:rPr lang="pl-PL" sz="4800" dirty="0" smtClean="0">
                <a:solidFill>
                  <a:srgbClr val="FFFFFF"/>
                </a:solidFill>
                <a:latin typeface="Blinker"/>
              </a:rPr>
              <a:t/>
            </a:r>
            <a:br>
              <a:rPr lang="pl-PL" sz="4800" dirty="0" smtClean="0">
                <a:solidFill>
                  <a:srgbClr val="FFFFFF"/>
                </a:solidFill>
                <a:latin typeface="Blinker"/>
              </a:rPr>
            </a:br>
            <a:r>
              <a:rPr lang="en-US" sz="4800" dirty="0" smtClean="0">
                <a:solidFill>
                  <a:srgbClr val="FFFFFF"/>
                </a:solidFill>
                <a:latin typeface="Blinker"/>
              </a:rPr>
              <a:t>w </a:t>
            </a:r>
            <a:r>
              <a:rPr lang="en-US" sz="4800" dirty="0" err="1">
                <a:solidFill>
                  <a:srgbClr val="FFFFFF"/>
                </a:solidFill>
                <a:latin typeface="Blinker"/>
              </a:rPr>
              <a:t>środowisku</a:t>
            </a:r>
            <a:r>
              <a:rPr lang="en-US" sz="4800" dirty="0">
                <a:solidFill>
                  <a:srgbClr val="FFFFFF"/>
                </a:solidFill>
                <a:latin typeface="Blinker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Blinker"/>
              </a:rPr>
              <a:t>szkolnym</a:t>
            </a:r>
            <a:r>
              <a:rPr lang="en-US" sz="4800" dirty="0">
                <a:solidFill>
                  <a:srgbClr val="FFFFFF"/>
                </a:solidFill>
                <a:latin typeface="Blinker"/>
              </a:rPr>
              <a:t>.</a:t>
            </a:r>
          </a:p>
          <a:p>
            <a:pPr>
              <a:lnSpc>
                <a:spcPts val="5512"/>
              </a:lnSpc>
            </a:pPr>
            <a:endParaRPr lang="en-US" sz="3937" dirty="0">
              <a:solidFill>
                <a:srgbClr val="FFFFFF"/>
              </a:solidFill>
              <a:latin typeface="Blinker"/>
            </a:endParaRPr>
          </a:p>
          <a:p>
            <a:pPr>
              <a:lnSpc>
                <a:spcPts val="5512"/>
              </a:lnSpc>
            </a:pPr>
            <a:r>
              <a:rPr lang="en-US" sz="3937" dirty="0" smtClean="0">
                <a:solidFill>
                  <a:srgbClr val="FFFFFF"/>
                </a:solidFill>
                <a:latin typeface="Blinker"/>
              </a:rPr>
              <a:t>.</a:t>
            </a:r>
            <a:endParaRPr lang="en-US" sz="3937" dirty="0">
              <a:solidFill>
                <a:srgbClr val="FFFFFF"/>
              </a:solidFill>
              <a:latin typeface="Blinker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6398656" y="9453794"/>
            <a:ext cx="4137738" cy="1566197"/>
            <a:chOff x="0" y="0"/>
            <a:chExt cx="1248512" cy="47258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48511" cy="472581"/>
            </a:xfrm>
            <a:custGeom>
              <a:avLst/>
              <a:gdLst/>
              <a:ahLst/>
              <a:cxnLst/>
              <a:rect l="l" t="t" r="r" b="b"/>
              <a:pathLst>
                <a:path w="1248511" h="472581">
                  <a:moveTo>
                    <a:pt x="1045311" y="0"/>
                  </a:moveTo>
                  <a:lnTo>
                    <a:pt x="0" y="0"/>
                  </a:lnTo>
                  <a:lnTo>
                    <a:pt x="203200" y="472581"/>
                  </a:lnTo>
                  <a:lnTo>
                    <a:pt x="1248511" y="472581"/>
                  </a:lnTo>
                  <a:lnTo>
                    <a:pt x="1045311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1045312" cy="510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603949" y="9038414"/>
            <a:ext cx="2499511" cy="1535247"/>
            <a:chOff x="0" y="0"/>
            <a:chExt cx="868254" cy="53329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68254" cy="533298"/>
            </a:xfrm>
            <a:custGeom>
              <a:avLst/>
              <a:gdLst/>
              <a:ahLst/>
              <a:cxnLst/>
              <a:rect l="l" t="t" r="r" b="b"/>
              <a:pathLst>
                <a:path w="868254" h="533298">
                  <a:moveTo>
                    <a:pt x="665054" y="0"/>
                  </a:moveTo>
                  <a:lnTo>
                    <a:pt x="0" y="0"/>
                  </a:lnTo>
                  <a:lnTo>
                    <a:pt x="203200" y="533298"/>
                  </a:lnTo>
                  <a:lnTo>
                    <a:pt x="868254" y="533298"/>
                  </a:lnTo>
                  <a:lnTo>
                    <a:pt x="665054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665054" cy="571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378304" y="9453794"/>
            <a:ext cx="4842004" cy="1929391"/>
            <a:chOff x="0" y="0"/>
            <a:chExt cx="1376421" cy="54846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76421" cy="548462"/>
            </a:xfrm>
            <a:custGeom>
              <a:avLst/>
              <a:gdLst/>
              <a:ahLst/>
              <a:cxnLst/>
              <a:rect l="l" t="t" r="r" b="b"/>
              <a:pathLst>
                <a:path w="1376421" h="548462">
                  <a:moveTo>
                    <a:pt x="1173221" y="0"/>
                  </a:moveTo>
                  <a:lnTo>
                    <a:pt x="0" y="0"/>
                  </a:lnTo>
                  <a:lnTo>
                    <a:pt x="203200" y="548462"/>
                  </a:lnTo>
                  <a:lnTo>
                    <a:pt x="1376421" y="548462"/>
                  </a:lnTo>
                  <a:lnTo>
                    <a:pt x="1173221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1173221" cy="586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6670690" y="9463472"/>
            <a:ext cx="958037" cy="71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3"/>
              </a:lnSpc>
            </a:pPr>
            <a:r>
              <a:rPr lang="en-US" sz="4166">
                <a:solidFill>
                  <a:srgbClr val="FFFFFF"/>
                </a:solidFill>
                <a:latin typeface="League Spartan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732277"/>
            <a:ext cx="19000682" cy="6500245"/>
            <a:chOff x="0" y="0"/>
            <a:chExt cx="5004295" cy="17119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4295" cy="1711999"/>
            </a:xfrm>
            <a:custGeom>
              <a:avLst/>
              <a:gdLst/>
              <a:ahLst/>
              <a:cxnLst/>
              <a:rect l="l" t="t" r="r" b="b"/>
              <a:pathLst>
                <a:path w="5004295" h="1711999">
                  <a:moveTo>
                    <a:pt x="0" y="0"/>
                  </a:moveTo>
                  <a:lnTo>
                    <a:pt x="5004295" y="0"/>
                  </a:lnTo>
                  <a:lnTo>
                    <a:pt x="5004295" y="1711999"/>
                  </a:lnTo>
                  <a:lnTo>
                    <a:pt x="0" y="1711999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04295" cy="1750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97658" y="-200693"/>
            <a:ext cx="20238736" cy="3818670"/>
            <a:chOff x="0" y="0"/>
            <a:chExt cx="2689103" cy="5073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89103" cy="507383"/>
            </a:xfrm>
            <a:custGeom>
              <a:avLst/>
              <a:gdLst/>
              <a:ahLst/>
              <a:cxnLst/>
              <a:rect l="l" t="t" r="r" b="b"/>
              <a:pathLst>
                <a:path w="2689103" h="507383">
                  <a:moveTo>
                    <a:pt x="2485903" y="0"/>
                  </a:moveTo>
                  <a:lnTo>
                    <a:pt x="0" y="0"/>
                  </a:lnTo>
                  <a:lnTo>
                    <a:pt x="203200" y="507383"/>
                  </a:lnTo>
                  <a:lnTo>
                    <a:pt x="2689103" y="507383"/>
                  </a:lnTo>
                  <a:lnTo>
                    <a:pt x="2485903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2485903" cy="545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440088" y="0"/>
            <a:ext cx="3509203" cy="1176871"/>
            <a:chOff x="0" y="0"/>
            <a:chExt cx="673888" cy="22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670310" y="1292934"/>
            <a:ext cx="3699010" cy="1240526"/>
            <a:chOff x="0" y="0"/>
            <a:chExt cx="673888" cy="226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069115" y="508021"/>
            <a:ext cx="15730956" cy="287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</a:rPr>
              <a:t>JAK PAŃSTWA ZAANGAŻOWANIE WZMACNIA NASZE DZIAŁANIA OCHRONNE: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33564" y="4105985"/>
            <a:ext cx="14500885" cy="546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0486" lvl="1" indent="-420243">
              <a:lnSpc>
                <a:spcPts val="5450"/>
              </a:lnSpc>
              <a:buFont typeface="Arial"/>
              <a:buChar char="•"/>
            </a:pPr>
            <a:r>
              <a:rPr lang="en-US" sz="3892">
                <a:solidFill>
                  <a:srgbClr val="FFFFFF"/>
                </a:solidFill>
                <a:latin typeface="Blinker"/>
              </a:rPr>
              <a:t>Państwa aktywne uczestnictwo i zaangażowanie w życie szkolne Państwa dzieci odgrywa kluczową rolę w naszych wspólnych wysiłkach na rzecz ochrony dzieci.</a:t>
            </a:r>
          </a:p>
          <a:p>
            <a:pPr marL="840486" lvl="1" indent="-420243">
              <a:lnSpc>
                <a:spcPts val="5450"/>
              </a:lnSpc>
              <a:buFont typeface="Arial"/>
              <a:buChar char="•"/>
            </a:pPr>
            <a:r>
              <a:rPr lang="en-US" sz="3892">
                <a:solidFill>
                  <a:srgbClr val="FFFFFF"/>
                </a:solidFill>
                <a:latin typeface="Blinker"/>
              </a:rPr>
              <a:t>Bycie świadomym i zaangażowanym rodzicem pomaga w budowaniu silnej wspólnoty szkolnej, która wspólnie pracuje na rzecz zapewnienia bezpiecznego środowiska dla wszystkich uczniów.</a:t>
            </a:r>
          </a:p>
          <a:p>
            <a:pPr>
              <a:lnSpc>
                <a:spcPts val="5450"/>
              </a:lnSpc>
            </a:pPr>
            <a:endParaRPr lang="en-US" sz="3892">
              <a:solidFill>
                <a:srgbClr val="FFFFFF"/>
              </a:solidFill>
              <a:latin typeface="Blinker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6398656" y="9453794"/>
            <a:ext cx="4137738" cy="1566197"/>
            <a:chOff x="0" y="0"/>
            <a:chExt cx="1248512" cy="47258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48511" cy="472581"/>
            </a:xfrm>
            <a:custGeom>
              <a:avLst/>
              <a:gdLst/>
              <a:ahLst/>
              <a:cxnLst/>
              <a:rect l="l" t="t" r="r" b="b"/>
              <a:pathLst>
                <a:path w="1248511" h="472581">
                  <a:moveTo>
                    <a:pt x="1045311" y="0"/>
                  </a:moveTo>
                  <a:lnTo>
                    <a:pt x="0" y="0"/>
                  </a:lnTo>
                  <a:lnTo>
                    <a:pt x="203200" y="472581"/>
                  </a:lnTo>
                  <a:lnTo>
                    <a:pt x="1248511" y="472581"/>
                  </a:lnTo>
                  <a:lnTo>
                    <a:pt x="104531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1045312" cy="510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603949" y="9038414"/>
            <a:ext cx="2499511" cy="1535247"/>
            <a:chOff x="0" y="0"/>
            <a:chExt cx="868254" cy="53329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68254" cy="533298"/>
            </a:xfrm>
            <a:custGeom>
              <a:avLst/>
              <a:gdLst/>
              <a:ahLst/>
              <a:cxnLst/>
              <a:rect l="l" t="t" r="r" b="b"/>
              <a:pathLst>
                <a:path w="868254" h="533298">
                  <a:moveTo>
                    <a:pt x="665054" y="0"/>
                  </a:moveTo>
                  <a:lnTo>
                    <a:pt x="0" y="0"/>
                  </a:lnTo>
                  <a:lnTo>
                    <a:pt x="203200" y="533298"/>
                  </a:lnTo>
                  <a:lnTo>
                    <a:pt x="868254" y="533298"/>
                  </a:lnTo>
                  <a:lnTo>
                    <a:pt x="665054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665054" cy="571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159430" y="9453794"/>
            <a:ext cx="5060879" cy="1929391"/>
            <a:chOff x="0" y="0"/>
            <a:chExt cx="1438640" cy="54846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38640" cy="548462"/>
            </a:xfrm>
            <a:custGeom>
              <a:avLst/>
              <a:gdLst/>
              <a:ahLst/>
              <a:cxnLst/>
              <a:rect l="l" t="t" r="r" b="b"/>
              <a:pathLst>
                <a:path w="1438640" h="548462">
                  <a:moveTo>
                    <a:pt x="1235440" y="0"/>
                  </a:moveTo>
                  <a:lnTo>
                    <a:pt x="0" y="0"/>
                  </a:lnTo>
                  <a:lnTo>
                    <a:pt x="203200" y="548462"/>
                  </a:lnTo>
                  <a:lnTo>
                    <a:pt x="1438640" y="548462"/>
                  </a:lnTo>
                  <a:lnTo>
                    <a:pt x="12354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01600" y="-38100"/>
              <a:ext cx="1235440" cy="586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6670690" y="9463472"/>
            <a:ext cx="958037" cy="71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3"/>
              </a:lnSpc>
            </a:pPr>
            <a:r>
              <a:rPr lang="pl-PL" sz="4166" dirty="0" smtClean="0">
                <a:solidFill>
                  <a:srgbClr val="FFFFFF"/>
                </a:solidFill>
                <a:latin typeface="League Spartan"/>
              </a:rPr>
              <a:t>1</a:t>
            </a:r>
            <a:r>
              <a:rPr lang="pl-PL" sz="4166" dirty="0">
                <a:solidFill>
                  <a:srgbClr val="FFFFFF"/>
                </a:solidFill>
                <a:latin typeface="League Spartan"/>
              </a:rPr>
              <a:t>9</a:t>
            </a:r>
            <a:endParaRPr lang="en-US" sz="4166" dirty="0">
              <a:solidFill>
                <a:srgbClr val="FFFFFF"/>
              </a:solidFill>
              <a:latin typeface="League Spart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732277"/>
            <a:ext cx="19000682" cy="6500245"/>
            <a:chOff x="0" y="0"/>
            <a:chExt cx="5004295" cy="17119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4295" cy="1711999"/>
            </a:xfrm>
            <a:custGeom>
              <a:avLst/>
              <a:gdLst/>
              <a:ahLst/>
              <a:cxnLst/>
              <a:rect l="l" t="t" r="r" b="b"/>
              <a:pathLst>
                <a:path w="5004295" h="1711999">
                  <a:moveTo>
                    <a:pt x="0" y="0"/>
                  </a:moveTo>
                  <a:lnTo>
                    <a:pt x="5004295" y="0"/>
                  </a:lnTo>
                  <a:lnTo>
                    <a:pt x="5004295" y="1711999"/>
                  </a:lnTo>
                  <a:lnTo>
                    <a:pt x="0" y="1711999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04295" cy="1750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97658" y="-200693"/>
            <a:ext cx="20238736" cy="3818670"/>
            <a:chOff x="0" y="0"/>
            <a:chExt cx="2689103" cy="5073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89103" cy="507383"/>
            </a:xfrm>
            <a:custGeom>
              <a:avLst/>
              <a:gdLst/>
              <a:ahLst/>
              <a:cxnLst/>
              <a:rect l="l" t="t" r="r" b="b"/>
              <a:pathLst>
                <a:path w="2689103" h="507383">
                  <a:moveTo>
                    <a:pt x="2485903" y="0"/>
                  </a:moveTo>
                  <a:lnTo>
                    <a:pt x="0" y="0"/>
                  </a:lnTo>
                  <a:lnTo>
                    <a:pt x="203200" y="507383"/>
                  </a:lnTo>
                  <a:lnTo>
                    <a:pt x="2689103" y="507383"/>
                  </a:lnTo>
                  <a:lnTo>
                    <a:pt x="2485903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2485903" cy="545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440088" y="0"/>
            <a:ext cx="3509203" cy="1176871"/>
            <a:chOff x="0" y="0"/>
            <a:chExt cx="673888" cy="22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670310" y="1292934"/>
            <a:ext cx="3699010" cy="1240526"/>
            <a:chOff x="0" y="0"/>
            <a:chExt cx="673888" cy="226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069115" y="916248"/>
            <a:ext cx="15730956" cy="189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</a:rPr>
              <a:t>KOMUNIKACJA I WSPÓŁPRACA JAKO KLUCZ DO BEZPIECZEŃSTWA DZIECI: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33564" y="4105985"/>
            <a:ext cx="15337127" cy="6149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0486" lvl="1" indent="-420243" algn="just">
              <a:lnSpc>
                <a:spcPts val="5450"/>
              </a:lnSpc>
              <a:buFont typeface="Arial"/>
              <a:buChar char="•"/>
            </a:pPr>
            <a:r>
              <a:rPr lang="en-US" sz="3892">
                <a:solidFill>
                  <a:srgbClr val="FFFFFF"/>
                </a:solidFill>
                <a:latin typeface="Blinker"/>
              </a:rPr>
              <a:t>Regularna i otwarta komunikacja między szkołą a rodzicami jest niezbędna. Informowanie nas o wszelkich obawach lub problemach, które Państwa dzieci mogą napotykać, pozwala nam szybko reagować i zapewniać odpowiednie wsparcie.</a:t>
            </a:r>
          </a:p>
          <a:p>
            <a:pPr marL="840486" lvl="1" indent="-420243" algn="just">
              <a:lnSpc>
                <a:spcPts val="5450"/>
              </a:lnSpc>
              <a:buFont typeface="Arial"/>
              <a:buChar char="•"/>
            </a:pPr>
            <a:r>
              <a:rPr lang="en-US" sz="3892">
                <a:solidFill>
                  <a:srgbClr val="FFFFFF"/>
                </a:solidFill>
                <a:latin typeface="Blinker"/>
              </a:rPr>
              <a:t>Współpraca w takich obszarach jak uczestnictwo w spotkaniach szkolnych, warsztatach dla rodziców i innych inicjatywach szkolnych, wzmacnia nasze działania ochronne i przyczynia się do stworzenia bezpiecznego środowiska edukacyjnego.</a:t>
            </a:r>
          </a:p>
          <a:p>
            <a:pPr algn="just">
              <a:lnSpc>
                <a:spcPts val="5450"/>
              </a:lnSpc>
            </a:pPr>
            <a:endParaRPr lang="en-US" sz="3892">
              <a:solidFill>
                <a:srgbClr val="FFFFFF"/>
              </a:solidFill>
              <a:latin typeface="Blinker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6398656" y="9453794"/>
            <a:ext cx="4137738" cy="1566197"/>
            <a:chOff x="0" y="0"/>
            <a:chExt cx="1248512" cy="47258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48511" cy="472581"/>
            </a:xfrm>
            <a:custGeom>
              <a:avLst/>
              <a:gdLst/>
              <a:ahLst/>
              <a:cxnLst/>
              <a:rect l="l" t="t" r="r" b="b"/>
              <a:pathLst>
                <a:path w="1248511" h="472581">
                  <a:moveTo>
                    <a:pt x="1045311" y="0"/>
                  </a:moveTo>
                  <a:lnTo>
                    <a:pt x="0" y="0"/>
                  </a:lnTo>
                  <a:lnTo>
                    <a:pt x="203200" y="472581"/>
                  </a:lnTo>
                  <a:lnTo>
                    <a:pt x="1248511" y="472581"/>
                  </a:lnTo>
                  <a:lnTo>
                    <a:pt x="104531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1045312" cy="510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603949" y="9038414"/>
            <a:ext cx="2499511" cy="1535247"/>
            <a:chOff x="0" y="0"/>
            <a:chExt cx="868254" cy="53329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68254" cy="533298"/>
            </a:xfrm>
            <a:custGeom>
              <a:avLst/>
              <a:gdLst/>
              <a:ahLst/>
              <a:cxnLst/>
              <a:rect l="l" t="t" r="r" b="b"/>
              <a:pathLst>
                <a:path w="868254" h="533298">
                  <a:moveTo>
                    <a:pt x="665054" y="0"/>
                  </a:moveTo>
                  <a:lnTo>
                    <a:pt x="0" y="0"/>
                  </a:lnTo>
                  <a:lnTo>
                    <a:pt x="203200" y="533298"/>
                  </a:lnTo>
                  <a:lnTo>
                    <a:pt x="868254" y="533298"/>
                  </a:lnTo>
                  <a:lnTo>
                    <a:pt x="665054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665054" cy="571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159430" y="9453794"/>
            <a:ext cx="5060879" cy="1929391"/>
            <a:chOff x="0" y="0"/>
            <a:chExt cx="1438640" cy="54846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38640" cy="548462"/>
            </a:xfrm>
            <a:custGeom>
              <a:avLst/>
              <a:gdLst/>
              <a:ahLst/>
              <a:cxnLst/>
              <a:rect l="l" t="t" r="r" b="b"/>
              <a:pathLst>
                <a:path w="1438640" h="548462">
                  <a:moveTo>
                    <a:pt x="1235440" y="0"/>
                  </a:moveTo>
                  <a:lnTo>
                    <a:pt x="0" y="0"/>
                  </a:lnTo>
                  <a:lnTo>
                    <a:pt x="203200" y="548462"/>
                  </a:lnTo>
                  <a:lnTo>
                    <a:pt x="1438640" y="548462"/>
                  </a:lnTo>
                  <a:lnTo>
                    <a:pt x="12354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01600" y="-38100"/>
              <a:ext cx="1235440" cy="586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6670690" y="9463472"/>
            <a:ext cx="958037" cy="71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3"/>
              </a:lnSpc>
            </a:pPr>
            <a:r>
              <a:rPr lang="pl-PL" sz="4166" dirty="0" smtClean="0">
                <a:solidFill>
                  <a:srgbClr val="FFFFFF"/>
                </a:solidFill>
                <a:latin typeface="League Spartan"/>
              </a:rPr>
              <a:t>20</a:t>
            </a:r>
            <a:endParaRPr lang="en-US" sz="4166" dirty="0">
              <a:solidFill>
                <a:srgbClr val="FFFFFF"/>
              </a:solidFill>
              <a:latin typeface="League Spart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02715" y="1865388"/>
            <a:ext cx="3160666" cy="1661968"/>
            <a:chOff x="0" y="0"/>
            <a:chExt cx="812800" cy="4273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427393"/>
            </a:xfrm>
            <a:custGeom>
              <a:avLst/>
              <a:gdLst/>
              <a:ahLst/>
              <a:cxnLst/>
              <a:rect l="l" t="t" r="r" b="b"/>
              <a:pathLst>
                <a:path w="812800" h="427393">
                  <a:moveTo>
                    <a:pt x="609600" y="0"/>
                  </a:moveTo>
                  <a:lnTo>
                    <a:pt x="0" y="0"/>
                  </a:lnTo>
                  <a:lnTo>
                    <a:pt x="203200" y="427393"/>
                  </a:lnTo>
                  <a:lnTo>
                    <a:pt x="812800" y="427393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465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116875" y="4052593"/>
            <a:ext cx="1990049" cy="1661968"/>
            <a:chOff x="0" y="0"/>
            <a:chExt cx="511763" cy="427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1763" cy="427393"/>
            </a:xfrm>
            <a:custGeom>
              <a:avLst/>
              <a:gdLst/>
              <a:ahLst/>
              <a:cxnLst/>
              <a:rect l="l" t="t" r="r" b="b"/>
              <a:pathLst>
                <a:path w="511763" h="427393">
                  <a:moveTo>
                    <a:pt x="308563" y="0"/>
                  </a:moveTo>
                  <a:lnTo>
                    <a:pt x="0" y="0"/>
                  </a:lnTo>
                  <a:lnTo>
                    <a:pt x="203200" y="427393"/>
                  </a:lnTo>
                  <a:lnTo>
                    <a:pt x="511763" y="427393"/>
                  </a:lnTo>
                  <a:lnTo>
                    <a:pt x="308563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308563" cy="465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952614" y="-457897"/>
            <a:ext cx="7101844" cy="1898766"/>
            <a:chOff x="0" y="0"/>
            <a:chExt cx="1363798" cy="3646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63799" cy="364628"/>
            </a:xfrm>
            <a:custGeom>
              <a:avLst/>
              <a:gdLst/>
              <a:ahLst/>
              <a:cxnLst/>
              <a:rect l="l" t="t" r="r" b="b"/>
              <a:pathLst>
                <a:path w="1363799" h="364628">
                  <a:moveTo>
                    <a:pt x="203200" y="0"/>
                  </a:moveTo>
                  <a:lnTo>
                    <a:pt x="1363799" y="0"/>
                  </a:lnTo>
                  <a:lnTo>
                    <a:pt x="1160598" y="364628"/>
                  </a:lnTo>
                  <a:lnTo>
                    <a:pt x="0" y="36462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1160598" cy="402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956132" y="8774332"/>
            <a:ext cx="9849845" cy="1988111"/>
            <a:chOff x="0" y="0"/>
            <a:chExt cx="2594198" cy="5236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594198" cy="523618"/>
            </a:xfrm>
            <a:custGeom>
              <a:avLst/>
              <a:gdLst/>
              <a:ahLst/>
              <a:cxnLst/>
              <a:rect l="l" t="t" r="r" b="b"/>
              <a:pathLst>
                <a:path w="2594198" h="523618">
                  <a:moveTo>
                    <a:pt x="2390998" y="0"/>
                  </a:moveTo>
                  <a:lnTo>
                    <a:pt x="0" y="0"/>
                  </a:lnTo>
                  <a:lnTo>
                    <a:pt x="203200" y="523618"/>
                  </a:lnTo>
                  <a:lnTo>
                    <a:pt x="2594198" y="523618"/>
                  </a:lnTo>
                  <a:lnTo>
                    <a:pt x="2390998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2390998" cy="5617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226904" y="586067"/>
            <a:ext cx="814394" cy="854802"/>
          </a:xfrm>
          <a:custGeom>
            <a:avLst/>
            <a:gdLst/>
            <a:ahLst/>
            <a:cxnLst/>
            <a:rect l="l" t="t" r="r" b="b"/>
            <a:pathLst>
              <a:path w="814394" h="854802">
                <a:moveTo>
                  <a:pt x="0" y="0"/>
                </a:moveTo>
                <a:lnTo>
                  <a:pt x="814394" y="0"/>
                </a:lnTo>
                <a:lnTo>
                  <a:pt x="814394" y="854802"/>
                </a:lnTo>
                <a:lnTo>
                  <a:pt x="0" y="8548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028700" y="1865388"/>
            <a:ext cx="6176527" cy="9264791"/>
            <a:chOff x="0" y="0"/>
            <a:chExt cx="6350000" cy="9525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4"/>
              <a:stretch>
                <a:fillRect l="-83828" r="-83828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2199112" y="735860"/>
            <a:ext cx="9506024" cy="70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6"/>
              </a:lnSpc>
            </a:pPr>
            <a:r>
              <a:rPr lang="en-US" sz="4118">
                <a:solidFill>
                  <a:srgbClr val="000000"/>
                </a:solidFill>
                <a:latin typeface="Blinker"/>
              </a:rPr>
              <a:t>Standardy Ochorny Małoletnich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860751" y="2563022"/>
            <a:ext cx="8729227" cy="3962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9"/>
              </a:lnSpc>
            </a:pPr>
            <a:r>
              <a:rPr lang="en-US" sz="7342" dirty="0">
                <a:solidFill>
                  <a:srgbClr val="059BDD"/>
                </a:solidFill>
                <a:latin typeface="League Spartan"/>
              </a:rPr>
              <a:t>CZAS </a:t>
            </a:r>
            <a:endParaRPr lang="pl-PL" sz="7342" dirty="0" smtClean="0">
              <a:solidFill>
                <a:srgbClr val="059BDD"/>
              </a:solidFill>
              <a:latin typeface="League Spartan"/>
            </a:endParaRPr>
          </a:p>
          <a:p>
            <a:pPr>
              <a:lnSpc>
                <a:spcPts val="10279"/>
              </a:lnSpc>
            </a:pPr>
            <a:r>
              <a:rPr lang="en-US" sz="7342" dirty="0" smtClean="0">
                <a:solidFill>
                  <a:srgbClr val="059BDD"/>
                </a:solidFill>
                <a:latin typeface="League Spartan"/>
              </a:rPr>
              <a:t>NA </a:t>
            </a:r>
            <a:endParaRPr lang="pl-PL" sz="7342" dirty="0" smtClean="0">
              <a:solidFill>
                <a:srgbClr val="059BDD"/>
              </a:solidFill>
              <a:latin typeface="League Spartan"/>
            </a:endParaRPr>
          </a:p>
          <a:p>
            <a:pPr>
              <a:lnSpc>
                <a:spcPts val="10279"/>
              </a:lnSpc>
            </a:pPr>
            <a:r>
              <a:rPr lang="en-US" sz="7342" dirty="0" smtClean="0">
                <a:solidFill>
                  <a:srgbClr val="059BDD"/>
                </a:solidFill>
                <a:latin typeface="League Spartan"/>
              </a:rPr>
              <a:t>PYTANIA</a:t>
            </a:r>
            <a:r>
              <a:rPr lang="pl-PL" sz="7342" smtClean="0">
                <a:solidFill>
                  <a:srgbClr val="059BDD"/>
                </a:solidFill>
                <a:latin typeface="League Spartan"/>
              </a:rPr>
              <a:t>…</a:t>
            </a:r>
            <a:endParaRPr lang="en-US" sz="7342" dirty="0">
              <a:solidFill>
                <a:srgbClr val="059BDD"/>
              </a:solidFill>
              <a:latin typeface="League Spartan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860751" y="7384013"/>
            <a:ext cx="9822297" cy="263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676"/>
              </a:lnSpc>
            </a:pPr>
            <a:r>
              <a:rPr lang="en-US" sz="4800" dirty="0">
                <a:solidFill>
                  <a:srgbClr val="000000"/>
                </a:solidFill>
                <a:latin typeface="Blinker"/>
              </a:rPr>
              <a:t>DZIĘKUJEMY ZA </a:t>
            </a:r>
            <a:r>
              <a:rPr lang="en-US" sz="4800" dirty="0" smtClean="0">
                <a:solidFill>
                  <a:srgbClr val="000000"/>
                </a:solidFill>
                <a:latin typeface="Blinker"/>
              </a:rPr>
              <a:t>UWAGĘ</a:t>
            </a:r>
            <a:r>
              <a:rPr lang="pl-PL" sz="4800" dirty="0">
                <a:solidFill>
                  <a:srgbClr val="000000"/>
                </a:solidFill>
                <a:latin typeface="Blinker"/>
              </a:rPr>
              <a:t/>
            </a:r>
            <a:br>
              <a:rPr lang="pl-PL" sz="4800" dirty="0">
                <a:solidFill>
                  <a:srgbClr val="000000"/>
                </a:solidFill>
                <a:latin typeface="Blinker"/>
              </a:rPr>
            </a:br>
            <a:r>
              <a:rPr lang="pl-PL" sz="3600" dirty="0" smtClean="0">
                <a:solidFill>
                  <a:srgbClr val="000000"/>
                </a:solidFill>
                <a:latin typeface="Blinker"/>
              </a:rPr>
              <a:t>Jedlec, 21 maja 2024 r</a:t>
            </a:r>
            <a:r>
              <a:rPr lang="pl-PL" sz="4800" dirty="0" smtClean="0">
                <a:solidFill>
                  <a:srgbClr val="000000"/>
                </a:solidFill>
                <a:latin typeface="Blinker"/>
              </a:rPr>
              <a:t>.</a:t>
            </a:r>
            <a:endParaRPr lang="en-US" sz="4800" dirty="0">
              <a:solidFill>
                <a:srgbClr val="000000"/>
              </a:solidFill>
              <a:latin typeface="Blink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6642" y="2988001"/>
            <a:ext cx="21227324" cy="7960736"/>
            <a:chOff x="0" y="0"/>
            <a:chExt cx="5590736" cy="20966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90735" cy="2096655"/>
            </a:xfrm>
            <a:custGeom>
              <a:avLst/>
              <a:gdLst/>
              <a:ahLst/>
              <a:cxnLst/>
              <a:rect l="l" t="t" r="r" b="b"/>
              <a:pathLst>
                <a:path w="5590735" h="2096655">
                  <a:moveTo>
                    <a:pt x="0" y="0"/>
                  </a:moveTo>
                  <a:lnTo>
                    <a:pt x="5590735" y="0"/>
                  </a:lnTo>
                  <a:lnTo>
                    <a:pt x="5590735" y="2096655"/>
                  </a:lnTo>
                  <a:lnTo>
                    <a:pt x="0" y="2096655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90736" cy="2134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33400" y="0"/>
            <a:ext cx="20238736" cy="2734153"/>
            <a:chOff x="0" y="0"/>
            <a:chExt cx="2689103" cy="3632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89103" cy="363284"/>
            </a:xfrm>
            <a:custGeom>
              <a:avLst/>
              <a:gdLst/>
              <a:ahLst/>
              <a:cxnLst/>
              <a:rect l="l" t="t" r="r" b="b"/>
              <a:pathLst>
                <a:path w="2689103" h="363284">
                  <a:moveTo>
                    <a:pt x="2485903" y="0"/>
                  </a:moveTo>
                  <a:lnTo>
                    <a:pt x="0" y="0"/>
                  </a:lnTo>
                  <a:lnTo>
                    <a:pt x="203200" y="363284"/>
                  </a:lnTo>
                  <a:lnTo>
                    <a:pt x="2689103" y="363284"/>
                  </a:lnTo>
                  <a:lnTo>
                    <a:pt x="2485903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2485903" cy="401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440088" y="0"/>
            <a:ext cx="3509203" cy="1176871"/>
            <a:chOff x="0" y="0"/>
            <a:chExt cx="673888" cy="22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670310" y="1292934"/>
            <a:ext cx="3699010" cy="1240526"/>
            <a:chOff x="0" y="0"/>
            <a:chExt cx="673888" cy="226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398656" y="9453794"/>
            <a:ext cx="4137738" cy="1566197"/>
            <a:chOff x="0" y="0"/>
            <a:chExt cx="1248512" cy="47258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48511" cy="472581"/>
            </a:xfrm>
            <a:custGeom>
              <a:avLst/>
              <a:gdLst/>
              <a:ahLst/>
              <a:cxnLst/>
              <a:rect l="l" t="t" r="r" b="b"/>
              <a:pathLst>
                <a:path w="1248511" h="472581">
                  <a:moveTo>
                    <a:pt x="1045311" y="0"/>
                  </a:moveTo>
                  <a:lnTo>
                    <a:pt x="0" y="0"/>
                  </a:lnTo>
                  <a:lnTo>
                    <a:pt x="203200" y="472581"/>
                  </a:lnTo>
                  <a:lnTo>
                    <a:pt x="1248511" y="472581"/>
                  </a:lnTo>
                  <a:lnTo>
                    <a:pt x="104531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1045312" cy="510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603949" y="9038414"/>
            <a:ext cx="2499511" cy="1535247"/>
            <a:chOff x="0" y="0"/>
            <a:chExt cx="868254" cy="53329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68254" cy="533298"/>
            </a:xfrm>
            <a:custGeom>
              <a:avLst/>
              <a:gdLst/>
              <a:ahLst/>
              <a:cxnLst/>
              <a:rect l="l" t="t" r="r" b="b"/>
              <a:pathLst>
                <a:path w="868254" h="533298">
                  <a:moveTo>
                    <a:pt x="665054" y="0"/>
                  </a:moveTo>
                  <a:lnTo>
                    <a:pt x="0" y="0"/>
                  </a:lnTo>
                  <a:lnTo>
                    <a:pt x="203200" y="533298"/>
                  </a:lnTo>
                  <a:lnTo>
                    <a:pt x="868254" y="533298"/>
                  </a:lnTo>
                  <a:lnTo>
                    <a:pt x="665054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665054" cy="571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159430" y="9453794"/>
            <a:ext cx="5060879" cy="1929391"/>
            <a:chOff x="0" y="0"/>
            <a:chExt cx="1438640" cy="54846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38640" cy="548462"/>
            </a:xfrm>
            <a:custGeom>
              <a:avLst/>
              <a:gdLst/>
              <a:ahLst/>
              <a:cxnLst/>
              <a:rect l="l" t="t" r="r" b="b"/>
              <a:pathLst>
                <a:path w="1438640" h="548462">
                  <a:moveTo>
                    <a:pt x="1235440" y="0"/>
                  </a:moveTo>
                  <a:lnTo>
                    <a:pt x="0" y="0"/>
                  </a:lnTo>
                  <a:lnTo>
                    <a:pt x="203200" y="548462"/>
                  </a:lnTo>
                  <a:lnTo>
                    <a:pt x="1438640" y="548462"/>
                  </a:lnTo>
                  <a:lnTo>
                    <a:pt x="12354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01600" y="-38100"/>
              <a:ext cx="1235440" cy="586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6670690" y="9463472"/>
            <a:ext cx="958037" cy="71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3"/>
              </a:lnSpc>
            </a:pPr>
            <a:r>
              <a:rPr lang="en-US" sz="4166">
                <a:solidFill>
                  <a:srgbClr val="FFFFFF"/>
                </a:solidFill>
                <a:latin typeface="League Spartan"/>
              </a:rPr>
              <a:t>2</a:t>
            </a:r>
          </a:p>
        </p:txBody>
      </p:sp>
      <p:sp>
        <p:nvSpPr>
          <p:cNvPr id="26" name="TextBox 4"/>
          <p:cNvSpPr txBox="1"/>
          <p:nvPr/>
        </p:nvSpPr>
        <p:spPr>
          <a:xfrm>
            <a:off x="2190187" y="495300"/>
            <a:ext cx="13369319" cy="1695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606"/>
              </a:lnSpc>
            </a:pPr>
            <a:r>
              <a:rPr lang="en-US" sz="6006" b="1" dirty="0" err="1">
                <a:solidFill>
                  <a:schemeClr val="bg1"/>
                </a:solidFill>
                <a:latin typeface="Blinker" panose="020B0604020202020204" charset="0"/>
              </a:rPr>
              <a:t>Podstawy</a:t>
            </a:r>
            <a:r>
              <a:rPr lang="en-US" sz="6006" b="1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6006" b="1" dirty="0" err="1">
                <a:solidFill>
                  <a:schemeClr val="bg1"/>
                </a:solidFill>
                <a:latin typeface="Blinker" panose="020B0604020202020204" charset="0"/>
              </a:rPr>
              <a:t>prawne</a:t>
            </a:r>
            <a:r>
              <a:rPr lang="en-US" sz="6006" b="1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endParaRPr lang="pl-PL" sz="6006" b="1" dirty="0">
              <a:solidFill>
                <a:schemeClr val="bg1"/>
              </a:solidFill>
              <a:latin typeface="Blinker" panose="020B0604020202020204" charset="0"/>
            </a:endParaRPr>
          </a:p>
          <a:p>
            <a:pPr marL="0" lvl="0" indent="0" algn="ctr">
              <a:lnSpc>
                <a:spcPts val="6606"/>
              </a:lnSpc>
            </a:pPr>
            <a:r>
              <a:rPr lang="en-US" sz="6006" b="1" dirty="0" err="1">
                <a:solidFill>
                  <a:schemeClr val="bg1"/>
                </a:solidFill>
                <a:latin typeface="Blinker" panose="020B0604020202020204" charset="0"/>
              </a:rPr>
              <a:t>Standardów</a:t>
            </a:r>
            <a:r>
              <a:rPr lang="en-US" sz="6006" b="1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pl-PL" sz="6006" b="1" dirty="0" err="1">
                <a:solidFill>
                  <a:schemeClr val="bg1"/>
                </a:solidFill>
                <a:latin typeface="Blinker" panose="020B0604020202020204" charset="0"/>
              </a:rPr>
              <a:t>O</a:t>
            </a:r>
            <a:r>
              <a:rPr lang="en-US" sz="6006" b="1" dirty="0" err="1" smtClean="0">
                <a:solidFill>
                  <a:schemeClr val="bg1"/>
                </a:solidFill>
                <a:latin typeface="Blinker" panose="020B0604020202020204" charset="0"/>
              </a:rPr>
              <a:t>chrony</a:t>
            </a:r>
            <a:r>
              <a:rPr lang="en-US" sz="6006" b="1" dirty="0" smtClean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pl-PL" sz="6006" b="1" dirty="0" err="1">
                <a:solidFill>
                  <a:schemeClr val="bg1"/>
                </a:solidFill>
                <a:latin typeface="Blinker" panose="020B0604020202020204" charset="0"/>
              </a:rPr>
              <a:t>M</a:t>
            </a:r>
            <a:r>
              <a:rPr lang="en-US" sz="6006" b="1" dirty="0" err="1" smtClean="0">
                <a:solidFill>
                  <a:schemeClr val="bg1"/>
                </a:solidFill>
                <a:latin typeface="Blinker" panose="020B0604020202020204" charset="0"/>
              </a:rPr>
              <a:t>ałoletnich</a:t>
            </a:r>
            <a:endParaRPr lang="en-US" sz="6006" b="1" dirty="0">
              <a:solidFill>
                <a:schemeClr val="bg1"/>
              </a:solidFill>
              <a:latin typeface="Blinker" panose="020B0604020202020204" charset="0"/>
            </a:endParaRPr>
          </a:p>
        </p:txBody>
      </p:sp>
      <p:sp>
        <p:nvSpPr>
          <p:cNvPr id="27" name="TextBox 9"/>
          <p:cNvSpPr txBox="1"/>
          <p:nvPr/>
        </p:nvSpPr>
        <p:spPr>
          <a:xfrm>
            <a:off x="-277158" y="3229453"/>
            <a:ext cx="10129694" cy="7415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Konstytucja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Rzeczypospolitej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Polskiej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z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dnia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2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kwietnia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1997 r. (Dz. U.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Nr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78,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poz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. 483 z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późn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zm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.);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szcz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. art. 2.1, 38, 40, 48,72</a:t>
            </a:r>
          </a:p>
          <a:p>
            <a:pPr marL="342900" indent="-3429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Konwencja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o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prawach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dziecka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przyjęta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przez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Zgromadzenie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Ogólne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Narodów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Zjednoczonych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dnia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20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listopada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1989 r. (Dz. U. z 1991r.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Nr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120,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poz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. 526 z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późn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zm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.)</a:t>
            </a:r>
          </a:p>
          <a:p>
            <a:pPr marL="342900" indent="-3429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Ustawa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o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Rzeczniku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Praw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Dziecka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z dn. 6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stycznia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2000r. (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Dz.U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nr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6,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poz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. 69)</a:t>
            </a:r>
          </a:p>
          <a:p>
            <a:pPr marL="342900" indent="-3429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Konwencja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o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prawach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osób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niepełnosprawnych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Dz.U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. z 25.10.2012r.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nr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,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poz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. 1169)</a:t>
            </a:r>
          </a:p>
          <a:p>
            <a:pPr marL="342900" indent="-3429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Ustawa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z dn. 9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marca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2023r. o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zmianie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ustawy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o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przeciwdziałaniu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przemocy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pl-PL" sz="2400" dirty="0" smtClean="0">
                <a:solidFill>
                  <a:schemeClr val="bg1"/>
                </a:solidFill>
                <a:latin typeface="Blinker" panose="020B0604020202020204" charset="0"/>
              </a:rPr>
              <a:t/>
            </a:r>
            <a:br>
              <a:rPr lang="pl-PL" sz="2400" dirty="0" smtClean="0">
                <a:solidFill>
                  <a:schemeClr val="bg1"/>
                </a:solidFill>
                <a:latin typeface="Blinker" panose="020B060402020202020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Blinker" panose="020B0604020202020204" charset="0"/>
              </a:rPr>
              <a:t>w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rodzinie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Dz.U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.,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poz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. 535)</a:t>
            </a:r>
          </a:p>
          <a:p>
            <a:pPr marL="342900" indent="-3429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Ustawa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z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dnia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28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lipca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2023 r. o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zmianie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ustawy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-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Kodeks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rodzinny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opiekuńczy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oraz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niektórych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innych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ustaw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(Dz. U.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poz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. 1606).</a:t>
            </a:r>
          </a:p>
          <a:p>
            <a:pPr marL="342900" indent="-3429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Ustawa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z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dnia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13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maja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2016 r. o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przeciwdziałaniu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zagrożeniom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przestępczością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na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tle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seksualnym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t.j.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Dz. U. z 2023 r.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poz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. 31 z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późn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zm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.)</a:t>
            </a:r>
          </a:p>
          <a:p>
            <a:pPr marL="342900" indent="-3429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Rozporządzenie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Rady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Ministrów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z dn. 6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września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2023r. w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sprawie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procedury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„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Niebieskie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Karty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”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oraz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wzorów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formularzy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„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Niebieska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 Karta” (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Dz.U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Blinker" panose="020B0604020202020204" charset="0"/>
              </a:rPr>
              <a:t>poz</a:t>
            </a:r>
            <a:r>
              <a:rPr lang="en-US" sz="2400" dirty="0">
                <a:solidFill>
                  <a:schemeClr val="bg1"/>
                </a:solidFill>
                <a:latin typeface="Blinker" panose="020B0604020202020204" charset="0"/>
              </a:rPr>
              <a:t>. 1870)</a:t>
            </a:r>
          </a:p>
          <a:p>
            <a:pPr marL="0" lvl="0" indent="0">
              <a:lnSpc>
                <a:spcPts val="3840"/>
              </a:lnSpc>
            </a:pPr>
            <a:endParaRPr sz="2400" dirty="0">
              <a:latin typeface="Blink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6642" y="2988001"/>
            <a:ext cx="21227324" cy="7960736"/>
            <a:chOff x="0" y="0"/>
            <a:chExt cx="5590736" cy="20966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90735" cy="2096655"/>
            </a:xfrm>
            <a:custGeom>
              <a:avLst/>
              <a:gdLst/>
              <a:ahLst/>
              <a:cxnLst/>
              <a:rect l="l" t="t" r="r" b="b"/>
              <a:pathLst>
                <a:path w="5590735" h="2096655">
                  <a:moveTo>
                    <a:pt x="0" y="0"/>
                  </a:moveTo>
                  <a:lnTo>
                    <a:pt x="5590735" y="0"/>
                  </a:lnTo>
                  <a:lnTo>
                    <a:pt x="5590735" y="2096655"/>
                  </a:lnTo>
                  <a:lnTo>
                    <a:pt x="0" y="2096655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90736" cy="2134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97658" y="-200693"/>
            <a:ext cx="20238736" cy="2734153"/>
            <a:chOff x="0" y="0"/>
            <a:chExt cx="2689103" cy="3632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89103" cy="363284"/>
            </a:xfrm>
            <a:custGeom>
              <a:avLst/>
              <a:gdLst/>
              <a:ahLst/>
              <a:cxnLst/>
              <a:rect l="l" t="t" r="r" b="b"/>
              <a:pathLst>
                <a:path w="2689103" h="363284">
                  <a:moveTo>
                    <a:pt x="2485903" y="0"/>
                  </a:moveTo>
                  <a:lnTo>
                    <a:pt x="0" y="0"/>
                  </a:lnTo>
                  <a:lnTo>
                    <a:pt x="203200" y="363284"/>
                  </a:lnTo>
                  <a:lnTo>
                    <a:pt x="2689103" y="363284"/>
                  </a:lnTo>
                  <a:lnTo>
                    <a:pt x="2485903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2485903" cy="401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440088" y="0"/>
            <a:ext cx="3509203" cy="1176871"/>
            <a:chOff x="0" y="0"/>
            <a:chExt cx="673888" cy="22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670310" y="1292934"/>
            <a:ext cx="3699010" cy="1240526"/>
            <a:chOff x="0" y="0"/>
            <a:chExt cx="673888" cy="226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897771" y="1197684"/>
            <a:ext cx="14244300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</a:rPr>
              <a:t>Odpowiedzialność i Zaangażowanie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97771" y="3397838"/>
            <a:ext cx="12117228" cy="683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0"/>
              </a:lnSpc>
            </a:pPr>
            <a:r>
              <a:rPr lang="en-US" sz="3892">
                <a:solidFill>
                  <a:srgbClr val="FFFFFF"/>
                </a:solidFill>
                <a:latin typeface="Blinker Bold"/>
              </a:rPr>
              <a:t>NASZA ROLA W OCHRONIE DZIECI:</a:t>
            </a:r>
          </a:p>
          <a:p>
            <a:pPr>
              <a:lnSpc>
                <a:spcPts val="5450"/>
              </a:lnSpc>
            </a:pPr>
            <a:endParaRPr lang="en-US" sz="3892">
              <a:solidFill>
                <a:srgbClr val="FFFFFF"/>
              </a:solidFill>
              <a:latin typeface="Blinker Bold"/>
            </a:endParaRPr>
          </a:p>
          <a:p>
            <a:pPr marL="840486" lvl="1" indent="-420243">
              <a:lnSpc>
                <a:spcPts val="5450"/>
              </a:lnSpc>
              <a:buFont typeface="Arial"/>
              <a:buChar char="•"/>
            </a:pPr>
            <a:r>
              <a:rPr lang="en-US" sz="3892">
                <a:solidFill>
                  <a:srgbClr val="FFFFFF"/>
                </a:solidFill>
                <a:latin typeface="Blinker"/>
              </a:rPr>
              <a:t>Jako nauczyciele, jesteśmy odpowiedzialni za identyfikowanie i reagowanie na wszelkie sygnały ostrzegawcze, które mogą wskazywać na problemy emocjonalne lub fizyczne naszych uczniów. Nasza rola nie ogranicza się tylko do nauczania, ale obejmuje również ochronę i dbałość o dobrostan każdego dziecka.</a:t>
            </a:r>
          </a:p>
          <a:p>
            <a:pPr>
              <a:lnSpc>
                <a:spcPts val="5450"/>
              </a:lnSpc>
            </a:pPr>
            <a:endParaRPr lang="en-US" sz="3892">
              <a:solidFill>
                <a:srgbClr val="FFFFFF"/>
              </a:solidFill>
              <a:latin typeface="Blinker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6398656" y="9453794"/>
            <a:ext cx="4137738" cy="1566197"/>
            <a:chOff x="0" y="0"/>
            <a:chExt cx="1248512" cy="47258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48511" cy="472581"/>
            </a:xfrm>
            <a:custGeom>
              <a:avLst/>
              <a:gdLst/>
              <a:ahLst/>
              <a:cxnLst/>
              <a:rect l="l" t="t" r="r" b="b"/>
              <a:pathLst>
                <a:path w="1248511" h="472581">
                  <a:moveTo>
                    <a:pt x="1045311" y="0"/>
                  </a:moveTo>
                  <a:lnTo>
                    <a:pt x="0" y="0"/>
                  </a:lnTo>
                  <a:lnTo>
                    <a:pt x="203200" y="472581"/>
                  </a:lnTo>
                  <a:lnTo>
                    <a:pt x="1248511" y="472581"/>
                  </a:lnTo>
                  <a:lnTo>
                    <a:pt x="104531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1045312" cy="510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603949" y="9038414"/>
            <a:ext cx="2499511" cy="1535247"/>
            <a:chOff x="0" y="0"/>
            <a:chExt cx="868254" cy="53329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68254" cy="533298"/>
            </a:xfrm>
            <a:custGeom>
              <a:avLst/>
              <a:gdLst/>
              <a:ahLst/>
              <a:cxnLst/>
              <a:rect l="l" t="t" r="r" b="b"/>
              <a:pathLst>
                <a:path w="868254" h="533298">
                  <a:moveTo>
                    <a:pt x="665054" y="0"/>
                  </a:moveTo>
                  <a:lnTo>
                    <a:pt x="0" y="0"/>
                  </a:lnTo>
                  <a:lnTo>
                    <a:pt x="203200" y="533298"/>
                  </a:lnTo>
                  <a:lnTo>
                    <a:pt x="868254" y="533298"/>
                  </a:lnTo>
                  <a:lnTo>
                    <a:pt x="665054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665054" cy="571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159430" y="9453794"/>
            <a:ext cx="5060879" cy="1929391"/>
            <a:chOff x="0" y="0"/>
            <a:chExt cx="1438640" cy="54846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38640" cy="548462"/>
            </a:xfrm>
            <a:custGeom>
              <a:avLst/>
              <a:gdLst/>
              <a:ahLst/>
              <a:cxnLst/>
              <a:rect l="l" t="t" r="r" b="b"/>
              <a:pathLst>
                <a:path w="1438640" h="548462">
                  <a:moveTo>
                    <a:pt x="1235440" y="0"/>
                  </a:moveTo>
                  <a:lnTo>
                    <a:pt x="0" y="0"/>
                  </a:lnTo>
                  <a:lnTo>
                    <a:pt x="203200" y="548462"/>
                  </a:lnTo>
                  <a:lnTo>
                    <a:pt x="1438640" y="548462"/>
                  </a:lnTo>
                  <a:lnTo>
                    <a:pt x="12354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01600" y="-38100"/>
              <a:ext cx="1235440" cy="586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6670690" y="9463472"/>
            <a:ext cx="958037" cy="71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3"/>
              </a:lnSpc>
            </a:pPr>
            <a:r>
              <a:rPr lang="pl-PL" sz="4166" dirty="0">
                <a:solidFill>
                  <a:srgbClr val="FFFFFF"/>
                </a:solidFill>
                <a:latin typeface="League Spartan"/>
              </a:rPr>
              <a:t>3</a:t>
            </a:r>
            <a:endParaRPr lang="en-US" sz="4166" dirty="0">
              <a:solidFill>
                <a:srgbClr val="FFFFFF"/>
              </a:solidFill>
              <a:latin typeface="League Spart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6642" y="2988001"/>
            <a:ext cx="21227324" cy="7960736"/>
            <a:chOff x="0" y="0"/>
            <a:chExt cx="5590736" cy="20966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90735" cy="2096655"/>
            </a:xfrm>
            <a:custGeom>
              <a:avLst/>
              <a:gdLst/>
              <a:ahLst/>
              <a:cxnLst/>
              <a:rect l="l" t="t" r="r" b="b"/>
              <a:pathLst>
                <a:path w="5590735" h="2096655">
                  <a:moveTo>
                    <a:pt x="0" y="0"/>
                  </a:moveTo>
                  <a:lnTo>
                    <a:pt x="5590735" y="0"/>
                  </a:lnTo>
                  <a:lnTo>
                    <a:pt x="5590735" y="2096655"/>
                  </a:lnTo>
                  <a:lnTo>
                    <a:pt x="0" y="2096655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90736" cy="2134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97658" y="-200693"/>
            <a:ext cx="20238736" cy="2734153"/>
            <a:chOff x="0" y="0"/>
            <a:chExt cx="2689103" cy="3632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89103" cy="363284"/>
            </a:xfrm>
            <a:custGeom>
              <a:avLst/>
              <a:gdLst/>
              <a:ahLst/>
              <a:cxnLst/>
              <a:rect l="l" t="t" r="r" b="b"/>
              <a:pathLst>
                <a:path w="2689103" h="363284">
                  <a:moveTo>
                    <a:pt x="2485903" y="0"/>
                  </a:moveTo>
                  <a:lnTo>
                    <a:pt x="0" y="0"/>
                  </a:lnTo>
                  <a:lnTo>
                    <a:pt x="203200" y="363284"/>
                  </a:lnTo>
                  <a:lnTo>
                    <a:pt x="2689103" y="363284"/>
                  </a:lnTo>
                  <a:lnTo>
                    <a:pt x="2485903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2485903" cy="401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440088" y="0"/>
            <a:ext cx="3509203" cy="1176871"/>
            <a:chOff x="0" y="0"/>
            <a:chExt cx="673888" cy="22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670310" y="1292934"/>
            <a:ext cx="3699010" cy="1240526"/>
            <a:chOff x="0" y="0"/>
            <a:chExt cx="673888" cy="226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897771" y="1197684"/>
            <a:ext cx="14244300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</a:rPr>
              <a:t>Odpowiedzialność i Zaangażowanie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97771" y="3397838"/>
            <a:ext cx="12117228" cy="6149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0"/>
              </a:lnSpc>
            </a:pPr>
            <a:r>
              <a:rPr lang="en-US" sz="3892">
                <a:solidFill>
                  <a:srgbClr val="FFFFFF"/>
                </a:solidFill>
                <a:latin typeface="Blinker Bold"/>
              </a:rPr>
              <a:t>ZAANGAŻOWANIE I CZUJNOŚĆ:</a:t>
            </a:r>
          </a:p>
          <a:p>
            <a:pPr marL="840486" lvl="1" indent="-420243">
              <a:lnSpc>
                <a:spcPts val="5450"/>
              </a:lnSpc>
              <a:buFont typeface="Arial"/>
              <a:buChar char="•"/>
            </a:pPr>
            <a:r>
              <a:rPr lang="en-US" sz="3892">
                <a:solidFill>
                  <a:srgbClr val="FFFFFF"/>
                </a:solidFill>
                <a:latin typeface="Blinker"/>
              </a:rPr>
              <a:t>Nasze zaangażowanie w tworzenie bezpiecznego środowiska szkolnego oraz ciągła czujność są kluczowe dla zapewnienia bezpieczeństwa dzieci. W naszej pracy kierujemy się zasadą, że zapobieganie jest równie ważne jak reagowanie na już zaistniałe sytuacje. Wspieramy się wzajemnie w utrzymaniu środowiska, w którym każdy uczeń czuje się bezpiecznie i szanowanie.</a:t>
            </a:r>
          </a:p>
          <a:p>
            <a:pPr>
              <a:lnSpc>
                <a:spcPts val="5450"/>
              </a:lnSpc>
            </a:pPr>
            <a:endParaRPr lang="en-US" sz="3892">
              <a:solidFill>
                <a:srgbClr val="FFFFFF"/>
              </a:solidFill>
              <a:latin typeface="Blinker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6398656" y="9453794"/>
            <a:ext cx="4137738" cy="1566197"/>
            <a:chOff x="0" y="0"/>
            <a:chExt cx="1248512" cy="47258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48511" cy="472581"/>
            </a:xfrm>
            <a:custGeom>
              <a:avLst/>
              <a:gdLst/>
              <a:ahLst/>
              <a:cxnLst/>
              <a:rect l="l" t="t" r="r" b="b"/>
              <a:pathLst>
                <a:path w="1248511" h="472581">
                  <a:moveTo>
                    <a:pt x="1045311" y="0"/>
                  </a:moveTo>
                  <a:lnTo>
                    <a:pt x="0" y="0"/>
                  </a:lnTo>
                  <a:lnTo>
                    <a:pt x="203200" y="472581"/>
                  </a:lnTo>
                  <a:lnTo>
                    <a:pt x="1248511" y="472581"/>
                  </a:lnTo>
                  <a:lnTo>
                    <a:pt x="104531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1045312" cy="510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603949" y="9038414"/>
            <a:ext cx="2499511" cy="1535247"/>
            <a:chOff x="0" y="0"/>
            <a:chExt cx="868254" cy="53329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68254" cy="533298"/>
            </a:xfrm>
            <a:custGeom>
              <a:avLst/>
              <a:gdLst/>
              <a:ahLst/>
              <a:cxnLst/>
              <a:rect l="l" t="t" r="r" b="b"/>
              <a:pathLst>
                <a:path w="868254" h="533298">
                  <a:moveTo>
                    <a:pt x="665054" y="0"/>
                  </a:moveTo>
                  <a:lnTo>
                    <a:pt x="0" y="0"/>
                  </a:lnTo>
                  <a:lnTo>
                    <a:pt x="203200" y="533298"/>
                  </a:lnTo>
                  <a:lnTo>
                    <a:pt x="868254" y="533298"/>
                  </a:lnTo>
                  <a:lnTo>
                    <a:pt x="665054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665054" cy="571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159430" y="9453794"/>
            <a:ext cx="5060879" cy="1929391"/>
            <a:chOff x="0" y="0"/>
            <a:chExt cx="1438640" cy="54846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38640" cy="548462"/>
            </a:xfrm>
            <a:custGeom>
              <a:avLst/>
              <a:gdLst/>
              <a:ahLst/>
              <a:cxnLst/>
              <a:rect l="l" t="t" r="r" b="b"/>
              <a:pathLst>
                <a:path w="1438640" h="548462">
                  <a:moveTo>
                    <a:pt x="1235440" y="0"/>
                  </a:moveTo>
                  <a:lnTo>
                    <a:pt x="0" y="0"/>
                  </a:lnTo>
                  <a:lnTo>
                    <a:pt x="203200" y="548462"/>
                  </a:lnTo>
                  <a:lnTo>
                    <a:pt x="1438640" y="548462"/>
                  </a:lnTo>
                  <a:lnTo>
                    <a:pt x="12354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01600" y="-38100"/>
              <a:ext cx="1235440" cy="586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6670690" y="9463472"/>
            <a:ext cx="958037" cy="71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3"/>
              </a:lnSpc>
            </a:pPr>
            <a:r>
              <a:rPr lang="pl-PL" sz="4166" dirty="0">
                <a:solidFill>
                  <a:srgbClr val="FFFFFF"/>
                </a:solidFill>
                <a:latin typeface="League Spartan"/>
              </a:rPr>
              <a:t>4</a:t>
            </a:r>
            <a:endParaRPr lang="en-US" sz="4166" dirty="0">
              <a:solidFill>
                <a:srgbClr val="FFFFFF"/>
              </a:solidFill>
              <a:latin typeface="League Spart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6642" y="2988001"/>
            <a:ext cx="21227324" cy="7960736"/>
            <a:chOff x="0" y="0"/>
            <a:chExt cx="5590736" cy="20966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90735" cy="2096655"/>
            </a:xfrm>
            <a:custGeom>
              <a:avLst/>
              <a:gdLst/>
              <a:ahLst/>
              <a:cxnLst/>
              <a:rect l="l" t="t" r="r" b="b"/>
              <a:pathLst>
                <a:path w="5590735" h="2096655">
                  <a:moveTo>
                    <a:pt x="0" y="0"/>
                  </a:moveTo>
                  <a:lnTo>
                    <a:pt x="5590735" y="0"/>
                  </a:lnTo>
                  <a:lnTo>
                    <a:pt x="5590735" y="2096655"/>
                  </a:lnTo>
                  <a:lnTo>
                    <a:pt x="0" y="2096655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90736" cy="2134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556974" y="1913198"/>
            <a:ext cx="6071196" cy="9106794"/>
            <a:chOff x="0" y="0"/>
            <a:chExt cx="6350000" cy="952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62500" r="-6250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297658" y="-200693"/>
            <a:ext cx="20238736" cy="2734153"/>
            <a:chOff x="0" y="0"/>
            <a:chExt cx="2689103" cy="3632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9103" cy="363284"/>
            </a:xfrm>
            <a:custGeom>
              <a:avLst/>
              <a:gdLst/>
              <a:ahLst/>
              <a:cxnLst/>
              <a:rect l="l" t="t" r="r" b="b"/>
              <a:pathLst>
                <a:path w="2689103" h="363284">
                  <a:moveTo>
                    <a:pt x="2485903" y="0"/>
                  </a:moveTo>
                  <a:lnTo>
                    <a:pt x="0" y="0"/>
                  </a:lnTo>
                  <a:lnTo>
                    <a:pt x="203200" y="363284"/>
                  </a:lnTo>
                  <a:lnTo>
                    <a:pt x="2689103" y="363284"/>
                  </a:lnTo>
                  <a:lnTo>
                    <a:pt x="2485903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2485903" cy="401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440088" y="0"/>
            <a:ext cx="3509203" cy="1176871"/>
            <a:chOff x="0" y="0"/>
            <a:chExt cx="673888" cy="22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2670310" y="1292934"/>
            <a:ext cx="3699010" cy="1240526"/>
            <a:chOff x="0" y="0"/>
            <a:chExt cx="673888" cy="226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488719" y="1081621"/>
            <a:ext cx="17856613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</a:rPr>
              <a:t> Szkolenie i Edukacja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6398656" y="9453794"/>
            <a:ext cx="4137738" cy="1566197"/>
            <a:chOff x="0" y="0"/>
            <a:chExt cx="1248512" cy="47258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48511" cy="472581"/>
            </a:xfrm>
            <a:custGeom>
              <a:avLst/>
              <a:gdLst/>
              <a:ahLst/>
              <a:cxnLst/>
              <a:rect l="l" t="t" r="r" b="b"/>
              <a:pathLst>
                <a:path w="1248511" h="472581">
                  <a:moveTo>
                    <a:pt x="1045311" y="0"/>
                  </a:moveTo>
                  <a:lnTo>
                    <a:pt x="0" y="0"/>
                  </a:lnTo>
                  <a:lnTo>
                    <a:pt x="203200" y="472581"/>
                  </a:lnTo>
                  <a:lnTo>
                    <a:pt x="1248511" y="472581"/>
                  </a:lnTo>
                  <a:lnTo>
                    <a:pt x="104531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1045312" cy="510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603949" y="9038414"/>
            <a:ext cx="2499511" cy="1535247"/>
            <a:chOff x="0" y="0"/>
            <a:chExt cx="868254" cy="53329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68254" cy="533298"/>
            </a:xfrm>
            <a:custGeom>
              <a:avLst/>
              <a:gdLst/>
              <a:ahLst/>
              <a:cxnLst/>
              <a:rect l="l" t="t" r="r" b="b"/>
              <a:pathLst>
                <a:path w="868254" h="533298">
                  <a:moveTo>
                    <a:pt x="665054" y="0"/>
                  </a:moveTo>
                  <a:lnTo>
                    <a:pt x="0" y="0"/>
                  </a:lnTo>
                  <a:lnTo>
                    <a:pt x="203200" y="533298"/>
                  </a:lnTo>
                  <a:lnTo>
                    <a:pt x="868254" y="533298"/>
                  </a:lnTo>
                  <a:lnTo>
                    <a:pt x="665054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665054" cy="571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159430" y="9453794"/>
            <a:ext cx="5060879" cy="1929391"/>
            <a:chOff x="0" y="0"/>
            <a:chExt cx="1438640" cy="54846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38640" cy="548462"/>
            </a:xfrm>
            <a:custGeom>
              <a:avLst/>
              <a:gdLst/>
              <a:ahLst/>
              <a:cxnLst/>
              <a:rect l="l" t="t" r="r" b="b"/>
              <a:pathLst>
                <a:path w="1438640" h="548462">
                  <a:moveTo>
                    <a:pt x="1235440" y="0"/>
                  </a:moveTo>
                  <a:lnTo>
                    <a:pt x="0" y="0"/>
                  </a:lnTo>
                  <a:lnTo>
                    <a:pt x="203200" y="548462"/>
                  </a:lnTo>
                  <a:lnTo>
                    <a:pt x="1438640" y="548462"/>
                  </a:lnTo>
                  <a:lnTo>
                    <a:pt x="12354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38100"/>
              <a:ext cx="1235440" cy="586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6670690" y="9463472"/>
            <a:ext cx="958037" cy="71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3"/>
              </a:lnSpc>
            </a:pPr>
            <a:r>
              <a:rPr lang="pl-PL" sz="4166" dirty="0">
                <a:solidFill>
                  <a:srgbClr val="FFFFFF"/>
                </a:solidFill>
                <a:latin typeface="League Spartan"/>
              </a:rPr>
              <a:t>5</a:t>
            </a:r>
            <a:endParaRPr lang="en-US" sz="4166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28700" y="3837812"/>
            <a:ext cx="10843431" cy="5249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3143" lvl="1" indent="-401572">
              <a:lnSpc>
                <a:spcPts val="5207"/>
              </a:lnSpc>
              <a:buFont typeface="Arial"/>
              <a:buChar char="•"/>
            </a:pPr>
            <a:r>
              <a:rPr lang="en-US" sz="3719">
                <a:solidFill>
                  <a:srgbClr val="FFFFFF"/>
                </a:solidFill>
                <a:latin typeface="Open Sans"/>
              </a:rPr>
              <a:t>Wprowadzimy regularne szkolenia dla naszego zespołu, aby zawsze być przygotowanym na ochronę naszych uczniów.</a:t>
            </a:r>
          </a:p>
          <a:p>
            <a:pPr marL="803143" lvl="1" indent="-401572">
              <a:lnSpc>
                <a:spcPts val="5207"/>
              </a:lnSpc>
              <a:buFont typeface="Arial"/>
              <a:buChar char="•"/>
            </a:pPr>
            <a:r>
              <a:rPr lang="en-US" sz="3719">
                <a:solidFill>
                  <a:srgbClr val="FFFFFF"/>
                </a:solidFill>
                <a:latin typeface="Open Sans"/>
              </a:rPr>
              <a:t>Szczególny nacisk pragniemy położyć na identyfikację sygnałów ostrzegawczych i właściwe reagowanie.</a:t>
            </a:r>
          </a:p>
          <a:p>
            <a:pPr>
              <a:lnSpc>
                <a:spcPts val="5207"/>
              </a:lnSpc>
            </a:pPr>
            <a:endParaRPr lang="en-US" sz="3719">
              <a:solidFill>
                <a:srgbClr val="FFFFFF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6642" y="2988001"/>
            <a:ext cx="21227324" cy="7960736"/>
            <a:chOff x="0" y="0"/>
            <a:chExt cx="5590736" cy="20966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90735" cy="2096655"/>
            </a:xfrm>
            <a:custGeom>
              <a:avLst/>
              <a:gdLst/>
              <a:ahLst/>
              <a:cxnLst/>
              <a:rect l="l" t="t" r="r" b="b"/>
              <a:pathLst>
                <a:path w="5590735" h="2096655">
                  <a:moveTo>
                    <a:pt x="0" y="0"/>
                  </a:moveTo>
                  <a:lnTo>
                    <a:pt x="5590735" y="0"/>
                  </a:lnTo>
                  <a:lnTo>
                    <a:pt x="5590735" y="2096655"/>
                  </a:lnTo>
                  <a:lnTo>
                    <a:pt x="0" y="2096655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90736" cy="2134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556974" y="1913198"/>
            <a:ext cx="6071196" cy="9106794"/>
            <a:chOff x="0" y="0"/>
            <a:chExt cx="6350000" cy="952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62499" r="-6250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297658" y="-200693"/>
            <a:ext cx="20238736" cy="2734153"/>
            <a:chOff x="0" y="0"/>
            <a:chExt cx="2689103" cy="3632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9103" cy="363284"/>
            </a:xfrm>
            <a:custGeom>
              <a:avLst/>
              <a:gdLst/>
              <a:ahLst/>
              <a:cxnLst/>
              <a:rect l="l" t="t" r="r" b="b"/>
              <a:pathLst>
                <a:path w="2689103" h="363284">
                  <a:moveTo>
                    <a:pt x="2485903" y="0"/>
                  </a:moveTo>
                  <a:lnTo>
                    <a:pt x="0" y="0"/>
                  </a:lnTo>
                  <a:lnTo>
                    <a:pt x="203200" y="363284"/>
                  </a:lnTo>
                  <a:lnTo>
                    <a:pt x="2689103" y="363284"/>
                  </a:lnTo>
                  <a:lnTo>
                    <a:pt x="2485903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2485903" cy="401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440088" y="0"/>
            <a:ext cx="3509203" cy="1176871"/>
            <a:chOff x="0" y="0"/>
            <a:chExt cx="673888" cy="22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2670310" y="1292934"/>
            <a:ext cx="3699010" cy="1240526"/>
            <a:chOff x="0" y="0"/>
            <a:chExt cx="673888" cy="226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398656" y="9453794"/>
            <a:ext cx="4137738" cy="1566197"/>
            <a:chOff x="0" y="0"/>
            <a:chExt cx="1248512" cy="47258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48511" cy="472581"/>
            </a:xfrm>
            <a:custGeom>
              <a:avLst/>
              <a:gdLst/>
              <a:ahLst/>
              <a:cxnLst/>
              <a:rect l="l" t="t" r="r" b="b"/>
              <a:pathLst>
                <a:path w="1248511" h="472581">
                  <a:moveTo>
                    <a:pt x="1045311" y="0"/>
                  </a:moveTo>
                  <a:lnTo>
                    <a:pt x="0" y="0"/>
                  </a:lnTo>
                  <a:lnTo>
                    <a:pt x="203200" y="472581"/>
                  </a:lnTo>
                  <a:lnTo>
                    <a:pt x="1248511" y="472581"/>
                  </a:lnTo>
                  <a:lnTo>
                    <a:pt x="104531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1045312" cy="510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603949" y="9038414"/>
            <a:ext cx="2499511" cy="1535247"/>
            <a:chOff x="0" y="0"/>
            <a:chExt cx="868254" cy="53329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68254" cy="533298"/>
            </a:xfrm>
            <a:custGeom>
              <a:avLst/>
              <a:gdLst/>
              <a:ahLst/>
              <a:cxnLst/>
              <a:rect l="l" t="t" r="r" b="b"/>
              <a:pathLst>
                <a:path w="868254" h="533298">
                  <a:moveTo>
                    <a:pt x="665054" y="0"/>
                  </a:moveTo>
                  <a:lnTo>
                    <a:pt x="0" y="0"/>
                  </a:lnTo>
                  <a:lnTo>
                    <a:pt x="203200" y="533298"/>
                  </a:lnTo>
                  <a:lnTo>
                    <a:pt x="868254" y="533298"/>
                  </a:lnTo>
                  <a:lnTo>
                    <a:pt x="665054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665054" cy="571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159430" y="9453794"/>
            <a:ext cx="5060879" cy="1929391"/>
            <a:chOff x="0" y="0"/>
            <a:chExt cx="1438640" cy="54846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38640" cy="548462"/>
            </a:xfrm>
            <a:custGeom>
              <a:avLst/>
              <a:gdLst/>
              <a:ahLst/>
              <a:cxnLst/>
              <a:rect l="l" t="t" r="r" b="b"/>
              <a:pathLst>
                <a:path w="1438640" h="548462">
                  <a:moveTo>
                    <a:pt x="1235440" y="0"/>
                  </a:moveTo>
                  <a:lnTo>
                    <a:pt x="0" y="0"/>
                  </a:lnTo>
                  <a:lnTo>
                    <a:pt x="203200" y="548462"/>
                  </a:lnTo>
                  <a:lnTo>
                    <a:pt x="1438640" y="548462"/>
                  </a:lnTo>
                  <a:lnTo>
                    <a:pt x="12354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01600" y="-38100"/>
              <a:ext cx="1235440" cy="586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488719" y="1072096"/>
            <a:ext cx="17856613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latin typeface="League Spartan"/>
              </a:rPr>
              <a:t>Zasady Zapewniające Bezpieczne Relacje: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670690" y="9463472"/>
            <a:ext cx="958037" cy="71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3"/>
              </a:lnSpc>
            </a:pPr>
            <a:r>
              <a:rPr lang="pl-PL" sz="4166" dirty="0">
                <a:solidFill>
                  <a:srgbClr val="FFFFFF"/>
                </a:solidFill>
                <a:latin typeface="League Spartan"/>
              </a:rPr>
              <a:t>6</a:t>
            </a:r>
            <a:endParaRPr lang="en-US" sz="4166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30002" y="3306794"/>
            <a:ext cx="10843431" cy="4591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3143" lvl="1" indent="-401572">
              <a:lnSpc>
                <a:spcPts val="5207"/>
              </a:lnSpc>
              <a:buFont typeface="Arial"/>
              <a:buChar char="•"/>
            </a:pPr>
            <a:r>
              <a:rPr lang="en-US" sz="3719">
                <a:solidFill>
                  <a:srgbClr val="FFFFFF"/>
                </a:solidFill>
                <a:latin typeface="Open Sans Bold"/>
              </a:rPr>
              <a:t>SZACUNEK I GODNOŚĆ: </a:t>
            </a:r>
          </a:p>
          <a:p>
            <a:pPr>
              <a:lnSpc>
                <a:spcPts val="5207"/>
              </a:lnSpc>
            </a:pPr>
            <a:endParaRPr lang="en-US" sz="3719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5207"/>
              </a:lnSpc>
            </a:pPr>
            <a:r>
              <a:rPr lang="en-US" sz="3719">
                <a:solidFill>
                  <a:srgbClr val="FFFFFF"/>
                </a:solidFill>
                <a:latin typeface="Open Sans"/>
              </a:rPr>
              <a:t>Wszystkie nasze interakcje z uczniami są oparte na wzajemnym szacunku. Dążymy do tego, by każdy uczeń czuł się wysłuchany, zrozumiany i szanowany.</a:t>
            </a:r>
          </a:p>
          <a:p>
            <a:pPr>
              <a:lnSpc>
                <a:spcPts val="5207"/>
              </a:lnSpc>
            </a:pPr>
            <a:endParaRPr lang="en-US" sz="3719">
              <a:solidFill>
                <a:srgbClr val="FFFFFF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6642" y="2988001"/>
            <a:ext cx="21227324" cy="7960736"/>
            <a:chOff x="0" y="0"/>
            <a:chExt cx="5590736" cy="20966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90735" cy="2096655"/>
            </a:xfrm>
            <a:custGeom>
              <a:avLst/>
              <a:gdLst/>
              <a:ahLst/>
              <a:cxnLst/>
              <a:rect l="l" t="t" r="r" b="b"/>
              <a:pathLst>
                <a:path w="5590735" h="2096655">
                  <a:moveTo>
                    <a:pt x="0" y="0"/>
                  </a:moveTo>
                  <a:lnTo>
                    <a:pt x="5590735" y="0"/>
                  </a:lnTo>
                  <a:lnTo>
                    <a:pt x="5590735" y="2096655"/>
                  </a:lnTo>
                  <a:lnTo>
                    <a:pt x="0" y="2096655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90736" cy="2134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556974" y="1913198"/>
            <a:ext cx="6071196" cy="9106794"/>
            <a:chOff x="0" y="0"/>
            <a:chExt cx="6350000" cy="952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25000" r="-2500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297658" y="-200693"/>
            <a:ext cx="20238736" cy="2734153"/>
            <a:chOff x="0" y="0"/>
            <a:chExt cx="2689103" cy="3632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9103" cy="363284"/>
            </a:xfrm>
            <a:custGeom>
              <a:avLst/>
              <a:gdLst/>
              <a:ahLst/>
              <a:cxnLst/>
              <a:rect l="l" t="t" r="r" b="b"/>
              <a:pathLst>
                <a:path w="2689103" h="363284">
                  <a:moveTo>
                    <a:pt x="2485903" y="0"/>
                  </a:moveTo>
                  <a:lnTo>
                    <a:pt x="0" y="0"/>
                  </a:lnTo>
                  <a:lnTo>
                    <a:pt x="203200" y="363284"/>
                  </a:lnTo>
                  <a:lnTo>
                    <a:pt x="2689103" y="363284"/>
                  </a:lnTo>
                  <a:lnTo>
                    <a:pt x="2485903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2485903" cy="401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440088" y="0"/>
            <a:ext cx="3509203" cy="1176871"/>
            <a:chOff x="0" y="0"/>
            <a:chExt cx="673888" cy="22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2670310" y="1292934"/>
            <a:ext cx="3699010" cy="1240526"/>
            <a:chOff x="0" y="0"/>
            <a:chExt cx="673888" cy="226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398656" y="9453794"/>
            <a:ext cx="4137738" cy="1566197"/>
            <a:chOff x="0" y="0"/>
            <a:chExt cx="1248512" cy="47258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48511" cy="472581"/>
            </a:xfrm>
            <a:custGeom>
              <a:avLst/>
              <a:gdLst/>
              <a:ahLst/>
              <a:cxnLst/>
              <a:rect l="l" t="t" r="r" b="b"/>
              <a:pathLst>
                <a:path w="1248511" h="472581">
                  <a:moveTo>
                    <a:pt x="1045311" y="0"/>
                  </a:moveTo>
                  <a:lnTo>
                    <a:pt x="0" y="0"/>
                  </a:lnTo>
                  <a:lnTo>
                    <a:pt x="203200" y="472581"/>
                  </a:lnTo>
                  <a:lnTo>
                    <a:pt x="1248511" y="472581"/>
                  </a:lnTo>
                  <a:lnTo>
                    <a:pt x="104531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1045312" cy="510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603949" y="9038414"/>
            <a:ext cx="2499511" cy="1535247"/>
            <a:chOff x="0" y="0"/>
            <a:chExt cx="868254" cy="53329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68254" cy="533298"/>
            </a:xfrm>
            <a:custGeom>
              <a:avLst/>
              <a:gdLst/>
              <a:ahLst/>
              <a:cxnLst/>
              <a:rect l="l" t="t" r="r" b="b"/>
              <a:pathLst>
                <a:path w="868254" h="533298">
                  <a:moveTo>
                    <a:pt x="665054" y="0"/>
                  </a:moveTo>
                  <a:lnTo>
                    <a:pt x="0" y="0"/>
                  </a:lnTo>
                  <a:lnTo>
                    <a:pt x="203200" y="533298"/>
                  </a:lnTo>
                  <a:lnTo>
                    <a:pt x="868254" y="533298"/>
                  </a:lnTo>
                  <a:lnTo>
                    <a:pt x="665054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665054" cy="571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159430" y="9453794"/>
            <a:ext cx="5060879" cy="1929391"/>
            <a:chOff x="0" y="0"/>
            <a:chExt cx="1438640" cy="54846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38640" cy="548462"/>
            </a:xfrm>
            <a:custGeom>
              <a:avLst/>
              <a:gdLst/>
              <a:ahLst/>
              <a:cxnLst/>
              <a:rect l="l" t="t" r="r" b="b"/>
              <a:pathLst>
                <a:path w="1438640" h="548462">
                  <a:moveTo>
                    <a:pt x="1235440" y="0"/>
                  </a:moveTo>
                  <a:lnTo>
                    <a:pt x="0" y="0"/>
                  </a:lnTo>
                  <a:lnTo>
                    <a:pt x="203200" y="548462"/>
                  </a:lnTo>
                  <a:lnTo>
                    <a:pt x="1438640" y="548462"/>
                  </a:lnTo>
                  <a:lnTo>
                    <a:pt x="12354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01600" y="-38100"/>
              <a:ext cx="1235440" cy="586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488719" y="1072096"/>
            <a:ext cx="17856613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latin typeface="League Spartan"/>
              </a:rPr>
              <a:t>Zasady Zapewniające Bezpieczne Relacje: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670690" y="9463472"/>
            <a:ext cx="958037" cy="71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3"/>
              </a:lnSpc>
            </a:pPr>
            <a:r>
              <a:rPr lang="pl-PL" sz="4166" dirty="0">
                <a:solidFill>
                  <a:srgbClr val="FFFFFF"/>
                </a:solidFill>
                <a:latin typeface="League Spartan"/>
              </a:rPr>
              <a:t>7</a:t>
            </a:r>
            <a:endParaRPr lang="en-US" sz="4166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30002" y="3306794"/>
            <a:ext cx="10843431" cy="5249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3143" lvl="1" indent="-401572">
              <a:lnSpc>
                <a:spcPts val="5207"/>
              </a:lnSpc>
              <a:buFont typeface="Arial"/>
              <a:buChar char="•"/>
            </a:pPr>
            <a:r>
              <a:rPr lang="en-US" sz="3719">
                <a:solidFill>
                  <a:srgbClr val="FFFFFF"/>
                </a:solidFill>
                <a:latin typeface="Open Sans Bold"/>
              </a:rPr>
              <a:t>PROFESJONALNE GRANICE: </a:t>
            </a:r>
          </a:p>
          <a:p>
            <a:pPr>
              <a:lnSpc>
                <a:spcPts val="5207"/>
              </a:lnSpc>
            </a:pPr>
            <a:endParaRPr lang="en-US" sz="3719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5207"/>
              </a:lnSpc>
            </a:pPr>
            <a:r>
              <a:rPr lang="en-US" sz="3719">
                <a:solidFill>
                  <a:srgbClr val="FFFFFF"/>
                </a:solidFill>
                <a:latin typeface="Open Sans"/>
              </a:rPr>
              <a:t>Jako nauczyciele i personel szkolny, utrzymujemy profesjonalne granice w naszych relacjach z uczniami. Oznacza to unikanie tworzenia zbyt osobistych relacji i zachowanie neutralności w naszych komentarzach i opiniach.</a:t>
            </a:r>
          </a:p>
          <a:p>
            <a:pPr>
              <a:lnSpc>
                <a:spcPts val="5207"/>
              </a:lnSpc>
            </a:pPr>
            <a:endParaRPr lang="en-US" sz="3719">
              <a:solidFill>
                <a:srgbClr val="FFFFFF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6642" y="2988001"/>
            <a:ext cx="21227324" cy="7960736"/>
            <a:chOff x="0" y="0"/>
            <a:chExt cx="5590736" cy="20966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90735" cy="2096655"/>
            </a:xfrm>
            <a:custGeom>
              <a:avLst/>
              <a:gdLst/>
              <a:ahLst/>
              <a:cxnLst/>
              <a:rect l="l" t="t" r="r" b="b"/>
              <a:pathLst>
                <a:path w="5590735" h="2096655">
                  <a:moveTo>
                    <a:pt x="0" y="0"/>
                  </a:moveTo>
                  <a:lnTo>
                    <a:pt x="5590735" y="0"/>
                  </a:lnTo>
                  <a:lnTo>
                    <a:pt x="5590735" y="2096655"/>
                  </a:lnTo>
                  <a:lnTo>
                    <a:pt x="0" y="2096655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90736" cy="2134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556974" y="1913198"/>
            <a:ext cx="6071196" cy="9106794"/>
            <a:chOff x="0" y="0"/>
            <a:chExt cx="6350000" cy="952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53448" r="-53448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297658" y="-200693"/>
            <a:ext cx="20238736" cy="2734153"/>
            <a:chOff x="0" y="0"/>
            <a:chExt cx="2689103" cy="3632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9103" cy="363284"/>
            </a:xfrm>
            <a:custGeom>
              <a:avLst/>
              <a:gdLst/>
              <a:ahLst/>
              <a:cxnLst/>
              <a:rect l="l" t="t" r="r" b="b"/>
              <a:pathLst>
                <a:path w="2689103" h="363284">
                  <a:moveTo>
                    <a:pt x="2485903" y="0"/>
                  </a:moveTo>
                  <a:lnTo>
                    <a:pt x="0" y="0"/>
                  </a:lnTo>
                  <a:lnTo>
                    <a:pt x="203200" y="363284"/>
                  </a:lnTo>
                  <a:lnTo>
                    <a:pt x="2689103" y="363284"/>
                  </a:lnTo>
                  <a:lnTo>
                    <a:pt x="2485903" y="0"/>
                  </a:lnTo>
                  <a:close/>
                </a:path>
              </a:pathLst>
            </a:custGeom>
            <a:solidFill>
              <a:srgbClr val="059BD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2485903" cy="401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440088" y="0"/>
            <a:ext cx="3509203" cy="1176871"/>
            <a:chOff x="0" y="0"/>
            <a:chExt cx="673888" cy="22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2670310" y="1292934"/>
            <a:ext cx="3699010" cy="1240526"/>
            <a:chOff x="0" y="0"/>
            <a:chExt cx="673888" cy="226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73888" cy="226000"/>
            </a:xfrm>
            <a:custGeom>
              <a:avLst/>
              <a:gdLst/>
              <a:ahLst/>
              <a:cxnLst/>
              <a:rect l="l" t="t" r="r" b="b"/>
              <a:pathLst>
                <a:path w="673888" h="226000">
                  <a:moveTo>
                    <a:pt x="203200" y="0"/>
                  </a:moveTo>
                  <a:lnTo>
                    <a:pt x="673888" y="0"/>
                  </a:lnTo>
                  <a:lnTo>
                    <a:pt x="470688" y="226000"/>
                  </a:lnTo>
                  <a:lnTo>
                    <a:pt x="0" y="2260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470688" cy="26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398656" y="9453794"/>
            <a:ext cx="4137738" cy="1566197"/>
            <a:chOff x="0" y="0"/>
            <a:chExt cx="1248512" cy="47258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48511" cy="472581"/>
            </a:xfrm>
            <a:custGeom>
              <a:avLst/>
              <a:gdLst/>
              <a:ahLst/>
              <a:cxnLst/>
              <a:rect l="l" t="t" r="r" b="b"/>
              <a:pathLst>
                <a:path w="1248511" h="472581">
                  <a:moveTo>
                    <a:pt x="1045311" y="0"/>
                  </a:moveTo>
                  <a:lnTo>
                    <a:pt x="0" y="0"/>
                  </a:lnTo>
                  <a:lnTo>
                    <a:pt x="203200" y="472581"/>
                  </a:lnTo>
                  <a:lnTo>
                    <a:pt x="1248511" y="472581"/>
                  </a:lnTo>
                  <a:lnTo>
                    <a:pt x="104531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1045312" cy="510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603949" y="9038414"/>
            <a:ext cx="2499511" cy="1535247"/>
            <a:chOff x="0" y="0"/>
            <a:chExt cx="868254" cy="53329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68254" cy="533298"/>
            </a:xfrm>
            <a:custGeom>
              <a:avLst/>
              <a:gdLst/>
              <a:ahLst/>
              <a:cxnLst/>
              <a:rect l="l" t="t" r="r" b="b"/>
              <a:pathLst>
                <a:path w="868254" h="533298">
                  <a:moveTo>
                    <a:pt x="665054" y="0"/>
                  </a:moveTo>
                  <a:lnTo>
                    <a:pt x="0" y="0"/>
                  </a:lnTo>
                  <a:lnTo>
                    <a:pt x="203200" y="533298"/>
                  </a:lnTo>
                  <a:lnTo>
                    <a:pt x="868254" y="533298"/>
                  </a:lnTo>
                  <a:lnTo>
                    <a:pt x="665054" y="0"/>
                  </a:lnTo>
                  <a:close/>
                </a:path>
              </a:pathLst>
            </a:custGeom>
            <a:solidFill>
              <a:srgbClr val="40495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665054" cy="571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159430" y="9453794"/>
            <a:ext cx="5060879" cy="1929391"/>
            <a:chOff x="0" y="0"/>
            <a:chExt cx="1438640" cy="54846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38640" cy="548462"/>
            </a:xfrm>
            <a:custGeom>
              <a:avLst/>
              <a:gdLst/>
              <a:ahLst/>
              <a:cxnLst/>
              <a:rect l="l" t="t" r="r" b="b"/>
              <a:pathLst>
                <a:path w="1438640" h="548462">
                  <a:moveTo>
                    <a:pt x="1235440" y="0"/>
                  </a:moveTo>
                  <a:lnTo>
                    <a:pt x="0" y="0"/>
                  </a:lnTo>
                  <a:lnTo>
                    <a:pt x="203200" y="548462"/>
                  </a:lnTo>
                  <a:lnTo>
                    <a:pt x="1438640" y="548462"/>
                  </a:lnTo>
                  <a:lnTo>
                    <a:pt x="12354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01600" y="-38100"/>
              <a:ext cx="1235440" cy="586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488719" y="1072096"/>
            <a:ext cx="17856613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latin typeface="League Spartan"/>
              </a:rPr>
              <a:t>Zasady Zapewniające Bezpieczne Relacje: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670690" y="9463472"/>
            <a:ext cx="958037" cy="71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3"/>
              </a:lnSpc>
            </a:pPr>
            <a:r>
              <a:rPr lang="pl-PL" sz="4166" dirty="0">
                <a:solidFill>
                  <a:srgbClr val="FFFFFF"/>
                </a:solidFill>
                <a:latin typeface="League Spartan"/>
              </a:rPr>
              <a:t>8</a:t>
            </a:r>
            <a:endParaRPr lang="en-US" sz="4166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30002" y="3306794"/>
            <a:ext cx="10843431" cy="3277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3143" lvl="1" indent="-401572">
              <a:lnSpc>
                <a:spcPts val="5207"/>
              </a:lnSpc>
              <a:buFont typeface="Arial"/>
              <a:buChar char="•"/>
            </a:pPr>
            <a:r>
              <a:rPr lang="en-US" sz="3719">
                <a:solidFill>
                  <a:srgbClr val="FFFFFF"/>
                </a:solidFill>
                <a:latin typeface="Open Sans Bold"/>
              </a:rPr>
              <a:t>BEZPIECZNE ŚRODOWISKO: </a:t>
            </a:r>
          </a:p>
          <a:p>
            <a:pPr>
              <a:lnSpc>
                <a:spcPts val="5207"/>
              </a:lnSpc>
            </a:pPr>
            <a:endParaRPr lang="en-US" sz="3719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5207"/>
              </a:lnSpc>
            </a:pPr>
            <a:r>
              <a:rPr lang="en-US" sz="3719">
                <a:solidFill>
                  <a:srgbClr val="FFFFFF"/>
                </a:solidFill>
                <a:latin typeface="Open Sans"/>
              </a:rPr>
              <a:t>Stale pracujemy nad tworzeniem środowiska, w którym każdy uczeń czuje się bezpiecznie, zarówno fizycznie, jak i emocjonalnie.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893</Words>
  <Application>Microsoft Office PowerPoint</Application>
  <PresentationFormat>Niestandardowy</PresentationFormat>
  <Paragraphs>112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1" baseType="lpstr">
      <vt:lpstr>Calibri</vt:lpstr>
      <vt:lpstr>League Spartan</vt:lpstr>
      <vt:lpstr>Blinker</vt:lpstr>
      <vt:lpstr>Arial</vt:lpstr>
      <vt:lpstr>Blinker Semi-Bold</vt:lpstr>
      <vt:lpstr>Open Sans</vt:lpstr>
      <vt:lpstr>Blinker Bold</vt:lpstr>
      <vt:lpstr>Open Sans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blue and grey modern school group project application programming presentation</dc:title>
  <dc:creator>Admin</dc:creator>
  <cp:lastModifiedBy>Admin</cp:lastModifiedBy>
  <cp:revision>8</cp:revision>
  <dcterms:created xsi:type="dcterms:W3CDTF">2006-08-16T00:00:00Z</dcterms:created>
  <dcterms:modified xsi:type="dcterms:W3CDTF">2024-05-20T18:08:38Z</dcterms:modified>
  <dc:identifier>DAF786MEQk4</dc:identifier>
</cp:coreProperties>
</file>