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Inter" panose="020B0604020202020204" charset="0"/>
      <p:regular r:id="rId15"/>
    </p:embeddedFont>
    <p:embeddedFont>
      <p:font typeface="TT Hoves" panose="020B0604020202020204" charset="0"/>
      <p:regular r:id="rId16"/>
    </p:embeddedFont>
    <p:embeddedFont>
      <p:font typeface="Poppins Bold" panose="020B0604020202020204" charset="-18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Inter Bold" panose="020B0604020202020204" charset="0"/>
      <p:regular r:id="rId22"/>
    </p:embeddedFont>
    <p:embeddedFont>
      <p:font typeface="TT Hoves Bold" panose="020B0604020202020204" charset="0"/>
      <p:regular r:id="rId23"/>
    </p:embeddedFont>
    <p:embeddedFont>
      <p:font typeface="Montserrat Classic" panose="020B0604020202020204" charset="-18"/>
      <p:regular r:id="rId24"/>
    </p:embeddedFont>
    <p:embeddedFont>
      <p:font typeface="Montserrat Classic Bold" panose="020B0604020202020204" charset="-18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jpeg"/><Relationship Id="rId5" Type="http://schemas.openxmlformats.org/officeDocument/2006/relationships/image" Target="../media/image31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52362" y="-374524"/>
            <a:ext cx="11083353" cy="10843194"/>
            <a:chOff x="0" y="0"/>
            <a:chExt cx="726952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6952" cy="711200"/>
            </a:xfrm>
            <a:custGeom>
              <a:avLst/>
              <a:gdLst/>
              <a:ahLst/>
              <a:cxnLst/>
              <a:rect l="l" t="t" r="r" b="b"/>
              <a:pathLst>
                <a:path w="726952" h="711200">
                  <a:moveTo>
                    <a:pt x="363476" y="0"/>
                  </a:moveTo>
                  <a:lnTo>
                    <a:pt x="726952" y="711200"/>
                  </a:lnTo>
                  <a:lnTo>
                    <a:pt x="0" y="711200"/>
                  </a:lnTo>
                  <a:lnTo>
                    <a:pt x="363476" y="0"/>
                  </a:lnTo>
                  <a:close/>
                </a:path>
              </a:pathLst>
            </a:custGeom>
            <a:solidFill>
              <a:srgbClr val="FDC63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3586" y="292100"/>
              <a:ext cx="49977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61883" y="-15737"/>
            <a:ext cx="6172403" cy="5400853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1028700"/>
            <a:ext cx="18321887" cy="6344671"/>
            <a:chOff x="0" y="0"/>
            <a:chExt cx="4825518" cy="12348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25518" cy="1234879"/>
            </a:xfrm>
            <a:custGeom>
              <a:avLst/>
              <a:gdLst/>
              <a:ahLst/>
              <a:cxnLst/>
              <a:rect l="l" t="t" r="r" b="b"/>
              <a:pathLst>
                <a:path w="4825518" h="1234879">
                  <a:moveTo>
                    <a:pt x="0" y="0"/>
                  </a:moveTo>
                  <a:lnTo>
                    <a:pt x="4825518" y="0"/>
                  </a:lnTo>
                  <a:lnTo>
                    <a:pt x="4825518" y="1234879"/>
                  </a:lnTo>
                  <a:lnTo>
                    <a:pt x="0" y="1234879"/>
                  </a:lnTo>
                  <a:close/>
                </a:path>
              </a:pathLst>
            </a:custGeom>
            <a:solidFill>
              <a:srgbClr val="29598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25518" cy="1272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830160" y="9467850"/>
            <a:ext cx="8748874" cy="2652117"/>
            <a:chOff x="0" y="0"/>
            <a:chExt cx="230423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5400000">
            <a:off x="1496784" y="5970868"/>
            <a:ext cx="268927" cy="1121321"/>
          </a:xfrm>
          <a:custGeom>
            <a:avLst/>
            <a:gdLst/>
            <a:ahLst/>
            <a:cxnLst/>
            <a:rect l="l" t="t" r="r" b="b"/>
            <a:pathLst>
              <a:path w="268927" h="1121321">
                <a:moveTo>
                  <a:pt x="0" y="0"/>
                </a:moveTo>
                <a:lnTo>
                  <a:pt x="268927" y="0"/>
                </a:lnTo>
                <a:lnTo>
                  <a:pt x="268927" y="1121321"/>
                </a:lnTo>
                <a:lnTo>
                  <a:pt x="0" y="1121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3337" b="-266959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349624" y="1028700"/>
            <a:ext cx="7972263" cy="9258300"/>
            <a:chOff x="0" y="0"/>
            <a:chExt cx="18981915" cy="220439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981928" cy="22044025"/>
            </a:xfrm>
            <a:custGeom>
              <a:avLst/>
              <a:gdLst/>
              <a:ahLst/>
              <a:cxnLst/>
              <a:rect l="l" t="t" r="r" b="b"/>
              <a:pathLst>
                <a:path w="18981928" h="22044025">
                  <a:moveTo>
                    <a:pt x="11171682" y="0"/>
                  </a:moveTo>
                  <a:lnTo>
                    <a:pt x="0" y="22044025"/>
                  </a:lnTo>
                  <a:lnTo>
                    <a:pt x="18981928" y="22044025"/>
                  </a:lnTo>
                  <a:lnTo>
                    <a:pt x="18981928" y="0"/>
                  </a:lnTo>
                  <a:close/>
                </a:path>
              </a:pathLst>
            </a:custGeom>
            <a:blipFill>
              <a:blip r:embed="rId4"/>
              <a:stretch>
                <a:fillRect l="-4859" r="-53591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9757309" y="8226409"/>
            <a:ext cx="3304574" cy="2985466"/>
            <a:chOff x="0" y="0"/>
            <a:chExt cx="787218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7218" cy="711200"/>
            </a:xfrm>
            <a:custGeom>
              <a:avLst/>
              <a:gdLst/>
              <a:ahLst/>
              <a:cxnLst/>
              <a:rect l="l" t="t" r="r" b="b"/>
              <a:pathLst>
                <a:path w="787218" h="711200">
                  <a:moveTo>
                    <a:pt x="393609" y="0"/>
                  </a:moveTo>
                  <a:lnTo>
                    <a:pt x="787218" y="711200"/>
                  </a:lnTo>
                  <a:lnTo>
                    <a:pt x="0" y="711200"/>
                  </a:lnTo>
                  <a:lnTo>
                    <a:pt x="393609" y="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3003" y="292100"/>
              <a:ext cx="541213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1238" y="1451705"/>
            <a:ext cx="10874997" cy="226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7999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Standardy</a:t>
            </a:r>
            <a:r>
              <a:rPr lang="en-US" sz="7999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7999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ochrony</a:t>
            </a:r>
            <a:r>
              <a:rPr lang="en-US" sz="7999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7999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małoletnich</a:t>
            </a:r>
            <a:endParaRPr lang="en-US" sz="7999" dirty="0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28700" y="7736824"/>
            <a:ext cx="7063347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Wspólnie dbamy, aby wszyscy uczniowie czuli się bezpiecznie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3794456"/>
            <a:ext cx="10056549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0"/>
              </a:lnSpc>
            </a:pPr>
            <a:r>
              <a:rPr lang="pl-PL" sz="3200" spc="1824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</a:t>
            </a:r>
            <a:r>
              <a:rPr lang="pl-PL" sz="3200" spc="1824" dirty="0" smtClea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br>
              <a:rPr lang="pl-PL" sz="3200" spc="1824" dirty="0" smtClea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pl-PL" sz="3200" spc="1824" dirty="0" smtClea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Zespole </a:t>
            </a:r>
            <a:br>
              <a:rPr lang="pl-PL" sz="3200" spc="1824" dirty="0" smtClea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pl-PL" sz="3200" spc="1824" dirty="0" smtClea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Szkolno-Przedszkolnym w Jedlcu</a:t>
            </a:r>
            <a:endParaRPr lang="en-US" sz="3200" spc="1824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24691" y="7447489"/>
            <a:ext cx="10836439" cy="2119631"/>
            <a:chOff x="0" y="0"/>
            <a:chExt cx="2030772" cy="3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0772" cy="397224"/>
            </a:xfrm>
            <a:custGeom>
              <a:avLst/>
              <a:gdLst/>
              <a:ahLst/>
              <a:cxnLst/>
              <a:rect l="l" t="t" r="r" b="b"/>
              <a:pathLst>
                <a:path w="2030772" h="397224">
                  <a:moveTo>
                    <a:pt x="0" y="0"/>
                  </a:moveTo>
                  <a:lnTo>
                    <a:pt x="2030772" y="0"/>
                  </a:lnTo>
                  <a:lnTo>
                    <a:pt x="2030772" y="397224"/>
                  </a:lnTo>
                  <a:lnTo>
                    <a:pt x="0" y="397224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30772" cy="444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24691" y="5032583"/>
            <a:ext cx="5129668" cy="2119631"/>
            <a:chOff x="0" y="0"/>
            <a:chExt cx="961311" cy="3972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1311" cy="397224"/>
            </a:xfrm>
            <a:custGeom>
              <a:avLst/>
              <a:gdLst/>
              <a:ahLst/>
              <a:cxnLst/>
              <a:rect l="l" t="t" r="r" b="b"/>
              <a:pathLst>
                <a:path w="961311" h="397224">
                  <a:moveTo>
                    <a:pt x="0" y="0"/>
                  </a:moveTo>
                  <a:lnTo>
                    <a:pt x="961311" y="0"/>
                  </a:lnTo>
                  <a:lnTo>
                    <a:pt x="961311" y="397224"/>
                  </a:lnTo>
                  <a:lnTo>
                    <a:pt x="0" y="397224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61311" cy="435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24691" y="4204344"/>
            <a:ext cx="5129668" cy="599849"/>
            <a:chOff x="0" y="0"/>
            <a:chExt cx="961311" cy="1124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1311" cy="112413"/>
            </a:xfrm>
            <a:custGeom>
              <a:avLst/>
              <a:gdLst/>
              <a:ahLst/>
              <a:cxnLst/>
              <a:rect l="l" t="t" r="r" b="b"/>
              <a:pathLst>
                <a:path w="961311" h="112413">
                  <a:moveTo>
                    <a:pt x="0" y="0"/>
                  </a:moveTo>
                  <a:lnTo>
                    <a:pt x="961311" y="0"/>
                  </a:lnTo>
                  <a:lnTo>
                    <a:pt x="961311" y="112413"/>
                  </a:lnTo>
                  <a:lnTo>
                    <a:pt x="0" y="112413"/>
                  </a:lnTo>
                  <a:close/>
                </a:path>
              </a:pathLst>
            </a:custGeom>
            <a:solidFill>
              <a:srgbClr val="F6C62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61311" cy="150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31462" y="5032583"/>
            <a:ext cx="5129668" cy="2119631"/>
            <a:chOff x="0" y="0"/>
            <a:chExt cx="961311" cy="3972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1311" cy="397224"/>
            </a:xfrm>
            <a:custGeom>
              <a:avLst/>
              <a:gdLst/>
              <a:ahLst/>
              <a:cxnLst/>
              <a:rect l="l" t="t" r="r" b="b"/>
              <a:pathLst>
                <a:path w="961311" h="397224">
                  <a:moveTo>
                    <a:pt x="0" y="0"/>
                  </a:moveTo>
                  <a:lnTo>
                    <a:pt x="961311" y="0"/>
                  </a:lnTo>
                  <a:lnTo>
                    <a:pt x="961311" y="397224"/>
                  </a:lnTo>
                  <a:lnTo>
                    <a:pt x="0" y="397224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61311" cy="435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631462" y="4204344"/>
            <a:ext cx="5129668" cy="599849"/>
            <a:chOff x="0" y="0"/>
            <a:chExt cx="961311" cy="1124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1311" cy="112413"/>
            </a:xfrm>
            <a:custGeom>
              <a:avLst/>
              <a:gdLst/>
              <a:ahLst/>
              <a:cxnLst/>
              <a:rect l="l" t="t" r="r" b="b"/>
              <a:pathLst>
                <a:path w="961311" h="112413">
                  <a:moveTo>
                    <a:pt x="0" y="0"/>
                  </a:moveTo>
                  <a:lnTo>
                    <a:pt x="961311" y="0"/>
                  </a:lnTo>
                  <a:lnTo>
                    <a:pt x="961311" y="112413"/>
                  </a:lnTo>
                  <a:lnTo>
                    <a:pt x="0" y="112413"/>
                  </a:lnTo>
                  <a:close/>
                </a:path>
              </a:pathLst>
            </a:custGeom>
            <a:solidFill>
              <a:srgbClr val="F6C62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961311" cy="150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3843751" y="0"/>
            <a:ext cx="10287000" cy="1028700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5136" r="-25136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7305712" y="7818964"/>
            <a:ext cx="10074396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</a:pPr>
            <a:r>
              <a:rPr lang="en-US" sz="3175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Z </a:t>
            </a:r>
            <a:r>
              <a:rPr lang="en-US" sz="3175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telefonów</a:t>
            </a:r>
            <a:r>
              <a:rPr lang="en-US" sz="3175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175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można</a:t>
            </a:r>
            <a:r>
              <a:rPr lang="en-US" sz="3175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175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korzystać</a:t>
            </a:r>
            <a:r>
              <a:rPr lang="en-US" sz="3175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pl-PL" sz="3175" dirty="0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po zakończonych </a:t>
            </a:r>
            <a:r>
              <a:rPr lang="pl-PL" sz="3175" dirty="0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lekcjach</a:t>
            </a:r>
            <a:r>
              <a:rPr lang="en-US" sz="3175" dirty="0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175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lub</a:t>
            </a:r>
            <a:r>
              <a:rPr lang="en-US" sz="3175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175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za</a:t>
            </a:r>
            <a:r>
              <a:rPr lang="en-US" sz="3175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175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zgodą</a:t>
            </a:r>
            <a:r>
              <a:rPr lang="en-US" sz="3175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175" dirty="0" err="1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nauczyciela</a:t>
            </a:r>
            <a:r>
              <a:rPr lang="en-US" sz="3175" dirty="0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, </a:t>
            </a:r>
            <a:endParaRPr lang="pl-PL" sz="3175" dirty="0" smtClean="0">
              <a:solidFill>
                <a:srgbClr val="FFFFFF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ctr">
              <a:lnSpc>
                <a:spcPts val="3810"/>
              </a:lnSpc>
            </a:pPr>
            <a:r>
              <a:rPr lang="en-US" sz="3175" dirty="0" err="1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jeśli</a:t>
            </a:r>
            <a:r>
              <a:rPr lang="en-US" sz="3175" dirty="0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175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jest to </a:t>
            </a:r>
            <a:r>
              <a:rPr lang="en-US" sz="3175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związane</a:t>
            </a:r>
            <a:r>
              <a:rPr lang="en-US" sz="3175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 z </a:t>
            </a:r>
            <a:r>
              <a:rPr lang="en-US" sz="3175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nauką</a:t>
            </a:r>
            <a:r>
              <a:rPr lang="en-US" sz="3175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9480" y="1228725"/>
            <a:ext cx="16921650" cy="238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12"/>
              </a:lnSpc>
            </a:pPr>
            <a:r>
              <a:rPr lang="en-US" sz="9400" spc="-376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Używanie telefonów </a:t>
            </a:r>
          </a:p>
          <a:p>
            <a:pPr marL="0" lvl="0" indent="0" algn="r">
              <a:lnSpc>
                <a:spcPts val="9212"/>
              </a:lnSpc>
            </a:pPr>
            <a:r>
              <a:rPr lang="en-US" sz="9400" spc="-376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komórkowych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05712" y="5310880"/>
            <a:ext cx="4367625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  <a:spcBef>
                <a:spcPct val="0"/>
              </a:spcBef>
            </a:pP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Telefony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muszą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być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wyłączone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lub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 smtClean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wyciszone</a:t>
            </a:r>
            <a:r>
              <a:rPr lang="pl-PL" sz="2510" dirty="0" smtClean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, </a:t>
            </a:r>
            <a:r>
              <a:rPr lang="en-US" sz="2510" dirty="0" err="1" smtClean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chyba</a:t>
            </a:r>
            <a:r>
              <a:rPr lang="en-US" sz="2510" dirty="0" smtClean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że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nauczyciel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pozwoli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na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ich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użycie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do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celów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510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edukacyjnych</a:t>
            </a:r>
            <a:r>
              <a:rPr lang="en-US" sz="2510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24691" y="4208994"/>
            <a:ext cx="512966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Podczas lekcji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12483" y="5520405"/>
            <a:ext cx="4367625" cy="1273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  <a:spcBef>
                <a:spcPct val="0"/>
              </a:spcBef>
            </a:pPr>
            <a:r>
              <a:rPr lang="en-US" sz="251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Nie wolno robić zdjęć, nagrywać filmów ani dźwięków bez zgody innych osób.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631462" y="4208994"/>
            <a:ext cx="512966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Ochrona prywatności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0351" y="4112111"/>
            <a:ext cx="1156688" cy="1156688"/>
          </a:xfrm>
          <a:custGeom>
            <a:avLst/>
            <a:gdLst/>
            <a:ahLst/>
            <a:cxnLst/>
            <a:rect l="l" t="t" r="r" b="b"/>
            <a:pathLst>
              <a:path w="1156688" h="1156688">
                <a:moveTo>
                  <a:pt x="0" y="0"/>
                </a:moveTo>
                <a:lnTo>
                  <a:pt x="1156688" y="0"/>
                </a:lnTo>
                <a:lnTo>
                  <a:pt x="1156688" y="1156688"/>
                </a:lnTo>
                <a:lnTo>
                  <a:pt x="0" y="1156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99959" y="4225834"/>
            <a:ext cx="977346" cy="813862"/>
          </a:xfrm>
          <a:custGeom>
            <a:avLst/>
            <a:gdLst/>
            <a:ahLst/>
            <a:cxnLst/>
            <a:rect l="l" t="t" r="r" b="b"/>
            <a:pathLst>
              <a:path w="977346" h="813862">
                <a:moveTo>
                  <a:pt x="0" y="0"/>
                </a:moveTo>
                <a:lnTo>
                  <a:pt x="977346" y="0"/>
                </a:lnTo>
                <a:lnTo>
                  <a:pt x="977346" y="813863"/>
                </a:lnTo>
                <a:lnTo>
                  <a:pt x="0" y="813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79453" y="7504512"/>
            <a:ext cx="918485" cy="918485"/>
          </a:xfrm>
          <a:custGeom>
            <a:avLst/>
            <a:gdLst/>
            <a:ahLst/>
            <a:cxnLst/>
            <a:rect l="l" t="t" r="r" b="b"/>
            <a:pathLst>
              <a:path w="918485" h="918485">
                <a:moveTo>
                  <a:pt x="0" y="0"/>
                </a:moveTo>
                <a:lnTo>
                  <a:pt x="918485" y="0"/>
                </a:lnTo>
                <a:lnTo>
                  <a:pt x="918485" y="918485"/>
                </a:lnTo>
                <a:lnTo>
                  <a:pt x="0" y="918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38763" y="7504512"/>
            <a:ext cx="938541" cy="938541"/>
          </a:xfrm>
          <a:custGeom>
            <a:avLst/>
            <a:gdLst/>
            <a:ahLst/>
            <a:cxnLst/>
            <a:rect l="l" t="t" r="r" b="b"/>
            <a:pathLst>
              <a:path w="938541" h="938541">
                <a:moveTo>
                  <a:pt x="0" y="0"/>
                </a:moveTo>
                <a:lnTo>
                  <a:pt x="938542" y="0"/>
                </a:lnTo>
                <a:lnTo>
                  <a:pt x="938542" y="938542"/>
                </a:lnTo>
                <a:lnTo>
                  <a:pt x="0" y="9385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177760" y="5039697"/>
            <a:ext cx="4664932" cy="466493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5018" r="-2501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95494" y="2606939"/>
            <a:ext cx="3895122" cy="389512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16443" r="-3355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337009" y="9578771"/>
            <a:ext cx="10095947" cy="2652117"/>
            <a:chOff x="0" y="0"/>
            <a:chExt cx="2659015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59015" cy="698500"/>
            </a:xfrm>
            <a:custGeom>
              <a:avLst/>
              <a:gdLst/>
              <a:ahLst/>
              <a:cxnLst/>
              <a:rect l="l" t="t" r="r" b="b"/>
              <a:pathLst>
                <a:path w="2659015" h="698500">
                  <a:moveTo>
                    <a:pt x="2659015" y="349250"/>
                  </a:moveTo>
                  <a:lnTo>
                    <a:pt x="245581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455815" y="0"/>
                  </a:lnTo>
                  <a:lnTo>
                    <a:pt x="2659015" y="349250"/>
                  </a:lnTo>
                  <a:close/>
                </a:path>
              </a:pathLst>
            </a:custGeom>
            <a:solidFill>
              <a:srgbClr val="FEDA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243041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83967" y="9578771"/>
            <a:ext cx="10095947" cy="2652117"/>
            <a:chOff x="0" y="0"/>
            <a:chExt cx="2659015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59015" cy="698500"/>
            </a:xfrm>
            <a:custGeom>
              <a:avLst/>
              <a:gdLst/>
              <a:ahLst/>
              <a:cxnLst/>
              <a:rect l="l" t="t" r="r" b="b"/>
              <a:pathLst>
                <a:path w="2659015" h="698500">
                  <a:moveTo>
                    <a:pt x="2659015" y="349250"/>
                  </a:moveTo>
                  <a:lnTo>
                    <a:pt x="245581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455815" y="0"/>
                  </a:lnTo>
                  <a:lnTo>
                    <a:pt x="2659015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243041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320440" y="-2011073"/>
            <a:ext cx="8748874" cy="2652117"/>
            <a:chOff x="0" y="0"/>
            <a:chExt cx="230423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FEDA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4238648" y="-2011073"/>
            <a:ext cx="8748874" cy="2652117"/>
            <a:chOff x="0" y="0"/>
            <a:chExt cx="230423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63499" y="1228725"/>
            <a:ext cx="9250265" cy="1224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12"/>
              </a:lnSpc>
            </a:pPr>
            <a:r>
              <a:rPr lang="en-US" sz="9400" spc="-376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Zdjęcia w szkole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18708" y="3575375"/>
            <a:ext cx="4601932" cy="42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9"/>
              </a:lnSpc>
            </a:pPr>
            <a:r>
              <a:rPr lang="en-US" sz="3044">
                <a:solidFill>
                  <a:srgbClr val="C2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Zgoda na robienie zdjęć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718708" y="4235343"/>
            <a:ext cx="4601932" cy="95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6"/>
              </a:lnSpc>
              <a:spcBef>
                <a:spcPct val="0"/>
              </a:spcBef>
            </a:pPr>
            <a:r>
              <a:rPr lang="en-US" sz="2305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Zdjęcia dzieci i młodzieży mogą być robione tylko za zgodą ich rodziców lub opiekunów prawnych.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863914" y="3575375"/>
            <a:ext cx="4601932" cy="42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9"/>
              </a:lnSpc>
            </a:pPr>
            <a:r>
              <a:rPr lang="en-US" sz="3044">
                <a:solidFill>
                  <a:srgbClr val="C2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Ochrona wizerunku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34477" y="4205231"/>
            <a:ext cx="4601932" cy="126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6"/>
              </a:lnSpc>
              <a:spcBef>
                <a:spcPct val="0"/>
              </a:spcBef>
            </a:pPr>
            <a:r>
              <a:rPr lang="en-US" sz="2305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Wizerunek jest chroniony prawem – nie wolno robić ani publikować zdjęć bez zgody osoby, którą na nich widać.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718708" y="6113200"/>
            <a:ext cx="4601932" cy="42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9"/>
              </a:lnSpc>
            </a:pPr>
            <a:r>
              <a:rPr lang="en-US" sz="3044">
                <a:solidFill>
                  <a:srgbClr val="C2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Szanuj prywatność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718708" y="6637860"/>
            <a:ext cx="4601932" cy="95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6"/>
              </a:lnSpc>
              <a:spcBef>
                <a:spcPct val="0"/>
              </a:spcBef>
            </a:pPr>
            <a:r>
              <a:rPr lang="en-US" sz="2305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Nawet jeśli robisz zdjęcia dla zabawy, zawsze pytaj o zgodę osoby, której zdjęcie chcesz zrobić.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934477" y="6113200"/>
            <a:ext cx="4601932" cy="42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9"/>
              </a:lnSpc>
            </a:pPr>
            <a:r>
              <a:rPr lang="en-US" sz="3044">
                <a:solidFill>
                  <a:srgbClr val="C2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Bezpieczeństwo online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934477" y="6637860"/>
            <a:ext cx="4601932" cy="126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6"/>
              </a:lnSpc>
            </a:pPr>
            <a:r>
              <a:rPr lang="en-US" sz="2305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Zdjęcia opublikowane w internecie mogą zostać wykorzystane </a:t>
            </a:r>
          </a:p>
          <a:p>
            <a:pPr algn="ctr">
              <a:lnSpc>
                <a:spcPts val="2536"/>
              </a:lnSpc>
              <a:spcBef>
                <a:spcPct val="0"/>
              </a:spcBef>
            </a:pPr>
            <a:r>
              <a:rPr lang="en-US" sz="2305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w nieodpowiedni sposób – zachowaj ostrożność.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37653" y="739413"/>
            <a:ext cx="8415167" cy="9772650"/>
            <a:chOff x="0" y="0"/>
            <a:chExt cx="18981915" cy="22043962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18981928" cy="22044025"/>
            </a:xfrm>
            <a:custGeom>
              <a:avLst/>
              <a:gdLst/>
              <a:ahLst/>
              <a:cxnLst/>
              <a:rect l="l" t="t" r="r" b="b"/>
              <a:pathLst>
                <a:path w="18981928" h="22044025">
                  <a:moveTo>
                    <a:pt x="7810247" y="0"/>
                  </a:moveTo>
                  <a:lnTo>
                    <a:pt x="18981928" y="22044025"/>
                  </a:lnTo>
                  <a:lnTo>
                    <a:pt x="0" y="220440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4022" b="-5211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545236" y="-1912704"/>
            <a:ext cx="8748874" cy="2652117"/>
            <a:chOff x="0" y="0"/>
            <a:chExt cx="230423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311799" y="-1912704"/>
            <a:ext cx="8748874" cy="2652117"/>
            <a:chOff x="0" y="0"/>
            <a:chExt cx="230423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573658" y="9625024"/>
            <a:ext cx="8748874" cy="2652117"/>
            <a:chOff x="0" y="0"/>
            <a:chExt cx="230423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560698" y="9625024"/>
            <a:ext cx="8748874" cy="2652117"/>
            <a:chOff x="0" y="0"/>
            <a:chExt cx="230423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" y="930442"/>
            <a:ext cx="14625650" cy="502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8000" dirty="0" err="1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Gdzie</a:t>
            </a:r>
            <a:r>
              <a:rPr lang="en-US" sz="8000" dirty="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8000" dirty="0" err="1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szukać</a:t>
            </a:r>
            <a:r>
              <a:rPr lang="en-US" sz="8000" dirty="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8000" dirty="0" err="1" smtClean="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pomocy</a:t>
            </a:r>
            <a:r>
              <a:rPr lang="en-US" sz="8000" dirty="0" smtClean="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?</a:t>
            </a:r>
            <a:r>
              <a:rPr lang="pl-PL" sz="8000" dirty="0" smtClean="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/>
            </a:r>
            <a:br>
              <a:rPr lang="pl-PL" sz="8000" dirty="0" smtClean="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</a:br>
            <a:r>
              <a:rPr lang="pl-PL" sz="3600" b="1" u="sng" dirty="0" smtClean="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W Naszej placówce osobą, która pomoże Ci uzyskać niezbędne </a:t>
            </a:r>
            <a:br>
              <a:rPr lang="pl-PL" sz="3600" b="1" u="sng" dirty="0" smtClean="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</a:br>
            <a:r>
              <a:rPr lang="pl-PL" sz="3600" b="1" u="sng" dirty="0" smtClean="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informacje i dalszą POMOC jest Pani </a:t>
            </a:r>
            <a:r>
              <a:rPr lang="pl-PL" sz="3600" b="1" u="sng" dirty="0" smtClean="0">
                <a:solidFill>
                  <a:srgbClr val="FF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Ilona Krupińska</a:t>
            </a:r>
            <a:endParaRPr lang="pl-PL" sz="3600" b="1" u="sng" dirty="0" smtClean="0">
              <a:solidFill>
                <a:srgbClr val="29598A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9800"/>
              </a:lnSpc>
            </a:pPr>
            <a:endParaRPr lang="en-US" sz="9800" dirty="0">
              <a:solidFill>
                <a:srgbClr val="29598A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73264" y="5257182"/>
            <a:ext cx="10006002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9"/>
              </a:lnSpc>
            </a:pPr>
            <a:r>
              <a:rPr lang="en-US" sz="2899" dirty="0" smtClean="0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P</a:t>
            </a:r>
            <a:r>
              <a:rPr lang="pl-PL" sz="2899" dirty="0" err="1" smtClean="0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sycholog</a:t>
            </a:r>
            <a:r>
              <a:rPr lang="pl-PL" sz="2899" dirty="0" smtClean="0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/pedagog</a:t>
            </a:r>
            <a:endParaRPr lang="en-US" sz="2899" dirty="0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999"/>
              </a:lnSpc>
            </a:pPr>
            <a:endParaRPr lang="en-US" sz="2899" dirty="0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626104" lvl="1" indent="-313052" algn="l">
              <a:lnSpc>
                <a:spcPts val="289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Możesz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zgłosić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się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jeśli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potrzebujesz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wsparcia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lub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chcesz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porozmawiać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7552" y="6667628"/>
            <a:ext cx="10006002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9"/>
              </a:lnSpc>
            </a:pPr>
            <a:r>
              <a:rPr lang="en-US" sz="2899" dirty="0" err="1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Zaufany</a:t>
            </a:r>
            <a:r>
              <a:rPr lang="en-US" sz="2899" dirty="0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2899" dirty="0" err="1" smtClean="0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nauczyciel</a:t>
            </a:r>
            <a:r>
              <a:rPr lang="pl-PL" sz="2899" dirty="0" smtClean="0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/pracownik</a:t>
            </a:r>
            <a:endParaRPr lang="en-US" sz="2899" dirty="0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999"/>
              </a:lnSpc>
            </a:pPr>
            <a:endParaRPr lang="en-US" sz="2899" dirty="0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626104" lvl="1" indent="-313052" algn="l">
              <a:lnSpc>
                <a:spcPts val="289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Porozmawiaj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z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nauczycielem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któremu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ufasz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jeśli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coś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Cię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martwi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3739" y="7969927"/>
            <a:ext cx="10419720" cy="866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9"/>
              </a:lnSpc>
            </a:pPr>
            <a:r>
              <a:rPr lang="en-US" sz="2899" dirty="0" err="1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Rodzice</a:t>
            </a:r>
            <a:endParaRPr lang="en-US" sz="2899" dirty="0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999"/>
              </a:lnSpc>
            </a:pPr>
            <a:endParaRPr lang="en-US" sz="2899" dirty="0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626104" lvl="1" indent="-313052" algn="l">
              <a:lnSpc>
                <a:spcPts val="2899"/>
              </a:lnSpc>
              <a:buFont typeface="Arial"/>
              <a:buChar char="•"/>
            </a:pP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Powiedz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swoim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rodzicom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o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swoich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obawach</a:t>
            </a:r>
            <a:r>
              <a:rPr lang="en-US" sz="2899" dirty="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87529" y="-2011073"/>
            <a:ext cx="8748874" cy="2652117"/>
            <a:chOff x="0" y="0"/>
            <a:chExt cx="230423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305737" y="-2011073"/>
            <a:ext cx="8748874" cy="2652117"/>
            <a:chOff x="0" y="0"/>
            <a:chExt cx="230423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894799" y="0"/>
            <a:ext cx="10421429" cy="9496825"/>
            <a:chOff x="0" y="0"/>
            <a:chExt cx="891934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1934" cy="812800"/>
            </a:xfrm>
            <a:custGeom>
              <a:avLst/>
              <a:gdLst/>
              <a:ahLst/>
              <a:cxnLst/>
              <a:rect l="l" t="t" r="r" b="b"/>
              <a:pathLst>
                <a:path w="891934" h="812800">
                  <a:moveTo>
                    <a:pt x="0" y="0"/>
                  </a:moveTo>
                  <a:lnTo>
                    <a:pt x="891934" y="0"/>
                  </a:lnTo>
                  <a:lnTo>
                    <a:pt x="89193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68864" t="-2364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116149" y="9434675"/>
            <a:ext cx="8748874" cy="2652117"/>
            <a:chOff x="0" y="0"/>
            <a:chExt cx="230423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103188" y="9434675"/>
            <a:ext cx="8748874" cy="2652117"/>
            <a:chOff x="0" y="0"/>
            <a:chExt cx="230423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49130" y="1269219"/>
            <a:ext cx="9708746" cy="231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26"/>
              </a:lnSpc>
            </a:pPr>
            <a:r>
              <a:rPr lang="en-US" sz="8700" spc="-348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Wspólnie tworzymy </a:t>
            </a:r>
          </a:p>
          <a:p>
            <a:pPr marL="0" lvl="0" indent="0" algn="l">
              <a:lnSpc>
                <a:spcPts val="9212"/>
              </a:lnSpc>
            </a:pPr>
            <a:r>
              <a:rPr lang="en-US" sz="9400" spc="-376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bezpieczną szkołę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9533" y="4154280"/>
            <a:ext cx="8873031" cy="110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2899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Szanujmy się nawzajem</a:t>
            </a:r>
          </a:p>
          <a:p>
            <a:pPr algn="just">
              <a:lnSpc>
                <a:spcPts val="2899"/>
              </a:lnSpc>
            </a:pPr>
            <a:endParaRPr lang="en-US" sz="2899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626104" lvl="1" indent="-313052" algn="just">
              <a:lnSpc>
                <a:spcPts val="289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Wszyscy zasługujemy na szacunek i wsparcie.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3565" y="5682888"/>
            <a:ext cx="8722448" cy="110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2899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Bądźmy dla siebie wsparciem</a:t>
            </a:r>
          </a:p>
          <a:p>
            <a:pPr algn="just">
              <a:lnSpc>
                <a:spcPts val="2899"/>
              </a:lnSpc>
            </a:pPr>
            <a:endParaRPr lang="en-US" sz="2899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626104" lvl="1" indent="-313052" algn="just">
              <a:lnSpc>
                <a:spcPts val="289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Pomagajmy sobie w trudnych chwilach.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9533" y="7209110"/>
            <a:ext cx="8873031" cy="182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9"/>
              </a:lnSpc>
            </a:pPr>
            <a:r>
              <a:rPr lang="en-US" sz="2899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Reagujmy</a:t>
            </a:r>
          </a:p>
          <a:p>
            <a:pPr algn="l">
              <a:lnSpc>
                <a:spcPts val="2899"/>
              </a:lnSpc>
            </a:pPr>
            <a:endParaRPr lang="en-US" sz="2899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626104" lvl="1" indent="-313052" algn="l">
              <a:lnSpc>
                <a:spcPts val="289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Jeśli widzisz coś złego, powiedz o tym dorosłemu – razem możemy sprawić, że szkoła będzie bezpieczna.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9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1672" y="-450056"/>
            <a:ext cx="9305672" cy="11187112"/>
            <a:chOff x="0" y="0"/>
            <a:chExt cx="2450876" cy="294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0877" cy="2946400"/>
            </a:xfrm>
            <a:custGeom>
              <a:avLst/>
              <a:gdLst/>
              <a:ahLst/>
              <a:cxnLst/>
              <a:rect l="l" t="t" r="r" b="b"/>
              <a:pathLst>
                <a:path w="2450877" h="2946400">
                  <a:moveTo>
                    <a:pt x="0" y="0"/>
                  </a:moveTo>
                  <a:lnTo>
                    <a:pt x="2450877" y="0"/>
                  </a:lnTo>
                  <a:lnTo>
                    <a:pt x="2450877" y="2946400"/>
                  </a:lnTo>
                  <a:lnTo>
                    <a:pt x="0" y="29464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50876" cy="300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841273" y="1238250"/>
            <a:ext cx="7418027" cy="128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4"/>
              </a:lnSpc>
            </a:pPr>
            <a:r>
              <a:rPr lang="en-US" sz="9800" spc="-392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Twoje prawa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41273" y="2710416"/>
            <a:ext cx="7733953" cy="5848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6"/>
              </a:lnSpc>
            </a:pP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Masz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prawo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do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szacunku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: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każdy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w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szkole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powinien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traktować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Cię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z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szacunkiem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.</a:t>
            </a:r>
          </a:p>
          <a:p>
            <a:pPr algn="l">
              <a:lnSpc>
                <a:spcPts val="4596"/>
              </a:lnSpc>
            </a:pPr>
            <a:endParaRPr lang="en-US" sz="3064" dirty="0">
              <a:solidFill>
                <a:srgbClr val="FFFFFF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4596"/>
              </a:lnSpc>
            </a:pP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Masz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prawo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do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bezpieczeństwa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: </a:t>
            </a:r>
            <a:r>
              <a:rPr lang="en-US" sz="3064" dirty="0" err="1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nikt</a:t>
            </a:r>
            <a:r>
              <a:rPr lang="pl-PL" sz="3064" dirty="0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nie</a:t>
            </a:r>
            <a:r>
              <a:rPr lang="en-US" sz="3064" dirty="0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ma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prawa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Cię</a:t>
            </a:r>
            <a:r>
              <a:rPr lang="pl-PL" sz="3064" dirty="0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 smtClean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krzywdzić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,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ani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fizycznie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,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ani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psychicznie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.</a:t>
            </a:r>
          </a:p>
          <a:p>
            <a:pPr algn="l">
              <a:lnSpc>
                <a:spcPts val="4596"/>
              </a:lnSpc>
            </a:pPr>
            <a:endParaRPr lang="en-US" sz="3064" dirty="0">
              <a:solidFill>
                <a:srgbClr val="FFFFFF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4596"/>
              </a:lnSpc>
            </a:pP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Masz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prawo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do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wyrażania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siebie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: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możesz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mówić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o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tym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, co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czujesz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i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</a:t>
            </a:r>
            <a:r>
              <a:rPr lang="en-US" sz="3064" dirty="0" err="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myślisz</a:t>
            </a:r>
            <a:r>
              <a:rPr lang="en-US" sz="3064" dirty="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.</a:t>
            </a:r>
          </a:p>
          <a:p>
            <a:pPr algn="l">
              <a:lnSpc>
                <a:spcPts val="4596"/>
              </a:lnSpc>
            </a:pPr>
            <a:endParaRPr lang="en-US" sz="3064" dirty="0">
              <a:solidFill>
                <a:srgbClr val="FFFFFF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12229" y="1304736"/>
            <a:ext cx="5502439" cy="5502417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136" r="-2513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200296" y="4899387"/>
            <a:ext cx="4082893" cy="408287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5052" r="-522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573658" y="9625024"/>
            <a:ext cx="8748874" cy="2652117"/>
            <a:chOff x="0" y="0"/>
            <a:chExt cx="230423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560698" y="9625024"/>
            <a:ext cx="8748874" cy="2652117"/>
            <a:chOff x="0" y="0"/>
            <a:chExt cx="230423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121420" y="3558580"/>
            <a:ext cx="3402569" cy="1860386"/>
          </a:xfrm>
          <a:prstGeom prst="line">
            <a:avLst/>
          </a:prstGeom>
          <a:ln w="57150" cap="flat">
            <a:solidFill>
              <a:srgbClr val="B437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069987" y="6011758"/>
            <a:ext cx="4590466" cy="798026"/>
          </a:xfrm>
          <a:prstGeom prst="line">
            <a:avLst/>
          </a:prstGeom>
          <a:ln w="57150" cap="flat">
            <a:solidFill>
              <a:srgbClr val="B437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2056520" y="5181171"/>
            <a:ext cx="4467469" cy="802462"/>
          </a:xfrm>
          <a:prstGeom prst="line">
            <a:avLst/>
          </a:prstGeom>
          <a:ln w="57150" cap="flat">
            <a:solidFill>
              <a:srgbClr val="B437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3110132" y="6618593"/>
            <a:ext cx="3130176" cy="1788642"/>
          </a:xfrm>
          <a:prstGeom prst="line">
            <a:avLst/>
          </a:prstGeom>
          <a:ln w="57150" cap="flat">
            <a:solidFill>
              <a:srgbClr val="B4379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813739" y="4779632"/>
            <a:ext cx="2458146" cy="245814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91117" y="5197452"/>
            <a:ext cx="1628613" cy="1628613"/>
          </a:xfrm>
          <a:custGeom>
            <a:avLst/>
            <a:gdLst/>
            <a:ahLst/>
            <a:cxnLst/>
            <a:rect l="l" t="t" r="r" b="b"/>
            <a:pathLst>
              <a:path w="1628613" h="1628613">
                <a:moveTo>
                  <a:pt x="0" y="0"/>
                </a:moveTo>
                <a:lnTo>
                  <a:pt x="1628613" y="0"/>
                </a:lnTo>
                <a:lnTo>
                  <a:pt x="1628613" y="1628613"/>
                </a:lnTo>
                <a:lnTo>
                  <a:pt x="0" y="1628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573658" y="9625024"/>
            <a:ext cx="8748874" cy="2652117"/>
            <a:chOff x="0" y="0"/>
            <a:chExt cx="230423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560698" y="9625024"/>
            <a:ext cx="8748874" cy="2652117"/>
            <a:chOff x="0" y="0"/>
            <a:chExt cx="230423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343718" y="-2059044"/>
            <a:ext cx="8748874" cy="2652117"/>
            <a:chOff x="0" y="0"/>
            <a:chExt cx="230423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330758" y="-2059044"/>
            <a:ext cx="8748874" cy="2652117"/>
            <a:chOff x="0" y="0"/>
            <a:chExt cx="230423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706375" y="2980236"/>
            <a:ext cx="11023749" cy="1134324"/>
            <a:chOff x="0" y="0"/>
            <a:chExt cx="3949535" cy="406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949535" cy="406400"/>
            </a:xfrm>
            <a:custGeom>
              <a:avLst/>
              <a:gdLst/>
              <a:ahLst/>
              <a:cxnLst/>
              <a:rect l="l" t="t" r="r" b="b"/>
              <a:pathLst>
                <a:path w="3949535" h="406400">
                  <a:moveTo>
                    <a:pt x="3746335" y="0"/>
                  </a:moveTo>
                  <a:cubicBezTo>
                    <a:pt x="3858559" y="0"/>
                    <a:pt x="3949535" y="90976"/>
                    <a:pt x="3949535" y="203200"/>
                  </a:cubicBezTo>
                  <a:cubicBezTo>
                    <a:pt x="3949535" y="315424"/>
                    <a:pt x="3858559" y="406400"/>
                    <a:pt x="374633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B2CF67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949535" cy="454025"/>
            </a:xfrm>
            <a:prstGeom prst="rect">
              <a:avLst/>
            </a:prstGeom>
          </p:spPr>
          <p:txBody>
            <a:bodyPr lIns="39118" tIns="39118" rIns="39118" bIns="39118" rtlCol="0" anchor="ctr"/>
            <a:lstStyle/>
            <a:p>
              <a:pPr algn="l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987274" y="2926384"/>
            <a:ext cx="1242029" cy="1242029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118" tIns="39118" rIns="39118" bIns="39118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706375" y="4612741"/>
            <a:ext cx="11023749" cy="1134324"/>
            <a:chOff x="0" y="0"/>
            <a:chExt cx="3949535" cy="406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949535" cy="406400"/>
            </a:xfrm>
            <a:custGeom>
              <a:avLst/>
              <a:gdLst/>
              <a:ahLst/>
              <a:cxnLst/>
              <a:rect l="l" t="t" r="r" b="b"/>
              <a:pathLst>
                <a:path w="3949535" h="406400">
                  <a:moveTo>
                    <a:pt x="3746335" y="0"/>
                  </a:moveTo>
                  <a:cubicBezTo>
                    <a:pt x="3858559" y="0"/>
                    <a:pt x="3949535" y="90976"/>
                    <a:pt x="3949535" y="203200"/>
                  </a:cubicBezTo>
                  <a:cubicBezTo>
                    <a:pt x="3949535" y="315424"/>
                    <a:pt x="3858559" y="406400"/>
                    <a:pt x="374633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B2CF67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3949535" cy="454025"/>
            </a:xfrm>
            <a:prstGeom prst="rect">
              <a:avLst/>
            </a:prstGeom>
          </p:spPr>
          <p:txBody>
            <a:bodyPr lIns="39118" tIns="39118" rIns="39118" bIns="39118" rtlCol="0" anchor="ctr"/>
            <a:lstStyle/>
            <a:p>
              <a:pPr algn="l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987274" y="4558888"/>
            <a:ext cx="1242029" cy="1242029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118" tIns="39118" rIns="39118" bIns="39118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706375" y="6256270"/>
            <a:ext cx="11023749" cy="1134324"/>
            <a:chOff x="0" y="0"/>
            <a:chExt cx="3949535" cy="4064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49535" cy="406400"/>
            </a:xfrm>
            <a:custGeom>
              <a:avLst/>
              <a:gdLst/>
              <a:ahLst/>
              <a:cxnLst/>
              <a:rect l="l" t="t" r="r" b="b"/>
              <a:pathLst>
                <a:path w="3949535" h="406400">
                  <a:moveTo>
                    <a:pt x="3746335" y="0"/>
                  </a:moveTo>
                  <a:cubicBezTo>
                    <a:pt x="3858559" y="0"/>
                    <a:pt x="3949535" y="90976"/>
                    <a:pt x="3949535" y="203200"/>
                  </a:cubicBezTo>
                  <a:cubicBezTo>
                    <a:pt x="3949535" y="315424"/>
                    <a:pt x="3858559" y="406400"/>
                    <a:pt x="374633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B2CF67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47625"/>
              <a:ext cx="3949535" cy="454025"/>
            </a:xfrm>
            <a:prstGeom prst="rect">
              <a:avLst/>
            </a:prstGeom>
          </p:spPr>
          <p:txBody>
            <a:bodyPr lIns="39118" tIns="39118" rIns="39118" bIns="39118" rtlCol="0" anchor="ctr"/>
            <a:lstStyle/>
            <a:p>
              <a:pPr algn="l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987274" y="6202418"/>
            <a:ext cx="1242029" cy="1242029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118" tIns="39118" rIns="39118" bIns="39118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706375" y="7902850"/>
            <a:ext cx="11023749" cy="1134324"/>
            <a:chOff x="0" y="0"/>
            <a:chExt cx="3949535" cy="4064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949535" cy="406400"/>
            </a:xfrm>
            <a:custGeom>
              <a:avLst/>
              <a:gdLst/>
              <a:ahLst/>
              <a:cxnLst/>
              <a:rect l="l" t="t" r="r" b="b"/>
              <a:pathLst>
                <a:path w="3949535" h="406400">
                  <a:moveTo>
                    <a:pt x="3746335" y="0"/>
                  </a:moveTo>
                  <a:cubicBezTo>
                    <a:pt x="3858559" y="0"/>
                    <a:pt x="3949535" y="90976"/>
                    <a:pt x="3949535" y="203200"/>
                  </a:cubicBezTo>
                  <a:cubicBezTo>
                    <a:pt x="3949535" y="315424"/>
                    <a:pt x="3858559" y="406400"/>
                    <a:pt x="374633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B2CF67"/>
              </a:solidFill>
              <a:prstDash val="solid"/>
              <a:miter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3949535" cy="454025"/>
            </a:xfrm>
            <a:prstGeom prst="rect">
              <a:avLst/>
            </a:prstGeom>
          </p:spPr>
          <p:txBody>
            <a:bodyPr lIns="39118" tIns="39118" rIns="39118" bIns="39118" rtlCol="0" anchor="ctr"/>
            <a:lstStyle/>
            <a:p>
              <a:pPr algn="l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987274" y="7848998"/>
            <a:ext cx="1242029" cy="1242029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118" tIns="39118" rIns="39118" bIns="39118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6240308" y="3135640"/>
            <a:ext cx="744940" cy="823517"/>
          </a:xfrm>
          <a:custGeom>
            <a:avLst/>
            <a:gdLst/>
            <a:ahLst/>
            <a:cxnLst/>
            <a:rect l="l" t="t" r="r" b="b"/>
            <a:pathLst>
              <a:path w="744940" h="823517">
                <a:moveTo>
                  <a:pt x="0" y="0"/>
                </a:moveTo>
                <a:lnTo>
                  <a:pt x="744940" y="0"/>
                </a:lnTo>
                <a:lnTo>
                  <a:pt x="744940" y="823517"/>
                </a:lnTo>
                <a:lnTo>
                  <a:pt x="0" y="823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6280697" y="4712340"/>
            <a:ext cx="1080577" cy="871215"/>
          </a:xfrm>
          <a:custGeom>
            <a:avLst/>
            <a:gdLst/>
            <a:ahLst/>
            <a:cxnLst/>
            <a:rect l="l" t="t" r="r" b="b"/>
            <a:pathLst>
              <a:path w="1080577" h="871215">
                <a:moveTo>
                  <a:pt x="0" y="0"/>
                </a:moveTo>
                <a:lnTo>
                  <a:pt x="1080577" y="0"/>
                </a:lnTo>
                <a:lnTo>
                  <a:pt x="1080577" y="871215"/>
                </a:lnTo>
                <a:lnTo>
                  <a:pt x="0" y="871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6257678" y="6303612"/>
            <a:ext cx="727570" cy="1253531"/>
          </a:xfrm>
          <a:custGeom>
            <a:avLst/>
            <a:gdLst/>
            <a:ahLst/>
            <a:cxnLst/>
            <a:rect l="l" t="t" r="r" b="b"/>
            <a:pathLst>
              <a:path w="727570" h="1253531">
                <a:moveTo>
                  <a:pt x="0" y="0"/>
                </a:moveTo>
                <a:lnTo>
                  <a:pt x="727570" y="0"/>
                </a:lnTo>
                <a:lnTo>
                  <a:pt x="727570" y="1253531"/>
                </a:lnTo>
                <a:lnTo>
                  <a:pt x="0" y="1253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6200861" y="8061968"/>
            <a:ext cx="814856" cy="814856"/>
          </a:xfrm>
          <a:custGeom>
            <a:avLst/>
            <a:gdLst/>
            <a:ahLst/>
            <a:cxnLst/>
            <a:rect l="l" t="t" r="r" b="b"/>
            <a:pathLst>
              <a:path w="814856" h="814856">
                <a:moveTo>
                  <a:pt x="0" y="0"/>
                </a:moveTo>
                <a:lnTo>
                  <a:pt x="814856" y="0"/>
                </a:lnTo>
                <a:lnTo>
                  <a:pt x="814856" y="814856"/>
                </a:lnTo>
                <a:lnTo>
                  <a:pt x="0" y="81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028700" y="1179940"/>
            <a:ext cx="15206226" cy="1381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80"/>
              </a:lnSpc>
            </a:pPr>
            <a:r>
              <a:rPr lang="en-US" sz="980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 Czym jest przemoc?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642181" y="3284756"/>
            <a:ext cx="9426022" cy="55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7"/>
              </a:lnSpc>
            </a:pPr>
            <a:r>
              <a:rPr lang="en-US" sz="2157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Przemoc fizyczna</a:t>
            </a:r>
          </a:p>
          <a:p>
            <a:pPr algn="l">
              <a:lnSpc>
                <a:spcPts val="2157"/>
              </a:lnSpc>
              <a:spcBef>
                <a:spcPct val="0"/>
              </a:spcBef>
            </a:pPr>
            <a:r>
              <a:rPr lang="en-US" sz="21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To wszelkie działania, które ranią Twoje ciało, jak bicieczypopychanie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642181" y="4780593"/>
            <a:ext cx="9426022" cy="81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7"/>
              </a:lnSpc>
            </a:pPr>
            <a:r>
              <a:rPr lang="en-US" sz="2157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Przemoc słowna</a:t>
            </a:r>
          </a:p>
          <a:p>
            <a:pPr algn="l">
              <a:lnSpc>
                <a:spcPts val="2157"/>
              </a:lnSpc>
              <a:spcBef>
                <a:spcPct val="0"/>
              </a:spcBef>
            </a:pPr>
            <a:r>
              <a:rPr lang="en-US" sz="21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To obraźliwe słowa, wyzwiska, krzyki, które mają na celu zranienie Twoich uczuć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642181" y="6424122"/>
            <a:ext cx="9426022" cy="81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7"/>
              </a:lnSpc>
            </a:pPr>
            <a:r>
              <a:rPr lang="en-US" sz="2157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Przemoc emocjonalna</a:t>
            </a:r>
          </a:p>
          <a:p>
            <a:pPr algn="l">
              <a:lnSpc>
                <a:spcPts val="2157"/>
              </a:lnSpc>
              <a:spcBef>
                <a:spcPct val="0"/>
              </a:spcBef>
            </a:pPr>
            <a:r>
              <a:rPr lang="en-US" sz="21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To ignorowanie, zastraszanie lub inne zachowania, które powodują, że czujesz się źle psychicznie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642181" y="8070702"/>
            <a:ext cx="9426022" cy="81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7"/>
              </a:lnSpc>
            </a:pPr>
            <a:r>
              <a:rPr lang="en-US" sz="2157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Przemoc w sieci</a:t>
            </a:r>
          </a:p>
          <a:p>
            <a:pPr algn="l">
              <a:lnSpc>
                <a:spcPts val="2157"/>
              </a:lnSpc>
              <a:spcBef>
                <a:spcPct val="0"/>
              </a:spcBef>
            </a:pPr>
            <a:r>
              <a:rPr lang="en-US" sz="21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Złe traktowanie, wyzywanie lub obrażanie przez internet, np. na mediach społecznościowych</a:t>
            </a:r>
          </a:p>
        </p:txBody>
      </p: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71223" y="2537240"/>
            <a:ext cx="8277907" cy="934452"/>
            <a:chOff x="0" y="0"/>
            <a:chExt cx="540018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0185" cy="609600"/>
            </a:xfrm>
            <a:custGeom>
              <a:avLst/>
              <a:gdLst/>
              <a:ahLst/>
              <a:cxnLst/>
              <a:rect l="l" t="t" r="r" b="b"/>
              <a:pathLst>
                <a:path w="5400185" h="609600">
                  <a:moveTo>
                    <a:pt x="519698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400185" y="609600"/>
                  </a:lnTo>
                  <a:lnTo>
                    <a:pt x="5196985" y="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5196985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1223" y="4982626"/>
            <a:ext cx="8277907" cy="934452"/>
            <a:chOff x="0" y="0"/>
            <a:chExt cx="540018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00185" cy="609600"/>
            </a:xfrm>
            <a:custGeom>
              <a:avLst/>
              <a:gdLst/>
              <a:ahLst/>
              <a:cxnLst/>
              <a:rect l="l" t="t" r="r" b="b"/>
              <a:pathLst>
                <a:path w="5400185" h="609600">
                  <a:moveTo>
                    <a:pt x="519698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400185" y="609600"/>
                  </a:lnTo>
                  <a:lnTo>
                    <a:pt x="5196985" y="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5196985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1223" y="7428013"/>
            <a:ext cx="8277907" cy="934452"/>
            <a:chOff x="0" y="0"/>
            <a:chExt cx="5400185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00185" cy="609600"/>
            </a:xfrm>
            <a:custGeom>
              <a:avLst/>
              <a:gdLst/>
              <a:ahLst/>
              <a:cxnLst/>
              <a:rect l="l" t="t" r="r" b="b"/>
              <a:pathLst>
                <a:path w="5400185" h="609600">
                  <a:moveTo>
                    <a:pt x="5196985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5400185" y="609600"/>
                  </a:lnTo>
                  <a:lnTo>
                    <a:pt x="5196985" y="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47625"/>
              <a:ext cx="5196985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37431" y="2321131"/>
            <a:ext cx="1366669" cy="1366669"/>
          </a:xfrm>
          <a:custGeom>
            <a:avLst/>
            <a:gdLst/>
            <a:ahLst/>
            <a:cxnLst/>
            <a:rect l="l" t="t" r="r" b="b"/>
            <a:pathLst>
              <a:path w="1366669" h="1366669">
                <a:moveTo>
                  <a:pt x="0" y="0"/>
                </a:moveTo>
                <a:lnTo>
                  <a:pt x="1366669" y="0"/>
                </a:lnTo>
                <a:lnTo>
                  <a:pt x="1366669" y="1366669"/>
                </a:lnTo>
                <a:lnTo>
                  <a:pt x="0" y="1366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7431" y="4735852"/>
            <a:ext cx="1366669" cy="1366669"/>
          </a:xfrm>
          <a:custGeom>
            <a:avLst/>
            <a:gdLst/>
            <a:ahLst/>
            <a:cxnLst/>
            <a:rect l="l" t="t" r="r" b="b"/>
            <a:pathLst>
              <a:path w="1366669" h="1366669">
                <a:moveTo>
                  <a:pt x="0" y="0"/>
                </a:moveTo>
                <a:lnTo>
                  <a:pt x="1366669" y="0"/>
                </a:lnTo>
                <a:lnTo>
                  <a:pt x="1366669" y="1366668"/>
                </a:lnTo>
                <a:lnTo>
                  <a:pt x="0" y="1366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7431" y="7211905"/>
            <a:ext cx="1366669" cy="1366669"/>
          </a:xfrm>
          <a:custGeom>
            <a:avLst/>
            <a:gdLst/>
            <a:ahLst/>
            <a:cxnLst/>
            <a:rect l="l" t="t" r="r" b="b"/>
            <a:pathLst>
              <a:path w="1366669" h="1366669">
                <a:moveTo>
                  <a:pt x="0" y="0"/>
                </a:moveTo>
                <a:lnTo>
                  <a:pt x="1366669" y="0"/>
                </a:lnTo>
                <a:lnTo>
                  <a:pt x="1366669" y="1366668"/>
                </a:lnTo>
                <a:lnTo>
                  <a:pt x="0" y="1366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56775" y="1583501"/>
            <a:ext cx="13055248" cy="8703499"/>
          </a:xfrm>
          <a:custGeom>
            <a:avLst/>
            <a:gdLst/>
            <a:ahLst/>
            <a:cxnLst/>
            <a:rect l="l" t="t" r="r" b="b"/>
            <a:pathLst>
              <a:path w="13055248" h="8703499">
                <a:moveTo>
                  <a:pt x="0" y="0"/>
                </a:moveTo>
                <a:lnTo>
                  <a:pt x="13055248" y="0"/>
                </a:lnTo>
                <a:lnTo>
                  <a:pt x="13055248" y="8703499"/>
                </a:lnTo>
                <a:lnTo>
                  <a:pt x="0" y="8703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28968" y="2679014"/>
            <a:ext cx="6174554" cy="520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  <a:spcBef>
                <a:spcPct val="0"/>
              </a:spcBef>
            </a:pPr>
            <a:r>
              <a:rPr lang="en-US" sz="3122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Nadużycia seksualne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28968" y="5136311"/>
            <a:ext cx="6355944" cy="520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  <a:spcBef>
                <a:spcPct val="0"/>
              </a:spcBef>
            </a:pPr>
            <a:r>
              <a:rPr lang="en-US" sz="3122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Nadużywanie władzy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28968" y="7593348"/>
            <a:ext cx="4259891" cy="520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  <a:spcBef>
                <a:spcPct val="0"/>
              </a:spcBef>
            </a:pPr>
            <a:r>
              <a:rPr lang="en-US" sz="3122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Dyskryminacja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60372" y="3621782"/>
            <a:ext cx="6856966" cy="132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Absolutnie zakazane są jakiekolwiek formy nadużyć seksualnych, w tym uwagi o charakterze seksualnym, dotyk czy inne nieodpowiednie zachowania.</a:t>
            </a:r>
          </a:p>
          <a:p>
            <a:pPr algn="l">
              <a:lnSpc>
                <a:spcPts val="2199"/>
              </a:lnSpc>
              <a:spcBef>
                <a:spcPct val="0"/>
              </a:spcBef>
            </a:pPr>
            <a:endParaRPr lang="en-US" sz="1999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160372" y="6067169"/>
            <a:ext cx="6856966" cy="132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Niedopuszczalne jest wykorzystywanie swojej pozycji do zmuszania innych do działań, które są dla nich nieodpowiednie lub krzywdzące.</a:t>
            </a:r>
          </a:p>
          <a:p>
            <a:pPr algn="l">
              <a:lnSpc>
                <a:spcPts val="2199"/>
              </a:lnSpc>
              <a:spcBef>
                <a:spcPct val="0"/>
              </a:spcBef>
            </a:pPr>
            <a:endParaRPr lang="en-US" sz="1999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160372" y="8504795"/>
            <a:ext cx="6856966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Zabronione jest jakiekolwiek nierówne traktowanie uczniów ze względu na ich płeć, rasę, pochodzenie, religię czy inne cechy osobiste.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2629" y="831544"/>
            <a:ext cx="17099110" cy="129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980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Niedozwolone zachowania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337009" y="9578771"/>
            <a:ext cx="10095947" cy="2652117"/>
            <a:chOff x="0" y="0"/>
            <a:chExt cx="2659015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659015" cy="698500"/>
            </a:xfrm>
            <a:custGeom>
              <a:avLst/>
              <a:gdLst/>
              <a:ahLst/>
              <a:cxnLst/>
              <a:rect l="l" t="t" r="r" b="b"/>
              <a:pathLst>
                <a:path w="2659015" h="698500">
                  <a:moveTo>
                    <a:pt x="2659015" y="349250"/>
                  </a:moveTo>
                  <a:lnTo>
                    <a:pt x="245581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455815" y="0"/>
                  </a:lnTo>
                  <a:lnTo>
                    <a:pt x="2659015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243041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783967" y="9578771"/>
            <a:ext cx="10095947" cy="2652117"/>
            <a:chOff x="0" y="0"/>
            <a:chExt cx="2659015" cy="6985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659015" cy="698500"/>
            </a:xfrm>
            <a:custGeom>
              <a:avLst/>
              <a:gdLst/>
              <a:ahLst/>
              <a:cxnLst/>
              <a:rect l="l" t="t" r="r" b="b"/>
              <a:pathLst>
                <a:path w="2659015" h="698500">
                  <a:moveTo>
                    <a:pt x="2659015" y="349250"/>
                  </a:moveTo>
                  <a:lnTo>
                    <a:pt x="245581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455815" y="0"/>
                  </a:lnTo>
                  <a:lnTo>
                    <a:pt x="2659015" y="349250"/>
                  </a:lnTo>
                  <a:close/>
                </a:path>
              </a:pathLst>
            </a:custGeom>
            <a:solidFill>
              <a:srgbClr val="29598A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243041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2320440" y="-2011073"/>
            <a:ext cx="8748874" cy="2652117"/>
            <a:chOff x="0" y="0"/>
            <a:chExt cx="2304230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-4238648" y="-2011073"/>
            <a:ext cx="8748874" cy="2652117"/>
            <a:chOff x="0" y="0"/>
            <a:chExt cx="230423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29598A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20440" y="-2011073"/>
            <a:ext cx="8748874" cy="2652117"/>
            <a:chOff x="0" y="0"/>
            <a:chExt cx="230423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FEDA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238648" y="-2011073"/>
            <a:ext cx="8748874" cy="2652117"/>
            <a:chOff x="0" y="0"/>
            <a:chExt cx="230423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37009" y="9578771"/>
            <a:ext cx="10095947" cy="2652117"/>
            <a:chOff x="0" y="0"/>
            <a:chExt cx="2659015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59015" cy="698500"/>
            </a:xfrm>
            <a:custGeom>
              <a:avLst/>
              <a:gdLst/>
              <a:ahLst/>
              <a:cxnLst/>
              <a:rect l="l" t="t" r="r" b="b"/>
              <a:pathLst>
                <a:path w="2659015" h="698500">
                  <a:moveTo>
                    <a:pt x="2659015" y="349250"/>
                  </a:moveTo>
                  <a:lnTo>
                    <a:pt x="245581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455815" y="0"/>
                  </a:lnTo>
                  <a:lnTo>
                    <a:pt x="2659015" y="349250"/>
                  </a:lnTo>
                  <a:close/>
                </a:path>
              </a:pathLst>
            </a:custGeom>
            <a:solidFill>
              <a:srgbClr val="FEDA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243041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83967" y="9578771"/>
            <a:ext cx="10095947" cy="2652117"/>
            <a:chOff x="0" y="0"/>
            <a:chExt cx="2659015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59015" cy="698500"/>
            </a:xfrm>
            <a:custGeom>
              <a:avLst/>
              <a:gdLst/>
              <a:ahLst/>
              <a:cxnLst/>
              <a:rect l="l" t="t" r="r" b="b"/>
              <a:pathLst>
                <a:path w="2659015" h="698500">
                  <a:moveTo>
                    <a:pt x="2659015" y="349250"/>
                  </a:moveTo>
                  <a:lnTo>
                    <a:pt x="245581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455815" y="0"/>
                  </a:lnTo>
                  <a:lnTo>
                    <a:pt x="2659015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243041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82629" y="831544"/>
            <a:ext cx="17099110" cy="253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980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Jak poznać, że </a:t>
            </a:r>
          </a:p>
          <a:p>
            <a:pPr algn="l">
              <a:lnSpc>
                <a:spcPts val="9800"/>
              </a:lnSpc>
            </a:pPr>
            <a:r>
              <a:rPr lang="en-US" sz="980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coś jest nie tak?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09406" y="5633956"/>
            <a:ext cx="6424678" cy="1848583"/>
            <a:chOff x="0" y="0"/>
            <a:chExt cx="1203999" cy="3464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03999" cy="346428"/>
            </a:xfrm>
            <a:custGeom>
              <a:avLst/>
              <a:gdLst/>
              <a:ahLst/>
              <a:cxnLst/>
              <a:rect l="l" t="t" r="r" b="b"/>
              <a:pathLst>
                <a:path w="1203999" h="346428">
                  <a:moveTo>
                    <a:pt x="0" y="0"/>
                  </a:moveTo>
                  <a:lnTo>
                    <a:pt x="1203999" y="0"/>
                  </a:lnTo>
                  <a:lnTo>
                    <a:pt x="1203999" y="346428"/>
                  </a:lnTo>
                  <a:lnTo>
                    <a:pt x="0" y="346428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03999" cy="384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09406" y="3535360"/>
            <a:ext cx="6424678" cy="1848583"/>
            <a:chOff x="0" y="0"/>
            <a:chExt cx="1203999" cy="3464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3999" cy="346428"/>
            </a:xfrm>
            <a:custGeom>
              <a:avLst/>
              <a:gdLst/>
              <a:ahLst/>
              <a:cxnLst/>
              <a:rect l="l" t="t" r="r" b="b"/>
              <a:pathLst>
                <a:path w="1203999" h="346428">
                  <a:moveTo>
                    <a:pt x="0" y="0"/>
                  </a:moveTo>
                  <a:lnTo>
                    <a:pt x="1203999" y="0"/>
                  </a:lnTo>
                  <a:lnTo>
                    <a:pt x="1203999" y="346428"/>
                  </a:lnTo>
                  <a:lnTo>
                    <a:pt x="0" y="346428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203999" cy="384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09406" y="7730188"/>
            <a:ext cx="6424678" cy="1848583"/>
            <a:chOff x="0" y="0"/>
            <a:chExt cx="1203999" cy="34642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03999" cy="346428"/>
            </a:xfrm>
            <a:custGeom>
              <a:avLst/>
              <a:gdLst/>
              <a:ahLst/>
              <a:cxnLst/>
              <a:rect l="l" t="t" r="r" b="b"/>
              <a:pathLst>
                <a:path w="1203999" h="346428">
                  <a:moveTo>
                    <a:pt x="0" y="0"/>
                  </a:moveTo>
                  <a:lnTo>
                    <a:pt x="1203999" y="0"/>
                  </a:lnTo>
                  <a:lnTo>
                    <a:pt x="1203999" y="346428"/>
                  </a:lnTo>
                  <a:lnTo>
                    <a:pt x="0" y="346428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203999" cy="384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090310" y="-193879"/>
            <a:ext cx="10197690" cy="9772650"/>
            <a:chOff x="0" y="0"/>
            <a:chExt cx="23002715" cy="2204396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002728" cy="22044025"/>
            </a:xfrm>
            <a:custGeom>
              <a:avLst/>
              <a:gdLst/>
              <a:ahLst/>
              <a:cxnLst/>
              <a:rect l="l" t="t" r="r" b="b"/>
              <a:pathLst>
                <a:path w="23002728" h="22044025">
                  <a:moveTo>
                    <a:pt x="13538098" y="0"/>
                  </a:moveTo>
                  <a:lnTo>
                    <a:pt x="0" y="22044025"/>
                  </a:lnTo>
                  <a:lnTo>
                    <a:pt x="23002728" y="22044025"/>
                  </a:lnTo>
                  <a:lnTo>
                    <a:pt x="23002728" y="0"/>
                  </a:lnTo>
                  <a:close/>
                </a:path>
              </a:pathLst>
            </a:custGeom>
            <a:blipFill>
              <a:blip r:embed="rId2"/>
              <a:stretch>
                <a:fillRect l="-21784" r="-21784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1391128" y="3899373"/>
            <a:ext cx="4367625" cy="33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  <a:spcBef>
                <a:spcPct val="0"/>
              </a:spcBef>
            </a:pPr>
            <a:r>
              <a:rPr lang="en-US" sz="251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Zmiany w zachowaniu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86618" y="6063419"/>
            <a:ext cx="5470253" cy="33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  <a:spcBef>
                <a:spcPct val="0"/>
              </a:spcBef>
            </a:pPr>
            <a:r>
              <a:rPr lang="en-US" sz="251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Niewyjaśnione ślady na ciele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39814" y="8085651"/>
            <a:ext cx="5470253" cy="33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  <a:spcBef>
                <a:spcPct val="0"/>
              </a:spcBef>
            </a:pPr>
            <a:r>
              <a:rPr lang="en-US" sz="251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Zachowanie rówieśników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86618" y="4265405"/>
            <a:ext cx="5470253" cy="64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  <a:spcBef>
                <a:spcPct val="0"/>
              </a:spcBef>
            </a:pPr>
            <a:r>
              <a:rPr lang="en-US" sz="251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Jeśli Ty lub ktoś nagle staje się smutny, wycofany lub zaczyna unikać innych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86618" y="6429451"/>
            <a:ext cx="5470253" cy="64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  <a:spcBef>
                <a:spcPct val="0"/>
              </a:spcBef>
            </a:pPr>
            <a:r>
              <a:rPr lang="en-US" sz="251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Jeśli ktoś ma siniaki lub inne urazy, które trudno wyjaśnić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9814" y="8451683"/>
            <a:ext cx="5470253" cy="959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  <a:spcBef>
                <a:spcPct val="0"/>
              </a:spcBef>
            </a:pPr>
            <a:r>
              <a:rPr lang="en-US" sz="251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Kiedy ktoś jest wyśmiewany, izolowany, lub w inny sposób krzywdzony przez grupę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73658" y="9625024"/>
            <a:ext cx="8748874" cy="2652117"/>
            <a:chOff x="0" y="0"/>
            <a:chExt cx="230423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560698" y="9625024"/>
            <a:ext cx="8748874" cy="2652117"/>
            <a:chOff x="0" y="0"/>
            <a:chExt cx="230423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052532" y="-1912704"/>
            <a:ext cx="9254027" cy="2652117"/>
            <a:chOff x="0" y="0"/>
            <a:chExt cx="2437275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7274" cy="698500"/>
            </a:xfrm>
            <a:custGeom>
              <a:avLst/>
              <a:gdLst/>
              <a:ahLst/>
              <a:cxnLst/>
              <a:rect l="l" t="t" r="r" b="b"/>
              <a:pathLst>
                <a:path w="2437274" h="698500">
                  <a:moveTo>
                    <a:pt x="2437274" y="349250"/>
                  </a:moveTo>
                  <a:lnTo>
                    <a:pt x="223407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234074" y="0"/>
                  </a:lnTo>
                  <a:lnTo>
                    <a:pt x="2437274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220867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212041" y="-1912704"/>
            <a:ext cx="9254027" cy="2652117"/>
            <a:chOff x="0" y="0"/>
            <a:chExt cx="2437275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7274" cy="698500"/>
            </a:xfrm>
            <a:custGeom>
              <a:avLst/>
              <a:gdLst/>
              <a:ahLst/>
              <a:cxnLst/>
              <a:rect l="l" t="t" r="r" b="b"/>
              <a:pathLst>
                <a:path w="2437274" h="698500">
                  <a:moveTo>
                    <a:pt x="2437274" y="349250"/>
                  </a:moveTo>
                  <a:lnTo>
                    <a:pt x="223407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234074" y="0"/>
                  </a:lnTo>
                  <a:lnTo>
                    <a:pt x="2437274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220867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21321" y="739413"/>
            <a:ext cx="9645466" cy="964546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0"/>
                  </a:moveTo>
                  <a:lnTo>
                    <a:pt x="0" y="0"/>
                  </a:lnTo>
                  <a:lnTo>
                    <a:pt x="0" y="812800"/>
                  </a:lnTo>
                  <a:lnTo>
                    <a:pt x="812800" y="812800"/>
                  </a:lnTo>
                  <a:close/>
                </a:path>
              </a:pathLst>
            </a:custGeom>
            <a:blipFill>
              <a:blip r:embed="rId2"/>
              <a:stretch>
                <a:fillRect r="-66666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813739" y="1190625"/>
            <a:ext cx="14625650" cy="2312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0"/>
              </a:lnSpc>
            </a:pPr>
            <a:r>
              <a:rPr lang="en-US" sz="890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Co zrobić, gdy </a:t>
            </a:r>
          </a:p>
          <a:p>
            <a:pPr algn="l">
              <a:lnSpc>
                <a:spcPts val="8900"/>
              </a:lnSpc>
            </a:pPr>
            <a:r>
              <a:rPr lang="en-US" sz="8900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czujesz zagrożenie?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3739" y="4163805"/>
            <a:ext cx="10006002" cy="122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99"/>
              </a:lnSpc>
            </a:pPr>
            <a:r>
              <a:rPr lang="en-US" sz="3799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Powiedz dorosłemu, któremu ufasz</a:t>
            </a:r>
          </a:p>
          <a:p>
            <a:pPr algn="just">
              <a:lnSpc>
                <a:spcPts val="2899"/>
              </a:lnSpc>
            </a:pPr>
            <a:endParaRPr lang="en-US" sz="3799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626104" lvl="1" indent="-313052" algn="just">
              <a:lnSpc>
                <a:spcPts val="289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Może to być nauczyciel, pedagog, czy rodzic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3739" y="5927930"/>
            <a:ext cx="10006002" cy="122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99"/>
              </a:lnSpc>
            </a:pPr>
            <a:r>
              <a:rPr lang="en-US" sz="3799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Nie bój się mówić</a:t>
            </a:r>
          </a:p>
          <a:p>
            <a:pPr algn="just">
              <a:lnSpc>
                <a:spcPts val="2899"/>
              </a:lnSpc>
            </a:pPr>
            <a:endParaRPr lang="en-US" sz="3799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626104" lvl="1" indent="-313052" algn="just">
              <a:lnSpc>
                <a:spcPts val="289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Twój głos jest ważny, a dorośli są tu, aby Ci pomóc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3739" y="7692056"/>
            <a:ext cx="10419720" cy="122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9"/>
              </a:lnSpc>
            </a:pPr>
            <a:r>
              <a:rPr lang="en-US" sz="3799">
                <a:solidFill>
                  <a:srgbClr val="B43799"/>
                </a:solidFill>
                <a:latin typeface="TT Hoves Bold"/>
                <a:ea typeface="TT Hoves Bold"/>
                <a:cs typeface="TT Hoves Bold"/>
                <a:sym typeface="TT Hoves Bold"/>
              </a:rPr>
              <a:t>Zgłoś, jeśli widzisz coś niepokojącego</a:t>
            </a:r>
          </a:p>
          <a:p>
            <a:pPr algn="l">
              <a:lnSpc>
                <a:spcPts val="2899"/>
              </a:lnSpc>
            </a:pPr>
            <a:endParaRPr lang="en-US" sz="3799">
              <a:solidFill>
                <a:srgbClr val="B43799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626104" lvl="1" indent="-313052" algn="l">
              <a:lnSpc>
                <a:spcPts val="289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Twoje zgłoszenie może uratować kogoś przed krzywdą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829" y="3184575"/>
            <a:ext cx="5436395" cy="5436373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0" y="3175025"/>
                  </a:moveTo>
                  <a:cubicBezTo>
                    <a:pt x="0" y="4928451"/>
                    <a:pt x="1421524" y="6349975"/>
                    <a:pt x="3175000" y="6349975"/>
                  </a:cubicBezTo>
                  <a:cubicBezTo>
                    <a:pt x="4928502" y="6349975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8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9772" r="-14288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106940" y="1297794"/>
            <a:ext cx="16563840" cy="1224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212"/>
              </a:lnSpc>
            </a:pPr>
            <a:r>
              <a:rPr lang="en-US" sz="9400" spc="-376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Jak możesz pomóc innym?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015534" y="3089193"/>
            <a:ext cx="4243766" cy="4243766"/>
            <a:chOff x="0" y="0"/>
            <a:chExt cx="5658355" cy="565835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658355" cy="5658355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2CF67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866956" y="2586982"/>
              <a:ext cx="4032825" cy="2493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9"/>
                </a:lnSpc>
              </a:pPr>
              <a:r>
                <a:rPr lang="en-US" sz="2699">
                  <a:solidFill>
                    <a:srgbClr val="FFFFFF"/>
                  </a:solidFill>
                  <a:latin typeface="TT Hoves"/>
                  <a:ea typeface="TT Hoves"/>
                  <a:cs typeface="TT Hoves"/>
                  <a:sym typeface="TT Hoves"/>
                </a:rPr>
                <a:t>Wspieraj kolegów </a:t>
              </a:r>
            </a:p>
            <a:p>
              <a:pPr algn="ctr">
                <a:lnSpc>
                  <a:spcPts val="2969"/>
                </a:lnSpc>
              </a:pPr>
              <a:r>
                <a:rPr lang="en-US" sz="2699">
                  <a:solidFill>
                    <a:srgbClr val="FFFFFF"/>
                  </a:solidFill>
                  <a:latin typeface="TT Hoves"/>
                  <a:ea typeface="TT Hoves"/>
                  <a:cs typeface="TT Hoves"/>
                  <a:sym typeface="TT Hoves"/>
                </a:rPr>
                <a:t>i koleżanki, gdy mogą potrzebować pomocy</a:t>
              </a:r>
            </a:p>
            <a:p>
              <a:pPr marL="0" lvl="0" indent="0" algn="ctr">
                <a:lnSpc>
                  <a:spcPts val="2969"/>
                </a:lnSpc>
              </a:pPr>
              <a:endParaRPr lang="en-US" sz="269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58574" y="1063243"/>
              <a:ext cx="4141207" cy="1590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00"/>
                </a:lnSpc>
                <a:spcBef>
                  <a:spcPct val="0"/>
                </a:spcBef>
              </a:pPr>
              <a:r>
                <a:rPr lang="en-US" sz="4500" u="none" strike="noStrike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BĄDŹ ŻYCZLIWY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86991" y="5652445"/>
            <a:ext cx="4243766" cy="4243766"/>
            <a:chOff x="0" y="0"/>
            <a:chExt cx="5658355" cy="565835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658355" cy="5658355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6C621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58574" y="1691893"/>
              <a:ext cx="4141207" cy="82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00"/>
                </a:lnSpc>
                <a:spcBef>
                  <a:spcPct val="0"/>
                </a:spcBef>
              </a:pPr>
              <a:r>
                <a:rPr lang="en-US" sz="4500">
                  <a:solidFill>
                    <a:srgbClr val="29598A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WSPIERAJ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58574" y="2549143"/>
              <a:ext cx="4032825" cy="1503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69"/>
                </a:lnSpc>
              </a:pPr>
              <a:r>
                <a:rPr lang="en-US" sz="2699">
                  <a:solidFill>
                    <a:srgbClr val="29598A"/>
                  </a:solidFill>
                  <a:latin typeface="TT Hoves"/>
                  <a:ea typeface="TT Hoves"/>
                  <a:cs typeface="TT Hoves"/>
                  <a:sym typeface="TT Hoves"/>
                </a:rPr>
                <a:t>Słuchaj innych, bądź dla nich wsparciem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13068" y="3089193"/>
            <a:ext cx="4243766" cy="4243766"/>
            <a:chOff x="0" y="0"/>
            <a:chExt cx="5658355" cy="565835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658355" cy="565835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43799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422761" y="1059875"/>
              <a:ext cx="4812832" cy="921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00"/>
                </a:lnSpc>
                <a:spcBef>
                  <a:spcPct val="0"/>
                </a:spcBef>
              </a:pPr>
              <a:r>
                <a:rPr lang="en-US" sz="5000" u="none" strike="noStrike">
                  <a:solidFill>
                    <a:srgbClr val="FFFFFF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REAGUJ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23312" y="2010259"/>
              <a:ext cx="4211730" cy="1998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69"/>
                </a:lnSpc>
              </a:pPr>
              <a:r>
                <a:rPr lang="en-US" sz="2699">
                  <a:solidFill>
                    <a:srgbClr val="FFFFFF"/>
                  </a:solidFill>
                  <a:latin typeface="TT Hoves"/>
                  <a:ea typeface="TT Hoves"/>
                  <a:cs typeface="TT Hoves"/>
                  <a:sym typeface="TT Hoves"/>
                </a:rPr>
                <a:t>Jeśli widzisz, że ktoś jest krzywdzony, nie zostawaj obojętny – powiedz dorosłemu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573658" y="9625024"/>
            <a:ext cx="8748874" cy="2652117"/>
            <a:chOff x="0" y="0"/>
            <a:chExt cx="230423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3560698" y="9625024"/>
            <a:ext cx="8748874" cy="2652117"/>
            <a:chOff x="0" y="0"/>
            <a:chExt cx="230423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3718" y="-2059044"/>
            <a:ext cx="8748874" cy="2652117"/>
            <a:chOff x="0" y="0"/>
            <a:chExt cx="2304230" cy="6985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330758" y="-2059044"/>
            <a:ext cx="8748874" cy="2652117"/>
            <a:chOff x="0" y="0"/>
            <a:chExt cx="230423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9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36029"/>
            <a:ext cx="9305672" cy="11187112"/>
            <a:chOff x="0" y="0"/>
            <a:chExt cx="2450876" cy="294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0877" cy="2946400"/>
            </a:xfrm>
            <a:custGeom>
              <a:avLst/>
              <a:gdLst/>
              <a:ahLst/>
              <a:cxnLst/>
              <a:rect l="l" t="t" r="r" b="b"/>
              <a:pathLst>
                <a:path w="2450877" h="2946400">
                  <a:moveTo>
                    <a:pt x="0" y="0"/>
                  </a:moveTo>
                  <a:lnTo>
                    <a:pt x="2450877" y="0"/>
                  </a:lnTo>
                  <a:lnTo>
                    <a:pt x="2450877" y="2946400"/>
                  </a:lnTo>
                  <a:lnTo>
                    <a:pt x="0" y="29464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450876" cy="299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73658" y="9625024"/>
            <a:ext cx="10670922" cy="2652117"/>
            <a:chOff x="0" y="0"/>
            <a:chExt cx="2810449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0449" cy="698500"/>
            </a:xfrm>
            <a:custGeom>
              <a:avLst/>
              <a:gdLst/>
              <a:ahLst/>
              <a:cxnLst/>
              <a:rect l="l" t="t" r="r" b="b"/>
              <a:pathLst>
                <a:path w="2810449" h="698500">
                  <a:moveTo>
                    <a:pt x="2810449" y="349250"/>
                  </a:moveTo>
                  <a:lnTo>
                    <a:pt x="260724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607249" y="0"/>
                  </a:lnTo>
                  <a:lnTo>
                    <a:pt x="2810449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25818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560698" y="9625024"/>
            <a:ext cx="8748874" cy="2652117"/>
            <a:chOff x="0" y="0"/>
            <a:chExt cx="230423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27824" y="-2059044"/>
            <a:ext cx="10848063" cy="2652117"/>
            <a:chOff x="0" y="0"/>
            <a:chExt cx="2857103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57103" cy="698500"/>
            </a:xfrm>
            <a:custGeom>
              <a:avLst/>
              <a:gdLst/>
              <a:ahLst/>
              <a:cxnLst/>
              <a:rect l="l" t="t" r="r" b="b"/>
              <a:pathLst>
                <a:path w="2857103" h="698500">
                  <a:moveTo>
                    <a:pt x="2857103" y="349250"/>
                  </a:moveTo>
                  <a:lnTo>
                    <a:pt x="265390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653903" y="0"/>
                  </a:lnTo>
                  <a:lnTo>
                    <a:pt x="2857103" y="34925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262850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31569" y="-2059044"/>
            <a:ext cx="10848063" cy="2652117"/>
            <a:chOff x="0" y="0"/>
            <a:chExt cx="2857103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57103" cy="698500"/>
            </a:xfrm>
            <a:custGeom>
              <a:avLst/>
              <a:gdLst/>
              <a:ahLst/>
              <a:cxnLst/>
              <a:rect l="l" t="t" r="r" b="b"/>
              <a:pathLst>
                <a:path w="2857103" h="698500">
                  <a:moveTo>
                    <a:pt x="2857103" y="349250"/>
                  </a:moveTo>
                  <a:lnTo>
                    <a:pt x="265390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653903" y="0"/>
                  </a:lnTo>
                  <a:lnTo>
                    <a:pt x="2857103" y="349250"/>
                  </a:ln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2628503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097263" y="3172780"/>
            <a:ext cx="7418027" cy="415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9"/>
              </a:lnSpc>
            </a:pPr>
            <a:r>
              <a:rPr lang="en-US" sz="10799" spc="-43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Co robić </a:t>
            </a:r>
          </a:p>
          <a:p>
            <a:pPr marL="0" lvl="0" indent="0" algn="l">
              <a:lnSpc>
                <a:spcPts val="10799"/>
              </a:lnSpc>
            </a:pPr>
            <a:r>
              <a:rPr lang="en-US" sz="10799" spc="-431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w trudnych sytuacjach?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510783" y="1505960"/>
            <a:ext cx="7361477" cy="2045944"/>
            <a:chOff x="0" y="0"/>
            <a:chExt cx="9815303" cy="2727926"/>
          </a:xfrm>
        </p:grpSpPr>
        <p:sp>
          <p:nvSpPr>
            <p:cNvPr id="19" name="TextBox 19"/>
            <p:cNvSpPr txBox="1"/>
            <p:nvPr/>
          </p:nvSpPr>
          <p:spPr>
            <a:xfrm>
              <a:off x="4460" y="28575"/>
              <a:ext cx="9386728" cy="802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100">
                  <a:solidFill>
                    <a:srgbClr val="C20000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Nie izoluj się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860002"/>
              <a:ext cx="9815303" cy="1867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50"/>
                </a:lnSpc>
              </a:pPr>
              <a:r>
                <a:rPr lang="en-US" sz="350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Porozmawiaj o swoich problemach z kimś zaufanym.</a:t>
              </a:r>
            </a:p>
            <a:p>
              <a:pPr algn="l">
                <a:lnSpc>
                  <a:spcPts val="3295"/>
                </a:lnSpc>
                <a:spcBef>
                  <a:spcPct val="0"/>
                </a:spcBef>
              </a:pPr>
              <a:endParaRPr lang="en-US" sz="35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09110" y="3728433"/>
            <a:ext cx="7364822" cy="2531719"/>
            <a:chOff x="0" y="0"/>
            <a:chExt cx="9819762" cy="3375626"/>
          </a:xfrm>
        </p:grpSpPr>
        <p:sp>
          <p:nvSpPr>
            <p:cNvPr id="22" name="TextBox 22"/>
            <p:cNvSpPr txBox="1"/>
            <p:nvPr/>
          </p:nvSpPr>
          <p:spPr>
            <a:xfrm>
              <a:off x="4460" y="860002"/>
              <a:ext cx="9815303" cy="2515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50"/>
                </a:lnSpc>
              </a:pPr>
              <a:r>
                <a:rPr lang="en-US" sz="350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Staraj się zachować spokój </a:t>
              </a:r>
            </a:p>
            <a:p>
              <a:pPr algn="l">
                <a:lnSpc>
                  <a:spcPts val="3850"/>
                </a:lnSpc>
              </a:pPr>
              <a:r>
                <a:rPr lang="en-US" sz="350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i myśleć o krokach, jakie możesz podjąć.</a:t>
              </a:r>
            </a:p>
            <a:p>
              <a:pPr algn="ctr">
                <a:lnSpc>
                  <a:spcPts val="3295"/>
                </a:lnSpc>
                <a:spcBef>
                  <a:spcPct val="0"/>
                </a:spcBef>
              </a:pPr>
              <a:endParaRPr lang="en-US" sz="35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8575"/>
              <a:ext cx="9391187" cy="802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100">
                  <a:solidFill>
                    <a:srgbClr val="C20000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Zachowaj spokój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07438" y="6436682"/>
            <a:ext cx="7368167" cy="2154791"/>
            <a:chOff x="0" y="0"/>
            <a:chExt cx="9824222" cy="2873055"/>
          </a:xfrm>
        </p:grpSpPr>
        <p:sp>
          <p:nvSpPr>
            <p:cNvPr id="25" name="TextBox 25"/>
            <p:cNvSpPr txBox="1"/>
            <p:nvPr/>
          </p:nvSpPr>
          <p:spPr>
            <a:xfrm>
              <a:off x="8920" y="28575"/>
              <a:ext cx="9815303" cy="802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100">
                  <a:solidFill>
                    <a:srgbClr val="C20000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Znaj swoje prawa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899264"/>
              <a:ext cx="9819762" cy="1973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5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Pamiętaj, że masz bezwarunkowe prawo do bezpieczeństwa i szacunku.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13613" y="4623516"/>
            <a:ext cx="12616718" cy="6130290"/>
            <a:chOff x="0" y="0"/>
            <a:chExt cx="125461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4615" cy="609600"/>
            </a:xfrm>
            <a:custGeom>
              <a:avLst/>
              <a:gdLst/>
              <a:ahLst/>
              <a:cxnLst/>
              <a:rect l="l" t="t" r="r" b="b"/>
              <a:pathLst>
                <a:path w="1254615" h="609600">
                  <a:moveTo>
                    <a:pt x="203200" y="0"/>
                  </a:moveTo>
                  <a:lnTo>
                    <a:pt x="1254615" y="0"/>
                  </a:lnTo>
                  <a:lnTo>
                    <a:pt x="105141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C182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57150"/>
              <a:ext cx="1051415" cy="666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684895" y="4623516"/>
            <a:ext cx="12616718" cy="6130290"/>
            <a:chOff x="0" y="0"/>
            <a:chExt cx="125461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4615" cy="609600"/>
            </a:xfrm>
            <a:custGeom>
              <a:avLst/>
              <a:gdLst/>
              <a:ahLst/>
              <a:cxnLst/>
              <a:rect l="l" t="t" r="r" b="b"/>
              <a:pathLst>
                <a:path w="1254615" h="609600">
                  <a:moveTo>
                    <a:pt x="203200" y="0"/>
                  </a:moveTo>
                  <a:lnTo>
                    <a:pt x="1254615" y="0"/>
                  </a:lnTo>
                  <a:lnTo>
                    <a:pt x="105141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2CF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57150"/>
              <a:ext cx="1051415" cy="666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40992" y="4034289"/>
            <a:ext cx="2009607" cy="200960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40060" y="3829242"/>
            <a:ext cx="2009607" cy="200960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379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387529" y="-2011073"/>
            <a:ext cx="8748874" cy="2652117"/>
            <a:chOff x="0" y="0"/>
            <a:chExt cx="230423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F6C62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4305737" y="-2011073"/>
            <a:ext cx="8748874" cy="2652117"/>
            <a:chOff x="0" y="0"/>
            <a:chExt cx="230423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04230" cy="698500"/>
            </a:xfrm>
            <a:custGeom>
              <a:avLst/>
              <a:gdLst/>
              <a:ahLst/>
              <a:cxnLst/>
              <a:rect l="l" t="t" r="r" b="b"/>
              <a:pathLst>
                <a:path w="2304230" h="698500">
                  <a:moveTo>
                    <a:pt x="2304230" y="349250"/>
                  </a:moveTo>
                  <a:lnTo>
                    <a:pt x="210103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01030" y="0"/>
                  </a:lnTo>
                  <a:lnTo>
                    <a:pt x="2304230" y="349250"/>
                  </a:lnTo>
                  <a:close/>
                </a:path>
              </a:pathLst>
            </a:custGeom>
            <a:solidFill>
              <a:srgbClr val="29598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207563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070808" y="3966624"/>
            <a:ext cx="1548110" cy="1486186"/>
          </a:xfrm>
          <a:custGeom>
            <a:avLst/>
            <a:gdLst/>
            <a:ahLst/>
            <a:cxnLst/>
            <a:rect l="l" t="t" r="r" b="b"/>
            <a:pathLst>
              <a:path w="1548110" h="1486186">
                <a:moveTo>
                  <a:pt x="0" y="0"/>
                </a:moveTo>
                <a:lnTo>
                  <a:pt x="1548110" y="0"/>
                </a:lnTo>
                <a:lnTo>
                  <a:pt x="1548110" y="1486186"/>
                </a:lnTo>
                <a:lnTo>
                  <a:pt x="0" y="14861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980500" y="4373796"/>
            <a:ext cx="1330592" cy="1330592"/>
          </a:xfrm>
          <a:custGeom>
            <a:avLst/>
            <a:gdLst/>
            <a:ahLst/>
            <a:cxnLst/>
            <a:rect l="l" t="t" r="r" b="b"/>
            <a:pathLst>
              <a:path w="1330592" h="1330592">
                <a:moveTo>
                  <a:pt x="0" y="0"/>
                </a:moveTo>
                <a:lnTo>
                  <a:pt x="1330592" y="0"/>
                </a:lnTo>
                <a:lnTo>
                  <a:pt x="1330592" y="1330592"/>
                </a:lnTo>
                <a:lnTo>
                  <a:pt x="0" y="1330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28700" y="6158195"/>
            <a:ext cx="606277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Dla osoby krzywdzącej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196527" y="6158195"/>
            <a:ext cx="529667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Dla szkoły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2590" y="7618695"/>
            <a:ext cx="5725776" cy="196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389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Może to prowadzić do poważnych konsekwencji, takich jak kary w szkole, </a:t>
            </a:r>
          </a:p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a nawet działania prawne.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981975" y="7618695"/>
            <a:ext cx="6277325" cy="226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38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Szkoła podejmuje działania, aby każda krzywda była naprawiona i aby chronić innych uczniów.</a:t>
            </a:r>
          </a:p>
          <a:p>
            <a:pPr algn="just">
              <a:lnSpc>
                <a:spcPts val="2499"/>
              </a:lnSpc>
              <a:spcBef>
                <a:spcPct val="0"/>
              </a:spcBef>
            </a:pPr>
            <a:endParaRPr lang="en-US" sz="3899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39480" y="1228725"/>
            <a:ext cx="16921650" cy="238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12"/>
              </a:lnSpc>
            </a:pPr>
            <a:r>
              <a:rPr lang="en-US" sz="9400" spc="-376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Jakie są konsekwencje </a:t>
            </a:r>
          </a:p>
          <a:p>
            <a:pPr marL="0" lvl="0" indent="0" algn="l">
              <a:lnSpc>
                <a:spcPts val="9212"/>
              </a:lnSpc>
            </a:pPr>
            <a:r>
              <a:rPr lang="en-US" sz="9400" spc="-376">
                <a:solidFill>
                  <a:srgbClr val="29598A"/>
                </a:solidFill>
                <a:latin typeface="TT Hoves Bold"/>
                <a:ea typeface="TT Hoves Bold"/>
                <a:cs typeface="TT Hoves Bold"/>
                <a:sym typeface="TT Hoves Bold"/>
              </a:rPr>
              <a:t>łamania praw innych?</a:t>
            </a:r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663</Words>
  <Application>Microsoft Office PowerPoint</Application>
  <PresentationFormat>Niestandardowy</PresentationFormat>
  <Paragraphs>107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3" baseType="lpstr">
      <vt:lpstr>Inter</vt:lpstr>
      <vt:lpstr>Arial</vt:lpstr>
      <vt:lpstr>TT Hoves</vt:lpstr>
      <vt:lpstr>Poppins Bold</vt:lpstr>
      <vt:lpstr>Calibri</vt:lpstr>
      <vt:lpstr>Inter Bold</vt:lpstr>
      <vt:lpstr>TT Hoves Bold</vt:lpstr>
      <vt:lpstr>Montserrat Classic</vt:lpstr>
      <vt:lpstr>Montserrat Classic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Standardy ochrony małoletnich</dc:title>
  <dc:creator>Admin</dc:creator>
  <cp:lastModifiedBy>Admin</cp:lastModifiedBy>
  <cp:revision>4</cp:revision>
  <dcterms:created xsi:type="dcterms:W3CDTF">2006-08-16T00:00:00Z</dcterms:created>
  <dcterms:modified xsi:type="dcterms:W3CDTF">2024-08-16T09:23:20Z</dcterms:modified>
  <dc:identifier>DAGNzUOvWKs</dc:identifier>
</cp:coreProperties>
</file>