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9" r:id="rId4"/>
    <p:sldId id="261" r:id="rId5"/>
    <p:sldId id="260" r:id="rId6"/>
    <p:sldId id="262" r:id="rId7"/>
    <p:sldId id="258" r:id="rId8"/>
    <p:sldId id="263" r:id="rId9"/>
    <p:sldId id="264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256058-DBBC-4440-8E0F-A1A09B9497FA}" type="datetimeFigureOut">
              <a:rPr lang="pl-PL" smtClean="0"/>
              <a:pPr/>
              <a:t>26.09.2023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32DC13-53CB-4D5B-BCD3-4907C0536B4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zaokrąglony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stokąt zaokrąglony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0" name="Podtytuł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19" name="Symbol zastępczy daty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98C0C7-4B6F-467A-BED7-12E8B34551E1}" type="datetimeFigureOut">
              <a:rPr lang="pl-PL" smtClean="0"/>
              <a:pPr/>
              <a:t>26.09.2023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11" name="Symbol zastępczy numeru slajd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DC1D3C-154A-4642-9306-E3C536C95F8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98C0C7-4B6F-467A-BED7-12E8B34551E1}" type="datetimeFigureOut">
              <a:rPr lang="pl-PL" smtClean="0"/>
              <a:pPr/>
              <a:t>26.09.2023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DC1D3C-154A-4642-9306-E3C536C95F8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98C0C7-4B6F-467A-BED7-12E8B34551E1}" type="datetimeFigureOut">
              <a:rPr lang="pl-PL" smtClean="0"/>
              <a:pPr/>
              <a:t>26.09.2023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DC1D3C-154A-4642-9306-E3C536C95F8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98C0C7-4B6F-467A-BED7-12E8B34551E1}" type="datetimeFigureOut">
              <a:rPr lang="pl-PL" smtClean="0"/>
              <a:pPr/>
              <a:t>26.09.2023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DC1D3C-154A-4642-9306-E3C536C95F8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zaokrąglony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ostokąt zaokrąglony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98C0C7-4B6F-467A-BED7-12E8B34551E1}" type="datetimeFigureOut">
              <a:rPr lang="pl-PL" smtClean="0"/>
              <a:pPr/>
              <a:t>26.09.2023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DC1D3C-154A-4642-9306-E3C536C95F8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98C0C7-4B6F-467A-BED7-12E8B34551E1}" type="datetimeFigureOut">
              <a:rPr lang="pl-PL" smtClean="0"/>
              <a:pPr/>
              <a:t>26.09.2023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DC1D3C-154A-4642-9306-E3C536C95F8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98C0C7-4B6F-467A-BED7-12E8B34551E1}" type="datetimeFigureOut">
              <a:rPr lang="pl-PL" smtClean="0"/>
              <a:pPr/>
              <a:t>26.09.2023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DC1D3C-154A-4642-9306-E3C536C95F8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98C0C7-4B6F-467A-BED7-12E8B34551E1}" type="datetimeFigureOut">
              <a:rPr lang="pl-PL" smtClean="0"/>
              <a:pPr/>
              <a:t>26.09.2023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DC1D3C-154A-4642-9306-E3C536C95F8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aokrąglony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98C0C7-4B6F-467A-BED7-12E8B34551E1}" type="datetimeFigureOut">
              <a:rPr lang="pl-PL" smtClean="0"/>
              <a:pPr/>
              <a:t>26.09.2023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DC1D3C-154A-4642-9306-E3C536C95F8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98C0C7-4B6F-467A-BED7-12E8B34551E1}" type="datetimeFigureOut">
              <a:rPr lang="pl-PL" smtClean="0"/>
              <a:pPr/>
              <a:t>26.09.2023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DC1D3C-154A-4642-9306-E3C536C95F8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zaokrąglony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ostokąt z zaokrąglonym rogi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98C0C7-4B6F-467A-BED7-12E8B34551E1}" type="datetimeFigureOut">
              <a:rPr lang="pl-PL" smtClean="0"/>
              <a:pPr/>
              <a:t>26.09.2023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DC1D3C-154A-4642-9306-E3C536C95F8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aokrąglony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zaokrąglony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Symbol zastępczy tytułu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598C0C7-4B6F-467A-BED7-12E8B34551E1}" type="datetimeFigureOut">
              <a:rPr lang="pl-PL" smtClean="0"/>
              <a:pPr/>
              <a:t>26.09.2023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2DC1D3C-154A-4642-9306-E3C536C95F88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371600" y="692696"/>
            <a:ext cx="7772400" cy="1470025"/>
          </a:xfrm>
        </p:spPr>
        <p:txBody>
          <a:bodyPr/>
          <a:lstStyle/>
          <a:p>
            <a:pPr algn="l"/>
            <a:r>
              <a:rPr lang="pl-PL" dirty="0" smtClean="0"/>
              <a:t>Lekcja 3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0" y="3429000"/>
            <a:ext cx="8892480" cy="2520280"/>
          </a:xfrm>
        </p:spPr>
        <p:txBody>
          <a:bodyPr>
            <a:normAutofit/>
          </a:bodyPr>
          <a:lstStyle/>
          <a:p>
            <a:pPr algn="ctr"/>
            <a:r>
              <a:rPr lang="pl-PL" sz="4000" dirty="0" smtClean="0">
                <a:solidFill>
                  <a:schemeClr val="accent2">
                    <a:lumMod val="50000"/>
                  </a:schemeClr>
                </a:solidFill>
              </a:rPr>
              <a:t>Temat: Konkurs popularyzujący wiedzę o gospodarce o obiegu zamkniętym </a:t>
            </a:r>
            <a:r>
              <a:rPr lang="pl-PL" sz="4000" dirty="0" err="1" smtClean="0">
                <a:solidFill>
                  <a:schemeClr val="accent2">
                    <a:lumMod val="50000"/>
                  </a:schemeClr>
                </a:solidFill>
              </a:rPr>
              <a:t>Ekocyrkularni</a:t>
            </a:r>
            <a:r>
              <a:rPr lang="pl-PL" sz="40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pl-PL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620688"/>
            <a:ext cx="844333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Czym jest gospodarka </a:t>
            </a:r>
          </a:p>
          <a:p>
            <a:pPr algn="ctr"/>
            <a:r>
              <a:rPr lang="pl-PL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Cyrkularna?</a:t>
            </a:r>
            <a:endParaRPr lang="pl-PL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050" name="Picture 2" descr="Gospodarka cyrkularna, czyli droga ku zrównoważonemu rozwojowi mia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988840"/>
            <a:ext cx="6083592" cy="4042209"/>
          </a:xfrm>
          <a:prstGeom prst="rect">
            <a:avLst/>
          </a:prstGeom>
          <a:noFill/>
        </p:spPr>
      </p:pic>
      <p:sp>
        <p:nvSpPr>
          <p:cNvPr id="4" name="Prostokąt 3"/>
          <p:cNvSpPr/>
          <p:nvPr/>
        </p:nvSpPr>
        <p:spPr>
          <a:xfrm>
            <a:off x="395536" y="6021288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200" dirty="0" smtClean="0"/>
              <a:t>Źródło: https</a:t>
            </a:r>
            <a:r>
              <a:rPr lang="pl-PL" sz="1200" dirty="0" smtClean="0"/>
              <a:t>://www.sweco.pl/aktualnosci/blog/gospodarka-cyrkularna-czyli-droga-ku-zrownowazonemu-rozwojowi-miast/</a:t>
            </a:r>
            <a:endParaRPr lang="pl-PL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395536" y="692696"/>
            <a:ext cx="813690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dirty="0" smtClean="0">
                <a:latin typeface="Baskerville Old Face" pitchFamily="18" charset="0"/>
              </a:rPr>
              <a:t>Kupujemy, używamy, wyrzucamy – to proste…</a:t>
            </a:r>
            <a:endParaRPr lang="pl-PL" sz="4400" dirty="0">
              <a:latin typeface="Baskerville Old Face" pitchFamily="18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683568" y="5373216"/>
            <a:ext cx="768511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4800" dirty="0" smtClean="0">
                <a:latin typeface="Baskerville Old Face" pitchFamily="18" charset="0"/>
              </a:rPr>
              <a:t>zepsuty rower nie jest złomem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395536" y="2852936"/>
            <a:ext cx="28803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600" dirty="0" smtClean="0"/>
              <a:t>ale</a:t>
            </a:r>
            <a:endParaRPr lang="pl-PL" sz="9600" dirty="0"/>
          </a:p>
        </p:txBody>
      </p:sp>
      <p:pic>
        <p:nvPicPr>
          <p:cNvPr id="9" name="Obraz 8" descr="zepsuty row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39952" y="1772816"/>
            <a:ext cx="3600400" cy="3235802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3635896" y="5013176"/>
            <a:ext cx="51845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100" dirty="0" err="1" smtClean="0"/>
              <a:t>Żródło</a:t>
            </a:r>
            <a:r>
              <a:rPr lang="pl-PL" sz="1100" dirty="0" smtClean="0"/>
              <a:t>: https</a:t>
            </a:r>
            <a:r>
              <a:rPr lang="pl-PL" sz="1100" dirty="0" smtClean="0"/>
              <a:t>://depositphotos.com/pl/vector/tired-cyclist-broken-bike-isolated-illustration-tired-cartoon-cyclist-man-201387298.html</a:t>
            </a:r>
            <a:endParaRPr lang="pl-PL" sz="1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39552" y="5445224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https://www.youtube.com/watch?v=bu9wiu_uf1g&amp;ab_channel=MinisterstwoKlimatui%C5%9Arodowiska</a:t>
            </a:r>
            <a:endParaRPr lang="pl-PL" dirty="0"/>
          </a:p>
        </p:txBody>
      </p:sp>
      <p:pic>
        <p:nvPicPr>
          <p:cNvPr id="3" name="Obraz 2" descr="pobrane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28184" y="3068960"/>
            <a:ext cx="2143125" cy="2143125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611560" y="764704"/>
            <a:ext cx="82089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6000" dirty="0" smtClean="0">
                <a:latin typeface="Baskerville Old Face" pitchFamily="18" charset="0"/>
              </a:rPr>
              <a:t>Ponowne wykorzystanie zużytych lub popsutych sprzętów</a:t>
            </a:r>
            <a:endParaRPr lang="pl-PL" sz="6000" dirty="0">
              <a:latin typeface="Baskerville Old Face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39552" y="620688"/>
            <a:ext cx="806489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pl-PL" sz="4400" dirty="0" smtClean="0">
                <a:latin typeface="Baskerville Old Face" pitchFamily="18" charset="0"/>
              </a:rPr>
              <a:t>Gospodarka obiegu zamkniętego </a:t>
            </a:r>
            <a:br>
              <a:rPr lang="pl-PL" sz="4400" dirty="0" smtClean="0">
                <a:latin typeface="Baskerville Old Face" pitchFamily="18" charset="0"/>
              </a:rPr>
            </a:br>
            <a:r>
              <a:rPr lang="pl-PL" sz="4400" dirty="0" smtClean="0">
                <a:latin typeface="Baskerville Old Face" pitchFamily="18" charset="0"/>
              </a:rPr>
              <a:t>w skali gospodarstwa domowego</a:t>
            </a:r>
            <a:endParaRPr lang="pl-PL" sz="4400" dirty="0">
              <a:latin typeface="Baskerville Old Face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323528" y="5301208"/>
            <a:ext cx="8496944" cy="1080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200" dirty="0">
                <a:latin typeface="Baskerville Old Face" pitchFamily="18" charset="0"/>
              </a:rPr>
              <a:t>G</a:t>
            </a:r>
            <a:r>
              <a:rPr lang="pl-PL" sz="3200" dirty="0" smtClean="0">
                <a:latin typeface="Baskerville Old Face" pitchFamily="18" charset="0"/>
              </a:rPr>
              <a:t>łównym </a:t>
            </a:r>
            <a:r>
              <a:rPr lang="pl-PL" sz="3200" dirty="0">
                <a:latin typeface="Baskerville Old Face" pitchFamily="18" charset="0"/>
              </a:rPr>
              <a:t>celem jest wyeliminowanie lub ograniczenie powstawania odpadów. </a:t>
            </a:r>
          </a:p>
        </p:txBody>
      </p:sp>
      <p:sp>
        <p:nvSpPr>
          <p:cNvPr id="4098" name="AutoShape 2" descr="Gospodarstwo domowe – co to jest? | Social.Est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6" name="Obraz 5" descr="gospodarstwo domow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2276872"/>
            <a:ext cx="5024313" cy="2683999"/>
          </a:xfrm>
          <a:prstGeom prst="rect">
            <a:avLst/>
          </a:prstGeom>
        </p:spPr>
      </p:pic>
      <p:sp>
        <p:nvSpPr>
          <p:cNvPr id="7" name="Prostokąt 6"/>
          <p:cNvSpPr/>
          <p:nvPr/>
        </p:nvSpPr>
        <p:spPr>
          <a:xfrm>
            <a:off x="2267744" y="5013176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1100" dirty="0" err="1" smtClean="0"/>
              <a:t>Żródło</a:t>
            </a:r>
            <a:r>
              <a:rPr lang="pl-PL" sz="1100" dirty="0" smtClean="0"/>
              <a:t>: https</a:t>
            </a:r>
            <a:r>
              <a:rPr lang="pl-PL" sz="1100" dirty="0" smtClean="0"/>
              <a:t>://social.estate/slownik/gospodarstwo-domowe-co-to-jest/</a:t>
            </a:r>
            <a:endParaRPr lang="pl-PL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83568" y="764704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dirty="0" smtClean="0">
                <a:latin typeface="Baskerville Old Face" pitchFamily="18" charset="0"/>
              </a:rPr>
              <a:t>SEGREGACJA ŚMIECI</a:t>
            </a:r>
            <a:endParaRPr lang="pl-PL" sz="5400" dirty="0">
              <a:latin typeface="Baskerville Old Face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539552" y="5229200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https://www.youtube.com/watch?v=-ElDmONrLAU&amp;ab_channel=MinisterstwoKlimatui%C5%9Arodowiska</a:t>
            </a:r>
            <a:endParaRPr lang="pl-PL" dirty="0"/>
          </a:p>
        </p:txBody>
      </p:sp>
      <p:pic>
        <p:nvPicPr>
          <p:cNvPr id="4" name="Obraz 3" descr="pobrane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3068960"/>
            <a:ext cx="2143125" cy="2143125"/>
          </a:xfrm>
          <a:prstGeom prst="rect">
            <a:avLst/>
          </a:prstGeom>
        </p:spPr>
      </p:pic>
      <p:sp>
        <p:nvSpPr>
          <p:cNvPr id="1026" name="AutoShape 2" descr="Kosz do segregacji śmieci i odpadów 4 pojemniki Satis IV 4X60L | Krosstec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028" name="AutoShape 4" descr="Kosz na śmieci pojemnik do segregacji odpadów 60L 11075704298 - Allegro.p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1030" name="Picture 6" descr="C50/s5 pojemnik do segregacji odpadów - pojemniki-sklep.p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1628800"/>
            <a:ext cx="4680520" cy="3313178"/>
          </a:xfrm>
          <a:prstGeom prst="rect">
            <a:avLst/>
          </a:prstGeom>
          <a:noFill/>
        </p:spPr>
      </p:pic>
      <p:sp>
        <p:nvSpPr>
          <p:cNvPr id="8" name="Prostokąt 7"/>
          <p:cNvSpPr/>
          <p:nvPr/>
        </p:nvSpPr>
        <p:spPr>
          <a:xfrm>
            <a:off x="1835696" y="4293096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1100" dirty="0" err="1" smtClean="0"/>
              <a:t>Żródło:https</a:t>
            </a:r>
            <a:r>
              <a:rPr lang="pl-PL" sz="1100" dirty="0" smtClean="0"/>
              <a:t>://</a:t>
            </a:r>
            <a:r>
              <a:rPr lang="pl-PL" sz="1100" dirty="0" smtClean="0"/>
              <a:t>www.pojemniki-sklep.pl/pl/p/C50s5-pojemnik-do-segregacji-odpadow/345</a:t>
            </a:r>
            <a:endParaRPr lang="pl-PL" sz="1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83568" y="764704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     </a:t>
            </a:r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539552" y="2204864"/>
            <a:ext cx="8064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 smtClean="0">
                <a:latin typeface="Baskerville Old Face" pitchFamily="18" charset="0"/>
              </a:rPr>
              <a:t>Zeszyt                         Długopis</a:t>
            </a:r>
          </a:p>
          <a:p>
            <a:pPr algn="r"/>
            <a:endParaRPr lang="pl-PL" sz="3600" dirty="0" smtClean="0">
              <a:latin typeface="Baskerville Old Face" pitchFamily="18" charset="0"/>
            </a:endParaRPr>
          </a:p>
          <a:p>
            <a:pPr algn="r"/>
            <a:r>
              <a:rPr lang="pl-PL" sz="3600" dirty="0" smtClean="0">
                <a:latin typeface="Baskerville Old Face" pitchFamily="18" charset="0"/>
              </a:rPr>
              <a:t>Torba</a:t>
            </a:r>
          </a:p>
          <a:p>
            <a:pPr algn="ctr"/>
            <a:r>
              <a:rPr lang="pl-PL" sz="3600" dirty="0" smtClean="0">
                <a:latin typeface="Baskerville Old Face" pitchFamily="18" charset="0"/>
              </a:rPr>
              <a:t>Butelka</a:t>
            </a:r>
          </a:p>
          <a:p>
            <a:r>
              <a:rPr lang="pl-PL" sz="3600" dirty="0" smtClean="0">
                <a:latin typeface="Baskerville Old Face" pitchFamily="18" charset="0"/>
              </a:rPr>
              <a:t>Ubranie</a:t>
            </a:r>
          </a:p>
          <a:p>
            <a:pPr algn="r"/>
            <a:r>
              <a:rPr lang="pl-PL" sz="3600" dirty="0" smtClean="0">
                <a:latin typeface="Baskerville Old Face" pitchFamily="18" charset="0"/>
              </a:rPr>
              <a:t>Zakupy</a:t>
            </a:r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755576" y="548680"/>
            <a:ext cx="79928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800" b="1" dirty="0" smtClean="0">
                <a:solidFill>
                  <a:srgbClr val="002060"/>
                </a:solidFill>
                <a:latin typeface="Baskerville Old Face" pitchFamily="18" charset="0"/>
                <a:cs typeface="Times New Roman" pitchFamily="18" charset="0"/>
              </a:rPr>
              <a:t>Gospodarka obiegu zamkniętego w skali „JA”</a:t>
            </a:r>
            <a:endParaRPr lang="pl-PL" sz="4800" b="1" dirty="0">
              <a:solidFill>
                <a:srgbClr val="002060"/>
              </a:solidFill>
              <a:latin typeface="Baskerville Old Face" pitchFamily="18" charset="0"/>
              <a:cs typeface="Times New Roman" pitchFamily="18" charset="0"/>
            </a:endParaRPr>
          </a:p>
        </p:txBody>
      </p:sp>
      <p:pic>
        <p:nvPicPr>
          <p:cNvPr id="5" name="Obraz 4" descr="zeszyt.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2552903"/>
            <a:ext cx="1368152" cy="1482165"/>
          </a:xfrm>
          <a:prstGeom prst="rect">
            <a:avLst/>
          </a:prstGeom>
        </p:spPr>
      </p:pic>
      <p:pic>
        <p:nvPicPr>
          <p:cNvPr id="6" name="Obraz 5" descr="długopi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36296" y="2060848"/>
            <a:ext cx="999554" cy="999554"/>
          </a:xfrm>
          <a:prstGeom prst="rect">
            <a:avLst/>
          </a:prstGeom>
        </p:spPr>
      </p:pic>
      <p:pic>
        <p:nvPicPr>
          <p:cNvPr id="7" name="Obraz 6" descr="pobran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11760" y="4725144"/>
            <a:ext cx="1503610" cy="1503610"/>
          </a:xfrm>
          <a:prstGeom prst="rect">
            <a:avLst/>
          </a:prstGeom>
        </p:spPr>
      </p:pic>
      <p:pic>
        <p:nvPicPr>
          <p:cNvPr id="8" name="Obraz 7" descr="pobrane (8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24128" y="4077072"/>
            <a:ext cx="881910" cy="195071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395536" y="548680"/>
            <a:ext cx="8352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 smtClean="0">
                <a:latin typeface="Baskerville Old Face" pitchFamily="18" charset="0"/>
              </a:rPr>
              <a:t>ZACHOWANIA , KTÓRE SAMI MOŻEMY WDROŻYĆ DO SWOJEGO ŻYCIA</a:t>
            </a:r>
            <a:endParaRPr lang="pl-PL" sz="3200" dirty="0">
              <a:latin typeface="Baskerville Old Face" pitchFamily="18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539552" y="1484784"/>
            <a:ext cx="8280920" cy="5119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 smtClean="0"/>
              <a:t>- </a:t>
            </a:r>
            <a:r>
              <a:rPr lang="pl-PL" sz="1600" dirty="0" smtClean="0">
                <a:latin typeface="Calibri" pitchFamily="34" charset="0"/>
                <a:cs typeface="Calibri" pitchFamily="34" charset="0"/>
              </a:rPr>
              <a:t>ograniczać wytwarzanie odpadów w swoim otoczeniu,</a:t>
            </a:r>
          </a:p>
          <a:p>
            <a:pPr algn="just"/>
            <a:r>
              <a:rPr lang="pl-PL" sz="1600" dirty="0" smtClean="0">
                <a:latin typeface="Calibri" pitchFamily="34" charset="0"/>
                <a:cs typeface="Calibri" pitchFamily="34" charset="0"/>
                <a:sym typeface="Symbol"/>
              </a:rPr>
              <a:t></a:t>
            </a:r>
            <a:r>
              <a:rPr lang="pl-PL" sz="1600" dirty="0" smtClean="0">
                <a:latin typeface="Calibri" pitchFamily="34" charset="0"/>
                <a:cs typeface="Calibri" pitchFamily="34" charset="0"/>
              </a:rPr>
              <a:t> robić przemyślane zakupy, chodzić na zakupy ze swoją torbą, </a:t>
            </a:r>
          </a:p>
          <a:p>
            <a:pPr algn="just"/>
            <a:r>
              <a:rPr lang="pl-PL" sz="1600" dirty="0" smtClean="0">
                <a:latin typeface="Calibri" pitchFamily="34" charset="0"/>
                <a:cs typeface="Calibri" pitchFamily="34" charset="0"/>
                <a:sym typeface="Symbol"/>
              </a:rPr>
              <a:t></a:t>
            </a:r>
            <a:r>
              <a:rPr lang="pl-PL" sz="1600" dirty="0" smtClean="0">
                <a:latin typeface="Calibri" pitchFamily="34" charset="0"/>
                <a:cs typeface="Calibri" pitchFamily="34" charset="0"/>
              </a:rPr>
              <a:t> kupować rzeczy trwalsze, lepszej jakości,</a:t>
            </a:r>
          </a:p>
          <a:p>
            <a:pPr algn="just"/>
            <a:r>
              <a:rPr lang="pl-PL" sz="1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l-PL" sz="1600" dirty="0" smtClean="0">
                <a:latin typeface="Calibri" pitchFamily="34" charset="0"/>
                <a:cs typeface="Calibri" pitchFamily="34" charset="0"/>
                <a:sym typeface="Symbol"/>
              </a:rPr>
              <a:t></a:t>
            </a:r>
            <a:r>
              <a:rPr lang="pl-PL" sz="1600" dirty="0" smtClean="0">
                <a:latin typeface="Calibri" pitchFamily="34" charset="0"/>
                <a:cs typeface="Calibri" pitchFamily="34" charset="0"/>
              </a:rPr>
              <a:t> ograniczać używanie wszelkiego rodzaju jednorazówek, </a:t>
            </a:r>
          </a:p>
          <a:p>
            <a:pPr algn="just"/>
            <a:r>
              <a:rPr lang="pl-PL" sz="1600" dirty="0" smtClean="0">
                <a:latin typeface="Calibri" pitchFamily="34" charset="0"/>
                <a:cs typeface="Calibri" pitchFamily="34" charset="0"/>
                <a:sym typeface="Symbol"/>
              </a:rPr>
              <a:t></a:t>
            </a:r>
            <a:r>
              <a:rPr lang="pl-PL" sz="1600" dirty="0" smtClean="0">
                <a:latin typeface="Calibri" pitchFamily="34" charset="0"/>
                <a:cs typeface="Calibri" pitchFamily="34" charset="0"/>
              </a:rPr>
              <a:t> korzystać z produktów o wydłużonym czasie przydatności, </a:t>
            </a:r>
          </a:p>
          <a:p>
            <a:pPr algn="just"/>
            <a:r>
              <a:rPr lang="pl-PL" sz="1600" dirty="0" smtClean="0">
                <a:latin typeface="Calibri" pitchFamily="34" charset="0"/>
                <a:cs typeface="Calibri" pitchFamily="34" charset="0"/>
                <a:sym typeface="Symbol"/>
              </a:rPr>
              <a:t></a:t>
            </a:r>
            <a:r>
              <a:rPr lang="pl-PL" sz="1600" dirty="0" smtClean="0">
                <a:latin typeface="Calibri" pitchFamily="34" charset="0"/>
                <a:cs typeface="Calibri" pitchFamily="34" charset="0"/>
              </a:rPr>
              <a:t> odnawiać, naprawiać, ponownie wykorzystywać produkty, które utraciły swoje pierwotne walory, </a:t>
            </a:r>
          </a:p>
          <a:p>
            <a:pPr algn="just"/>
            <a:r>
              <a:rPr lang="pl-PL" sz="1600" dirty="0" smtClean="0">
                <a:latin typeface="Calibri" pitchFamily="34" charset="0"/>
                <a:cs typeface="Calibri" pitchFamily="34" charset="0"/>
                <a:sym typeface="Symbol"/>
              </a:rPr>
              <a:t></a:t>
            </a:r>
            <a:r>
              <a:rPr lang="pl-PL" sz="1600" dirty="0" smtClean="0">
                <a:latin typeface="Calibri" pitchFamily="34" charset="0"/>
                <a:cs typeface="Calibri" pitchFamily="34" charset="0"/>
              </a:rPr>
              <a:t> wymieniać się rzeczami, korzystać z portali oferujących odsprzedawanie rzeczy, </a:t>
            </a:r>
          </a:p>
          <a:p>
            <a:pPr algn="just"/>
            <a:r>
              <a:rPr lang="pl-PL" sz="1600" dirty="0" smtClean="0">
                <a:latin typeface="Calibri" pitchFamily="34" charset="0"/>
                <a:cs typeface="Calibri" pitchFamily="34" charset="0"/>
                <a:sym typeface="Symbol"/>
              </a:rPr>
              <a:t></a:t>
            </a:r>
            <a:r>
              <a:rPr lang="pl-PL" sz="1600" dirty="0" smtClean="0">
                <a:latin typeface="Calibri" pitchFamily="34" charset="0"/>
                <a:cs typeface="Calibri" pitchFamily="34" charset="0"/>
              </a:rPr>
              <a:t> wykorzystywać zeszyty do końca, kupować książki od kolegów ze starszych klas, używać długopisów z wymiennym wkładem, </a:t>
            </a:r>
          </a:p>
          <a:p>
            <a:pPr algn="just"/>
            <a:r>
              <a:rPr lang="pl-PL" sz="1600" dirty="0" smtClean="0">
                <a:latin typeface="Calibri" pitchFamily="34" charset="0"/>
                <a:cs typeface="Calibri" pitchFamily="34" charset="0"/>
                <a:sym typeface="Symbol"/>
              </a:rPr>
              <a:t></a:t>
            </a:r>
            <a:r>
              <a:rPr lang="pl-PL" sz="1600" dirty="0" smtClean="0">
                <a:latin typeface="Calibri" pitchFamily="34" charset="0"/>
                <a:cs typeface="Calibri" pitchFamily="34" charset="0"/>
              </a:rPr>
              <a:t> ograniczać zużycie wody, energii, korzystać z urządzeń energooszczędnych, a po skorzystaniu </a:t>
            </a:r>
            <a:br>
              <a:rPr lang="pl-PL" sz="1600" dirty="0" smtClean="0">
                <a:latin typeface="Calibri" pitchFamily="34" charset="0"/>
                <a:cs typeface="Calibri" pitchFamily="34" charset="0"/>
              </a:rPr>
            </a:br>
            <a:r>
              <a:rPr lang="pl-PL" sz="1600" dirty="0" smtClean="0">
                <a:latin typeface="Calibri" pitchFamily="34" charset="0"/>
                <a:cs typeface="Calibri" pitchFamily="34" charset="0"/>
              </a:rPr>
              <a:t>z nich wyłączyć je z sieci, </a:t>
            </a:r>
          </a:p>
          <a:p>
            <a:pPr algn="just"/>
            <a:r>
              <a:rPr lang="pl-PL" sz="1600" dirty="0" smtClean="0">
                <a:latin typeface="Calibri" pitchFamily="34" charset="0"/>
                <a:cs typeface="Calibri" pitchFamily="34" charset="0"/>
                <a:sym typeface="Symbol"/>
              </a:rPr>
              <a:t></a:t>
            </a:r>
            <a:r>
              <a:rPr lang="pl-PL" sz="1600" dirty="0" smtClean="0">
                <a:latin typeface="Calibri" pitchFamily="34" charset="0"/>
                <a:cs typeface="Calibri" pitchFamily="34" charset="0"/>
              </a:rPr>
              <a:t> kierować do naprawy zepsuty sprzęt, wymieniać zużyte elementy nie wymieniając całego sprzętu, </a:t>
            </a:r>
          </a:p>
          <a:p>
            <a:pPr algn="just"/>
            <a:r>
              <a:rPr lang="pl-PL" sz="1600" dirty="0" smtClean="0">
                <a:latin typeface="Calibri" pitchFamily="34" charset="0"/>
                <a:cs typeface="Calibri" pitchFamily="34" charset="0"/>
                <a:sym typeface="Symbol"/>
              </a:rPr>
              <a:t></a:t>
            </a:r>
            <a:r>
              <a:rPr lang="pl-PL" sz="1600" dirty="0" smtClean="0">
                <a:latin typeface="Calibri" pitchFamily="34" charset="0"/>
                <a:cs typeface="Calibri" pitchFamily="34" charset="0"/>
              </a:rPr>
              <a:t> ograniczać marnotrawienie żywności, nie kupować „na zapas” produktów o krótkim terminie przydatności do spożycia,</a:t>
            </a:r>
          </a:p>
          <a:p>
            <a:pPr algn="just"/>
            <a:r>
              <a:rPr lang="pl-PL" sz="1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l-PL" sz="1600" dirty="0" smtClean="0">
                <a:latin typeface="Calibri" pitchFamily="34" charset="0"/>
                <a:cs typeface="Calibri" pitchFamily="34" charset="0"/>
                <a:sym typeface="Symbol"/>
              </a:rPr>
              <a:t></a:t>
            </a:r>
            <a:r>
              <a:rPr lang="pl-PL" sz="1600" dirty="0" smtClean="0">
                <a:latin typeface="Calibri" pitchFamily="34" charset="0"/>
                <a:cs typeface="Calibri" pitchFamily="34" charset="0"/>
              </a:rPr>
              <a:t> segregować odpady, </a:t>
            </a:r>
          </a:p>
          <a:p>
            <a:pPr algn="just"/>
            <a:r>
              <a:rPr lang="pl-PL" sz="1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l-PL" sz="1600" dirty="0" smtClean="0">
                <a:latin typeface="Calibri" pitchFamily="34" charset="0"/>
                <a:cs typeface="Calibri" pitchFamily="34" charset="0"/>
                <a:sym typeface="Symbol"/>
              </a:rPr>
              <a:t></a:t>
            </a:r>
            <a:r>
              <a:rPr lang="pl-PL" sz="1600" dirty="0" smtClean="0">
                <a:latin typeface="Calibri" pitchFamily="34" charset="0"/>
                <a:cs typeface="Calibri" pitchFamily="34" charset="0"/>
              </a:rPr>
              <a:t> unikać używania produktów chemicznych, silnie toksycznych, których nawet niewielkie ilości </a:t>
            </a:r>
            <a:br>
              <a:rPr lang="pl-PL" sz="1600" dirty="0" smtClean="0">
                <a:latin typeface="Calibri" pitchFamily="34" charset="0"/>
                <a:cs typeface="Calibri" pitchFamily="34" charset="0"/>
              </a:rPr>
            </a:br>
            <a:r>
              <a:rPr lang="pl-PL" sz="1600" dirty="0" smtClean="0">
                <a:latin typeface="Calibri" pitchFamily="34" charset="0"/>
                <a:cs typeface="Calibri" pitchFamily="34" charset="0"/>
              </a:rPr>
              <a:t>w środowisku mogą spowodować zanieczyszczenie środowiska znacznych rozmiarów, </a:t>
            </a:r>
          </a:p>
          <a:p>
            <a:pPr algn="just"/>
            <a:r>
              <a:rPr lang="pl-PL" sz="1600" dirty="0" smtClean="0">
                <a:latin typeface="Calibri" pitchFamily="34" charset="0"/>
                <a:cs typeface="Calibri" pitchFamily="34" charset="0"/>
                <a:sym typeface="Symbol"/>
              </a:rPr>
              <a:t></a:t>
            </a:r>
            <a:r>
              <a:rPr lang="pl-PL" sz="1600" dirty="0" smtClean="0">
                <a:latin typeface="Calibri" pitchFamily="34" charset="0"/>
                <a:cs typeface="Calibri" pitchFamily="34" charset="0"/>
              </a:rPr>
              <a:t> zwiększać swoją świadomość ekologiczną oraz dzielić się swoją wiedzą z bliskimi.</a:t>
            </a:r>
            <a:endParaRPr lang="pl-PL" sz="16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755576" y="692696"/>
            <a:ext cx="77768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6000" dirty="0" smtClean="0">
                <a:solidFill>
                  <a:srgbClr val="00B050"/>
                </a:solidFill>
                <a:latin typeface="Baskerville Old Face" pitchFamily="18" charset="0"/>
              </a:rPr>
              <a:t>JESTEŚMY EKOCYRKULARNI</a:t>
            </a:r>
            <a:endParaRPr lang="pl-PL" sz="6000" dirty="0">
              <a:solidFill>
                <a:srgbClr val="00B050"/>
              </a:solidFill>
              <a:latin typeface="Baskerville Old Face" pitchFamily="18" charset="0"/>
            </a:endParaRPr>
          </a:p>
        </p:txBody>
      </p:sp>
      <p:pic>
        <p:nvPicPr>
          <p:cNvPr id="2050" name="Picture 2" descr="1 czerwca - Międzynarodowy Dzień Dziecka | Wydział Współpracy Społeczne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2636912"/>
            <a:ext cx="3384377" cy="3384378"/>
          </a:xfrm>
          <a:prstGeom prst="rect">
            <a:avLst/>
          </a:prstGeom>
          <a:noFill/>
        </p:spPr>
      </p:pic>
      <p:sp>
        <p:nvSpPr>
          <p:cNvPr id="5" name="Prostokąt 4"/>
          <p:cNvSpPr/>
          <p:nvPr/>
        </p:nvSpPr>
        <p:spPr>
          <a:xfrm>
            <a:off x="4283968" y="6093296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1100" dirty="0" err="1" smtClean="0"/>
              <a:t>Żródło</a:t>
            </a:r>
            <a:r>
              <a:rPr lang="pl-PL" sz="1100" dirty="0" smtClean="0"/>
              <a:t>: https</a:t>
            </a:r>
            <a:r>
              <a:rPr lang="pl-PL" sz="1100" dirty="0" smtClean="0"/>
              <a:t>://wws.wzp.pl/aktualnosci/1-czerwca-miedzynarodowy-dzien-dziecka</a:t>
            </a:r>
            <a:endParaRPr lang="pl-PL" sz="11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260</TotalTime>
  <Words>220</Words>
  <Application>Microsoft Office PowerPoint</Application>
  <PresentationFormat>Pokaz na ekranie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Aspekt</vt:lpstr>
      <vt:lpstr>Lekcja 3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Lekcja 3</dc:title>
  <dc:creator>Użytkownik systemu Windows</dc:creator>
  <cp:lastModifiedBy>Użytkownik systemu Windows</cp:lastModifiedBy>
  <cp:revision>16</cp:revision>
  <dcterms:created xsi:type="dcterms:W3CDTF">2023-09-18T15:22:29Z</dcterms:created>
  <dcterms:modified xsi:type="dcterms:W3CDTF">2023-09-26T17:24:04Z</dcterms:modified>
</cp:coreProperties>
</file>