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1" r:id="rId2"/>
    <p:sldMasterId id="2147483770" r:id="rId3"/>
    <p:sldMasterId id="2147483852" r:id="rId4"/>
    <p:sldMasterId id="2147484020" r:id="rId5"/>
    <p:sldMasterId id="2147484249" r:id="rId6"/>
  </p:sldMasterIdLst>
  <p:notesMasterIdLst>
    <p:notesMasterId r:id="rId98"/>
  </p:notesMasterIdLst>
  <p:handoutMasterIdLst>
    <p:handoutMasterId r:id="rId99"/>
  </p:handoutMasterIdLst>
  <p:sldIdLst>
    <p:sldId id="406" r:id="rId7"/>
    <p:sldId id="763" r:id="rId8"/>
    <p:sldId id="766" r:id="rId9"/>
    <p:sldId id="765" r:id="rId10"/>
    <p:sldId id="767" r:id="rId11"/>
    <p:sldId id="768" r:id="rId12"/>
    <p:sldId id="769" r:id="rId13"/>
    <p:sldId id="770" r:id="rId14"/>
    <p:sldId id="772" r:id="rId15"/>
    <p:sldId id="773" r:id="rId16"/>
    <p:sldId id="821" r:id="rId17"/>
    <p:sldId id="823" r:id="rId18"/>
    <p:sldId id="822" r:id="rId19"/>
    <p:sldId id="775" r:id="rId20"/>
    <p:sldId id="776" r:id="rId21"/>
    <p:sldId id="777" r:id="rId22"/>
    <p:sldId id="778" r:id="rId23"/>
    <p:sldId id="779" r:id="rId24"/>
    <p:sldId id="780" r:id="rId25"/>
    <p:sldId id="781" r:id="rId26"/>
    <p:sldId id="782" r:id="rId27"/>
    <p:sldId id="783" r:id="rId28"/>
    <p:sldId id="824" r:id="rId29"/>
    <p:sldId id="784" r:id="rId30"/>
    <p:sldId id="825" r:id="rId31"/>
    <p:sldId id="785" r:id="rId32"/>
    <p:sldId id="786" r:id="rId33"/>
    <p:sldId id="787" r:id="rId34"/>
    <p:sldId id="788" r:id="rId35"/>
    <p:sldId id="790" r:id="rId36"/>
    <p:sldId id="809" r:id="rId37"/>
    <p:sldId id="791" r:id="rId38"/>
    <p:sldId id="789" r:id="rId39"/>
    <p:sldId id="792" r:id="rId40"/>
    <p:sldId id="793" r:id="rId41"/>
    <p:sldId id="795" r:id="rId42"/>
    <p:sldId id="796" r:id="rId43"/>
    <p:sldId id="797" r:id="rId44"/>
    <p:sldId id="798" r:id="rId45"/>
    <p:sldId id="799" r:id="rId46"/>
    <p:sldId id="800" r:id="rId47"/>
    <p:sldId id="801" r:id="rId48"/>
    <p:sldId id="802" r:id="rId49"/>
    <p:sldId id="803" r:id="rId50"/>
    <p:sldId id="804" r:id="rId51"/>
    <p:sldId id="805" r:id="rId52"/>
    <p:sldId id="806" r:id="rId53"/>
    <p:sldId id="807" r:id="rId54"/>
    <p:sldId id="810" r:id="rId55"/>
    <p:sldId id="808" r:id="rId56"/>
    <p:sldId id="811" r:id="rId57"/>
    <p:sldId id="812" r:id="rId58"/>
    <p:sldId id="813" r:id="rId59"/>
    <p:sldId id="814" r:id="rId60"/>
    <p:sldId id="815" r:id="rId61"/>
    <p:sldId id="816" r:id="rId62"/>
    <p:sldId id="817" r:id="rId63"/>
    <p:sldId id="818" r:id="rId64"/>
    <p:sldId id="819" r:id="rId65"/>
    <p:sldId id="827" r:id="rId66"/>
    <p:sldId id="828" r:id="rId67"/>
    <p:sldId id="820" r:id="rId68"/>
    <p:sldId id="826" r:id="rId69"/>
    <p:sldId id="830" r:id="rId70"/>
    <p:sldId id="829" r:id="rId71"/>
    <p:sldId id="831" r:id="rId72"/>
    <p:sldId id="833" r:id="rId73"/>
    <p:sldId id="834" r:id="rId74"/>
    <p:sldId id="835" r:id="rId75"/>
    <p:sldId id="836" r:id="rId76"/>
    <p:sldId id="837" r:id="rId77"/>
    <p:sldId id="838" r:id="rId78"/>
    <p:sldId id="839" r:id="rId79"/>
    <p:sldId id="840" r:id="rId80"/>
    <p:sldId id="841" r:id="rId81"/>
    <p:sldId id="842" r:id="rId82"/>
    <p:sldId id="843" r:id="rId83"/>
    <p:sldId id="844" r:id="rId84"/>
    <p:sldId id="846" r:id="rId85"/>
    <p:sldId id="845" r:id="rId86"/>
    <p:sldId id="850" r:id="rId87"/>
    <p:sldId id="857" r:id="rId88"/>
    <p:sldId id="849" r:id="rId89"/>
    <p:sldId id="851" r:id="rId90"/>
    <p:sldId id="852" r:id="rId91"/>
    <p:sldId id="854" r:id="rId92"/>
    <p:sldId id="853" r:id="rId93"/>
    <p:sldId id="856" r:id="rId94"/>
    <p:sldId id="858" r:id="rId95"/>
    <p:sldId id="859" r:id="rId96"/>
    <p:sldId id="263" r:id="rId97"/>
  </p:sldIdLst>
  <p:sldSz cx="9144000" cy="5143500" type="screen16x9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orient="horz" pos="3162" userDrawn="1">
          <p15:clr>
            <a:srgbClr val="A4A3A4"/>
          </p15:clr>
        </p15:guide>
        <p15:guide id="3" pos="294">
          <p15:clr>
            <a:srgbClr val="A4A3A4"/>
          </p15:clr>
        </p15:guide>
        <p15:guide id="4" pos="54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0">
          <p15:clr>
            <a:srgbClr val="A4A3A4"/>
          </p15:clr>
        </p15:guide>
        <p15:guide id="4" pos="2140">
          <p15:clr>
            <a:srgbClr val="A4A3A4"/>
          </p15:clr>
        </p15:guide>
        <p15:guide id="5" orient="horz" pos="3134">
          <p15:clr>
            <a:srgbClr val="A4A3A4"/>
          </p15:clr>
        </p15:guide>
        <p15:guide id="6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B4"/>
    <a:srgbClr val="009ED6"/>
    <a:srgbClr val="57D3FF"/>
    <a:srgbClr val="B525A0"/>
    <a:srgbClr val="E377D4"/>
    <a:srgbClr val="D52FBD"/>
    <a:srgbClr val="1F4A7F"/>
    <a:srgbClr val="B6DBA1"/>
    <a:srgbClr val="6DB388"/>
    <a:srgbClr val="8EC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2" autoAdjust="0"/>
    <p:restoredTop sz="91898" autoAdjust="0"/>
  </p:normalViewPr>
  <p:slideViewPr>
    <p:cSldViewPr>
      <p:cViewPr varScale="1">
        <p:scale>
          <a:sx n="108" d="100"/>
          <a:sy n="108" d="100"/>
        </p:scale>
        <p:origin x="173" y="77"/>
      </p:cViewPr>
      <p:guideLst>
        <p:guide orient="horz" pos="3072"/>
        <p:guide orient="horz" pos="3162"/>
        <p:guide pos="294"/>
        <p:guide pos="54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>
        <p:guide orient="horz" pos="3127"/>
        <p:guide pos="2141"/>
        <p:guide orient="horz" pos="3120"/>
        <p:guide pos="2140"/>
        <p:guide orient="horz" pos="3134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212" tIns="44107" rIns="88212" bIns="4410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88212" tIns="44107" rIns="88212" bIns="4410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000FED-7A34-4304-B85F-A882CA62B8C7}" type="datetimeFigureOut">
              <a:rPr lang="pl-PL"/>
              <a:pPr>
                <a:defRPr/>
              </a:pPr>
              <a:t>21.09.2020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88212" tIns="44107" rIns="88212" bIns="4410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88212" tIns="44107" rIns="88212" bIns="44107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1E3182-B12F-4B0C-8C43-969308022D9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3954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556" tIns="45778" rIns="91556" bIns="457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556" tIns="45778" rIns="91556" bIns="457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D0A577-A616-41AD-BE5C-1D699B762647}" type="datetimeFigureOut">
              <a:rPr lang="pl-PL"/>
              <a:pPr>
                <a:defRPr/>
              </a:pPr>
              <a:t>21.09.2020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6" tIns="45778" rIns="91556" bIns="45778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556" tIns="45778" rIns="91556" bIns="45778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556" tIns="45778" rIns="91556" bIns="457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556" tIns="45778" rIns="91556" bIns="457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6B41E3-58E6-4D6C-88BB-6254D60570B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1392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0819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92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86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55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77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68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03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68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4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99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8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03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5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35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30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99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55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3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62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00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47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1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15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26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78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07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30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195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112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040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336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271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9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057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537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902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579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593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540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045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188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032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763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35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205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998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416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093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477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390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473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850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716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63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89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639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889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850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287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235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911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760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721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7984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477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64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6937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00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127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3449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6052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8047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4384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8901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6141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6481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9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0845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1898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0545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0545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0789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5234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2436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7663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6665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6665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66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5720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64" indent="-343364" defTabSz="915680">
              <a:spcBef>
                <a:spcPct val="20000"/>
              </a:spcBef>
              <a:defRPr/>
            </a:pPr>
            <a:endParaRPr lang="pl-PL" sz="3200" dirty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B41E3-58E6-4D6C-88BB-6254D60570B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90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6665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268B1-E68F-4C92-A11C-923852C7B2FE}" type="slidenum">
              <a:rPr lang="pl-PL" smtClean="0"/>
              <a:pPr>
                <a:defRPr/>
              </a:pPr>
              <a:t>91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310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 userDrawn="1"/>
        </p:nvCxnSpPr>
        <p:spPr>
          <a:xfrm>
            <a:off x="0" y="823913"/>
            <a:ext cx="9144000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1" descr="LogoPodstawow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80" y="4689475"/>
            <a:ext cx="2232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6725" y="1793660"/>
            <a:ext cx="821055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pl-PL" sz="3200" b="1" kern="1200" dirty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6726" y="2841788"/>
            <a:ext cx="82105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l-PL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7" name="Symbol zastępczy numeru slajdu 5"/>
          <p:cNvSpPr txBox="1">
            <a:spLocks/>
          </p:cNvSpPr>
          <p:nvPr userDrawn="1"/>
        </p:nvSpPr>
        <p:spPr>
          <a:xfrm>
            <a:off x="8521700" y="4767640"/>
            <a:ext cx="514350" cy="27463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D20D70-5337-4484-9946-FE14F5152195}" type="slidenum">
              <a:rPr sz="1700"/>
              <a:pPr>
                <a:defRPr/>
              </a:pPr>
              <a:t>‹#›</a:t>
            </a:fld>
            <a:endParaRPr sz="1700" dirty="0"/>
          </a:p>
        </p:txBody>
      </p:sp>
      <p:sp>
        <p:nvSpPr>
          <p:cNvPr id="8" name="Symbol zastępczy numeru slajdu 5"/>
          <p:cNvSpPr txBox="1">
            <a:spLocks/>
          </p:cNvSpPr>
          <p:nvPr userDrawn="1"/>
        </p:nvSpPr>
        <p:spPr>
          <a:xfrm>
            <a:off x="8521700" y="4767640"/>
            <a:ext cx="514350" cy="27463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D20D70-5337-4484-9946-FE14F5152195}" type="slidenum">
              <a:rPr sz="1700"/>
              <a:pPr>
                <a:defRPr/>
              </a:pPr>
              <a:t>‹#›</a:t>
            </a:fld>
            <a:endParaRPr sz="17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EF87E4-A2D6-4A39-AB1F-E13A158C0521}" type="slidenum">
              <a:rPr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2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52FF862-324B-4075-93AB-FD88D3232644}" type="slidenum">
              <a:rPr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5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700" y="456026"/>
            <a:ext cx="6834188" cy="63460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370410"/>
            <a:ext cx="3505200" cy="3487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343400" y="1370410"/>
            <a:ext cx="3505200" cy="34873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pl-PL" noProof="0" dirty="0"/>
          </a:p>
        </p:txBody>
      </p:sp>
      <p:sp>
        <p:nvSpPr>
          <p:cNvPr id="5" name="Symbol zastępczy numeru slajdu 5"/>
          <p:cNvSpPr txBox="1">
            <a:spLocks/>
          </p:cNvSpPr>
          <p:nvPr userDrawn="1"/>
        </p:nvSpPr>
        <p:spPr>
          <a:xfrm>
            <a:off x="8521700" y="4767640"/>
            <a:ext cx="514350" cy="27463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D20D70-5337-4484-9946-FE14F5152195}" type="slidenum">
              <a:rPr sz="170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sz="17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3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52FF862-324B-4075-93AB-FD88D3232644}" type="slidenum">
              <a:rPr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59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0" y="1"/>
            <a:ext cx="9144000" cy="4594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CD53-49E3-4E6A-89FA-E96D2317804D}" type="slidenum">
              <a:rPr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7510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5F0F36-3F3A-4FCE-B3A2-467D094D979A}" type="slidenum">
              <a:rPr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4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4"/>
          <p:cNvCxnSpPr/>
          <p:nvPr userDrawn="1"/>
        </p:nvCxnSpPr>
        <p:spPr>
          <a:xfrm>
            <a:off x="0" y="823913"/>
            <a:ext cx="9144000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6725" y="1793660"/>
            <a:ext cx="821055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pl-PL" sz="3200" b="1" kern="1200" dirty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6726" y="2841788"/>
            <a:ext cx="82105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l-PL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 lIns="91436" tIns="45718" rIns="91436" bIns="45718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pl-PL" sz="17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4EE5B-5EDE-4302-96C8-30803FB757E7}" type="slidenum">
              <a:rPr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11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5"/>
          <p:cNvSpPr>
            <a:spLocks noGrp="1"/>
          </p:cNvSpPr>
          <p:nvPr>
            <p:ph type="body" idx="1"/>
          </p:nvPr>
        </p:nvSpPr>
        <p:spPr>
          <a:xfrm>
            <a:off x="466725" y="1005533"/>
            <a:ext cx="8210550" cy="334846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457200" y="-952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Tytuł slajdu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 lIns="91436" tIns="45718" rIns="91436" bIns="45718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pl-PL" sz="17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4EE5B-5EDE-4302-96C8-30803FB757E7}" type="slidenum">
              <a:rPr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39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5"/>
          <p:cNvSpPr>
            <a:spLocks noGrp="1"/>
          </p:cNvSpPr>
          <p:nvPr>
            <p:ph type="body" idx="1"/>
          </p:nvPr>
        </p:nvSpPr>
        <p:spPr>
          <a:xfrm>
            <a:off x="466725" y="1005533"/>
            <a:ext cx="8210550" cy="334846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457200" y="-952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Tytuł slajdu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 lIns="91436" tIns="45718" rIns="91436" bIns="45718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pl-PL" sz="17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4EE5B-5EDE-4302-96C8-30803FB757E7}" type="slidenum">
              <a:rPr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59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951527"/>
            <a:ext cx="4040188" cy="540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951908"/>
            <a:ext cx="4041775" cy="5940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Tytuł 4"/>
          <p:cNvSpPr>
            <a:spLocks noGrp="1"/>
          </p:cNvSpPr>
          <p:nvPr>
            <p:ph type="title"/>
          </p:nvPr>
        </p:nvSpPr>
        <p:spPr>
          <a:xfrm>
            <a:off x="457200" y="-952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Tytuł slajdu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 lIns="91436" tIns="45718" rIns="91436" bIns="45718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pl-PL" sz="17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4EE5B-5EDE-4302-96C8-30803FB757E7}" type="slidenum">
              <a:rPr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0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5"/>
          <p:cNvSpPr txBox="1">
            <a:spLocks/>
          </p:cNvSpPr>
          <p:nvPr userDrawn="1"/>
        </p:nvSpPr>
        <p:spPr>
          <a:xfrm>
            <a:off x="8521700" y="4767640"/>
            <a:ext cx="514350" cy="27463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D20D70-5337-4484-9946-FE14F5152195}" type="slidenum">
              <a:rPr sz="1700"/>
              <a:pPr>
                <a:defRPr/>
              </a:pPr>
              <a:t>‹#›</a:t>
            </a:fld>
            <a:endParaRPr sz="1700" dirty="0"/>
          </a:p>
        </p:txBody>
      </p:sp>
      <p:pic>
        <p:nvPicPr>
          <p:cNvPr id="5" name="Obraz 11" descr="LogoPodstawow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80" y="4689475"/>
            <a:ext cx="2232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tekstu 5"/>
          <p:cNvSpPr>
            <a:spLocks noGrp="1"/>
          </p:cNvSpPr>
          <p:nvPr>
            <p:ph type="body" idx="1"/>
          </p:nvPr>
        </p:nvSpPr>
        <p:spPr>
          <a:xfrm>
            <a:off x="466725" y="1005533"/>
            <a:ext cx="8210550" cy="334846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457227" y="0"/>
            <a:ext cx="8220075" cy="84351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1"/>
            <a:ext cx="9144000" cy="535779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35783"/>
            <a:ext cx="8229600" cy="4232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 lIns="91436" tIns="45718" rIns="91436" bIns="45718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pl-PL" sz="17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4EE5B-5EDE-4302-96C8-30803FB757E7}" type="slidenum">
              <a:rPr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7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 lIns="91436" tIns="45718" rIns="91436" bIns="45718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pl-PL" sz="17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4EE5B-5EDE-4302-96C8-30803FB757E7}" type="slidenum">
              <a:rPr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58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 lIns="91436" tIns="45718" rIns="91436" bIns="45718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pl-PL" sz="17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4EE5B-5EDE-4302-96C8-30803FB757E7}" type="slidenum">
              <a:rPr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74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4"/>
          <p:cNvCxnSpPr/>
          <p:nvPr userDrawn="1"/>
        </p:nvCxnSpPr>
        <p:spPr>
          <a:xfrm>
            <a:off x="0" y="823913"/>
            <a:ext cx="9144000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6725" y="1793634"/>
            <a:ext cx="821055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pl-PL" sz="3200" b="1" kern="1200" dirty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6726" y="2841788"/>
            <a:ext cx="82105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l-PL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4223423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5"/>
          <p:cNvSpPr>
            <a:spLocks noGrp="1"/>
          </p:cNvSpPr>
          <p:nvPr>
            <p:ph type="body" idx="1"/>
          </p:nvPr>
        </p:nvSpPr>
        <p:spPr>
          <a:xfrm>
            <a:off x="466725" y="1005533"/>
            <a:ext cx="8210550" cy="334846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457200" y="-952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322002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5"/>
          <p:cNvSpPr>
            <a:spLocks noGrp="1"/>
          </p:cNvSpPr>
          <p:nvPr>
            <p:ph type="body" idx="1"/>
          </p:nvPr>
        </p:nvSpPr>
        <p:spPr>
          <a:xfrm>
            <a:off x="466725" y="1005533"/>
            <a:ext cx="8210550" cy="334846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457200" y="-952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429408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951527"/>
            <a:ext cx="4040188" cy="540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66" y="951882"/>
            <a:ext cx="4041775" cy="5940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Tytuł 4"/>
          <p:cNvSpPr>
            <a:spLocks noGrp="1"/>
          </p:cNvSpPr>
          <p:nvPr>
            <p:ph type="title"/>
          </p:nvPr>
        </p:nvSpPr>
        <p:spPr>
          <a:xfrm>
            <a:off x="457200" y="-952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544765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1"/>
            <a:ext cx="9144000" cy="535779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35786"/>
            <a:ext cx="8229600" cy="4232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78782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19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4"/>
          <p:cNvCxnSpPr/>
          <p:nvPr userDrawn="1"/>
        </p:nvCxnSpPr>
        <p:spPr>
          <a:xfrm>
            <a:off x="0" y="823913"/>
            <a:ext cx="9144000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6725" y="1793565"/>
            <a:ext cx="821055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pl-PL" sz="3200" b="1" kern="1200" dirty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6726" y="2841788"/>
            <a:ext cx="82105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l-PL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43998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5"/>
          <p:cNvSpPr txBox="1">
            <a:spLocks/>
          </p:cNvSpPr>
          <p:nvPr userDrawn="1"/>
        </p:nvSpPr>
        <p:spPr>
          <a:xfrm>
            <a:off x="8532813" y="4767640"/>
            <a:ext cx="514350" cy="27463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8C5C028-FA4A-4BEF-92FD-DA37F9F693EF}" type="slidenum">
              <a:rPr sz="1700"/>
              <a:pPr>
                <a:defRPr/>
              </a:pPr>
              <a:t>‹#›</a:t>
            </a:fld>
            <a:endParaRPr sz="1700" dirty="0"/>
          </a:p>
        </p:txBody>
      </p:sp>
      <p:pic>
        <p:nvPicPr>
          <p:cNvPr id="5" name="Obraz 11" descr="LogoPodstawow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80" y="4689475"/>
            <a:ext cx="2232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457227" y="0"/>
            <a:ext cx="8220075" cy="84351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 bwMode="auto">
          <a:xfrm>
            <a:off x="466725" y="1006078"/>
            <a:ext cx="8210550" cy="3348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5"/>
          <p:cNvSpPr>
            <a:spLocks noGrp="1"/>
          </p:cNvSpPr>
          <p:nvPr>
            <p:ph type="body" idx="1"/>
          </p:nvPr>
        </p:nvSpPr>
        <p:spPr>
          <a:xfrm>
            <a:off x="466725" y="1005533"/>
            <a:ext cx="8210550" cy="334846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457200" y="-952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3105209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5"/>
          <p:cNvSpPr>
            <a:spLocks noGrp="1"/>
          </p:cNvSpPr>
          <p:nvPr>
            <p:ph type="body" idx="1"/>
          </p:nvPr>
        </p:nvSpPr>
        <p:spPr>
          <a:xfrm>
            <a:off x="466725" y="1005533"/>
            <a:ext cx="8210550" cy="334846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457200" y="-952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553266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951527"/>
            <a:ext cx="4040188" cy="540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951813"/>
            <a:ext cx="4041775" cy="5940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Tytuł 4"/>
          <p:cNvSpPr>
            <a:spLocks noGrp="1"/>
          </p:cNvSpPr>
          <p:nvPr>
            <p:ph type="title"/>
          </p:nvPr>
        </p:nvSpPr>
        <p:spPr>
          <a:xfrm>
            <a:off x="457200" y="-952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4093698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1"/>
            <a:ext cx="9144000" cy="535779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35783"/>
            <a:ext cx="8229600" cy="4232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35730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291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/>
          </p:cNvSpPr>
          <p:nvPr>
            <p:ph type="title"/>
          </p:nvPr>
        </p:nvSpPr>
        <p:spPr>
          <a:xfrm>
            <a:off x="228600" y="1257300"/>
            <a:ext cx="8229600" cy="857250"/>
          </a:xfrm>
          <a:prstGeom prst="rect">
            <a:avLst/>
          </a:prstGeom>
        </p:spPr>
        <p:txBody>
          <a:bodyPr rtlCol="0">
            <a:normAutofit/>
          </a:bodyPr>
          <a:lstStyle>
            <a:lvl1pPr eaLnBrk="1" latinLnBrk="0" hangingPunct="1">
              <a:defRPr kumimoji="0" lang="pl-PL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992861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 userDrawn="1"/>
        </p:nvCxnSpPr>
        <p:spPr>
          <a:xfrm>
            <a:off x="0" y="823913"/>
            <a:ext cx="9144000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6725" y="1793294"/>
            <a:ext cx="821055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>
            <a:lvl1pPr algn="ctr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pl-PL" sz="3200" b="1" kern="1200" dirty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6726" y="2841788"/>
            <a:ext cx="82105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l-PL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3045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5"/>
          <p:cNvSpPr>
            <a:spLocks noGrp="1"/>
          </p:cNvSpPr>
          <p:nvPr>
            <p:ph type="body" idx="1"/>
          </p:nvPr>
        </p:nvSpPr>
        <p:spPr>
          <a:xfrm>
            <a:off x="466725" y="1005533"/>
            <a:ext cx="8210550" cy="334846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457220" y="0"/>
            <a:ext cx="8220075" cy="84351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4541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457220" y="0"/>
            <a:ext cx="8220075" cy="84351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 bwMode="auto">
          <a:xfrm>
            <a:off x="466725" y="1006078"/>
            <a:ext cx="8210550" cy="3348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1511298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951527"/>
            <a:ext cx="4040188" cy="540075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47" y="951542"/>
            <a:ext cx="4041775" cy="594083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47" y="1631156"/>
            <a:ext cx="4041775" cy="296346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Tytuł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351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23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1" descr="LogoPodstawow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80" y="4689475"/>
            <a:ext cx="2232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951527"/>
            <a:ext cx="4040188" cy="540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951908"/>
            <a:ext cx="4041775" cy="5940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Tytuł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351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8532813" y="4767640"/>
            <a:ext cx="514350" cy="27463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7DD0130-5792-42DE-BA4E-DDEB6B2411E6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95" y="3279126"/>
            <a:ext cx="6512511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1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95" y="3279126"/>
            <a:ext cx="6512511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045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701" y="456014"/>
            <a:ext cx="6834188" cy="634603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370410"/>
            <a:ext cx="3505200" cy="3487340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343400" y="1370410"/>
            <a:ext cx="3505200" cy="3487340"/>
          </a:xfrm>
          <a:prstGeom prst="rect">
            <a:avLst/>
          </a:prstGeom>
        </p:spPr>
        <p:txBody>
          <a:bodyPr lIns="91436" tIns="45718" rIns="91436" bIns="45718" rtlCol="0">
            <a:normAutofit/>
          </a:bodyPr>
          <a:lstStyle/>
          <a:p>
            <a:pPr lv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727214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382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0" y="1"/>
            <a:ext cx="9144000" cy="4594622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6" name="Obraz 11" descr="LogoPodstawow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80" y="4689475"/>
            <a:ext cx="2232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4853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95" y="3279126"/>
            <a:ext cx="6512511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13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81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 userDrawn="1"/>
        </p:nvCxnSpPr>
        <p:spPr>
          <a:xfrm>
            <a:off x="0" y="823913"/>
            <a:ext cx="9144000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6725" y="1793660"/>
            <a:ext cx="821055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pl-PL" sz="3200" b="1" kern="1200" dirty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6726" y="2841788"/>
            <a:ext cx="82105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l-PL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8" name="Symbol zastępczy numeru slajdu 5"/>
          <p:cNvSpPr txBox="1">
            <a:spLocks/>
          </p:cNvSpPr>
          <p:nvPr userDrawn="1"/>
        </p:nvSpPr>
        <p:spPr>
          <a:xfrm>
            <a:off x="8521700" y="4767640"/>
            <a:ext cx="514350" cy="27463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D20D70-5337-4484-9946-FE14F5152195}" type="slidenum">
              <a:rPr sz="1700"/>
              <a:pPr>
                <a:defRPr/>
              </a:pPr>
              <a:t>‹#›</a:t>
            </a:fld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13647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5"/>
          <p:cNvSpPr txBox="1">
            <a:spLocks/>
          </p:cNvSpPr>
          <p:nvPr userDrawn="1"/>
        </p:nvSpPr>
        <p:spPr>
          <a:xfrm>
            <a:off x="8521700" y="4767640"/>
            <a:ext cx="514350" cy="27463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D20D70-5337-4484-9946-FE14F5152195}" type="slidenum">
              <a:rPr sz="170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sz="1700" dirty="0">
              <a:solidFill>
                <a:srgbClr val="1F497D"/>
              </a:solidFill>
            </a:endParaRPr>
          </a:p>
        </p:txBody>
      </p:sp>
      <p:sp>
        <p:nvSpPr>
          <p:cNvPr id="3" name="Symbol zastępczy tekstu 5"/>
          <p:cNvSpPr>
            <a:spLocks noGrp="1"/>
          </p:cNvSpPr>
          <p:nvPr>
            <p:ph type="body" idx="1"/>
          </p:nvPr>
        </p:nvSpPr>
        <p:spPr>
          <a:xfrm>
            <a:off x="466725" y="1005533"/>
            <a:ext cx="8210550" cy="334846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457227" y="0"/>
            <a:ext cx="8220075" cy="84351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462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5"/>
          <p:cNvSpPr txBox="1">
            <a:spLocks/>
          </p:cNvSpPr>
          <p:nvPr userDrawn="1"/>
        </p:nvSpPr>
        <p:spPr>
          <a:xfrm>
            <a:off x="8532813" y="4767640"/>
            <a:ext cx="514350" cy="27463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8C5C028-FA4A-4BEF-92FD-DA37F9F693EF}" type="slidenum">
              <a:rPr sz="170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sz="1700" dirty="0">
              <a:solidFill>
                <a:srgbClr val="1F497D"/>
              </a:solidFill>
            </a:endParaRPr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457227" y="0"/>
            <a:ext cx="8220075" cy="84351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 bwMode="auto">
          <a:xfrm>
            <a:off x="466725" y="1006078"/>
            <a:ext cx="8210550" cy="3348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187798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951527"/>
            <a:ext cx="4040188" cy="540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951908"/>
            <a:ext cx="4041775" cy="5940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Tytuł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351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8532813" y="4767640"/>
            <a:ext cx="514350" cy="27463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7DD0130-5792-42DE-BA4E-DDEB6B2411E6}" type="slidenum">
              <a:rPr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C144E7-8F3E-43E1-8C54-5F886994C9F6}" type="slidenum">
              <a:rPr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5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/>
          <p:cNvCxnSpPr/>
          <p:nvPr/>
        </p:nvCxnSpPr>
        <p:spPr>
          <a:xfrm>
            <a:off x="0" y="823913"/>
            <a:ext cx="9144000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tytuł 2"/>
          <p:cNvSpPr txBox="1">
            <a:spLocks/>
          </p:cNvSpPr>
          <p:nvPr userDrawn="1"/>
        </p:nvSpPr>
        <p:spPr>
          <a:xfrm>
            <a:off x="3492542" y="4732338"/>
            <a:ext cx="2144713" cy="271462"/>
          </a:xfrm>
          <a:prstGeom prst="rect">
            <a:avLst/>
          </a:prstGeom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www.pip.gov.pl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 lIns="91436" tIns="45718" rIns="91436" bIns="45718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pl-PL" sz="17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4EE5B-5EDE-4302-96C8-30803FB757E7}" type="slidenum">
              <a:rPr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1F497D"/>
              </a:solidFill>
            </a:endParaRPr>
          </a:p>
        </p:txBody>
      </p:sp>
      <p:pic>
        <p:nvPicPr>
          <p:cNvPr id="8" name="Obraz 11" descr="LogoPodstawowe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80" y="4689475"/>
            <a:ext cx="2232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36699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/>
          <p:cNvCxnSpPr/>
          <p:nvPr/>
        </p:nvCxnSpPr>
        <p:spPr>
          <a:xfrm>
            <a:off x="0" y="823913"/>
            <a:ext cx="9144000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tytuł 2"/>
          <p:cNvSpPr txBox="1">
            <a:spLocks/>
          </p:cNvSpPr>
          <p:nvPr userDrawn="1"/>
        </p:nvSpPr>
        <p:spPr>
          <a:xfrm>
            <a:off x="3492542" y="4732338"/>
            <a:ext cx="2144713" cy="271462"/>
          </a:xfrm>
          <a:prstGeom prst="rect">
            <a:avLst/>
          </a:prstGeom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www.pip.gov.pl</a:t>
            </a:r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 lIns="91436" tIns="45718" rIns="91436" bIns="45718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pl-PL" sz="17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4EE5B-5EDE-4302-96C8-30803FB757E7}" type="slidenum">
              <a:rPr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1F497D"/>
              </a:solidFill>
            </a:endParaRPr>
          </a:p>
        </p:txBody>
      </p:sp>
      <p:pic>
        <p:nvPicPr>
          <p:cNvPr id="12" name="Obraz 11" descr="LogoPodstawowe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80" y="4689475"/>
            <a:ext cx="2232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55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36699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/>
          <p:cNvCxnSpPr/>
          <p:nvPr userDrawn="1"/>
        </p:nvCxnSpPr>
        <p:spPr>
          <a:xfrm>
            <a:off x="0" y="823913"/>
            <a:ext cx="9144000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tytuł 2"/>
          <p:cNvSpPr txBox="1">
            <a:spLocks/>
          </p:cNvSpPr>
          <p:nvPr userDrawn="1"/>
        </p:nvSpPr>
        <p:spPr>
          <a:xfrm>
            <a:off x="3492542" y="4732338"/>
            <a:ext cx="2144713" cy="271462"/>
          </a:xfrm>
          <a:prstGeom prst="rect">
            <a:avLst/>
          </a:prstGeom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www.pip.gov.pl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 lIns="91436" tIns="45718" rIns="91436" bIns="45718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pl-PL" sz="17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4EE5B-5EDE-4302-96C8-30803FB757E7}" type="slidenum">
              <a:rPr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1F497D"/>
              </a:solidFill>
            </a:endParaRPr>
          </a:p>
        </p:txBody>
      </p:sp>
      <p:pic>
        <p:nvPicPr>
          <p:cNvPr id="8" name="Obraz 11" descr="LogoPodstawowe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80" y="4689475"/>
            <a:ext cx="2232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018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36699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/>
          <p:cNvCxnSpPr/>
          <p:nvPr userDrawn="1"/>
        </p:nvCxnSpPr>
        <p:spPr>
          <a:xfrm>
            <a:off x="0" y="823913"/>
            <a:ext cx="9144000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numeru slajdu 5"/>
          <p:cNvSpPr txBox="1">
            <a:spLocks/>
          </p:cNvSpPr>
          <p:nvPr userDrawn="1"/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pl-PL" sz="17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694EE5B-5EDE-4302-96C8-30803FB757E7}" type="slidenum">
              <a:rPr lang="pl-PL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1F497D"/>
              </a:solidFill>
            </a:endParaRPr>
          </a:p>
        </p:txBody>
      </p:sp>
      <p:sp>
        <p:nvSpPr>
          <p:cNvPr id="6" name="Podtytuł 2"/>
          <p:cNvSpPr txBox="1">
            <a:spLocks/>
          </p:cNvSpPr>
          <p:nvPr userDrawn="1"/>
        </p:nvSpPr>
        <p:spPr>
          <a:xfrm>
            <a:off x="3492588" y="4732338"/>
            <a:ext cx="2144713" cy="2714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www.pip.gov.pl</a:t>
            </a:r>
          </a:p>
        </p:txBody>
      </p:sp>
      <p:pic>
        <p:nvPicPr>
          <p:cNvPr id="7" name="Obraz 11" descr="LogoPodstawowe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80" y="4689475"/>
            <a:ext cx="2232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327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36699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/>
          <p:cNvCxnSpPr/>
          <p:nvPr userDrawn="1"/>
        </p:nvCxnSpPr>
        <p:spPr>
          <a:xfrm>
            <a:off x="0" y="823913"/>
            <a:ext cx="9144000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numeru slajdu 5"/>
          <p:cNvSpPr txBox="1">
            <a:spLocks/>
          </p:cNvSpPr>
          <p:nvPr userDrawn="1"/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pl-PL" sz="17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694EE5B-5EDE-4302-96C8-30803FB757E7}" type="slidenum">
              <a:rPr lang="pl-PL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1F497D"/>
              </a:solidFill>
            </a:endParaRPr>
          </a:p>
        </p:txBody>
      </p:sp>
      <p:sp>
        <p:nvSpPr>
          <p:cNvPr id="6" name="Podtytuł 2"/>
          <p:cNvSpPr txBox="1">
            <a:spLocks/>
          </p:cNvSpPr>
          <p:nvPr userDrawn="1"/>
        </p:nvSpPr>
        <p:spPr>
          <a:xfrm>
            <a:off x="3492588" y="4732338"/>
            <a:ext cx="2144713" cy="2714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www.pip.gov.pl</a:t>
            </a:r>
          </a:p>
        </p:txBody>
      </p:sp>
      <p:pic>
        <p:nvPicPr>
          <p:cNvPr id="7" name="Obraz 11" descr="LogoPodstawowe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80" y="4689475"/>
            <a:ext cx="2232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206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36699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/>
          <p:cNvCxnSpPr/>
          <p:nvPr/>
        </p:nvCxnSpPr>
        <p:spPr>
          <a:xfrm>
            <a:off x="0" y="823913"/>
            <a:ext cx="9144000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numeru slajdu 5"/>
          <p:cNvSpPr txBox="1">
            <a:spLocks/>
          </p:cNvSpPr>
          <p:nvPr userDrawn="1"/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pl-PL" sz="17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694EE5B-5EDE-4302-96C8-30803FB757E7}" type="slidenum">
              <a:rPr lang="pl-PL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1F497D"/>
              </a:solidFill>
            </a:endParaRPr>
          </a:p>
        </p:txBody>
      </p:sp>
      <p:sp>
        <p:nvSpPr>
          <p:cNvPr id="7" name="Podtytuł 2"/>
          <p:cNvSpPr txBox="1">
            <a:spLocks/>
          </p:cNvSpPr>
          <p:nvPr userDrawn="1"/>
        </p:nvSpPr>
        <p:spPr>
          <a:xfrm>
            <a:off x="3492588" y="4732338"/>
            <a:ext cx="2144713" cy="2714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www.pip.gov.pl</a:t>
            </a:r>
          </a:p>
        </p:txBody>
      </p:sp>
      <p:pic>
        <p:nvPicPr>
          <p:cNvPr id="8" name="Obraz 11" descr="LogoPodstawowe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80" y="4689475"/>
            <a:ext cx="2232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61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36699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5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84" indent="-3428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2pPr>
      <a:lvl3pPr marL="1142944" indent="-2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3pPr>
      <a:lvl4pPr marL="1600120" indent="-2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sap.sejm.gov.pl/isap.nsf/download.xsp/WDU19830350163/U/D19830163Lj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gdansk.pip.gov.pl/pl/dzialania/dla-pracodawcow/niezbednik-pracodawcy/1999,systemy-zarzadzania-bezpieczenstwem-i-higiena-pracy.html?print=1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9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1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4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xxxxx.xxxxx@xxx.pip.gov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ytuł 6"/>
          <p:cNvSpPr>
            <a:spLocks noGrp="1"/>
          </p:cNvSpPr>
          <p:nvPr>
            <p:ph type="ctrTitle"/>
          </p:nvPr>
        </p:nvSpPr>
        <p:spPr bwMode="auto">
          <a:xfrm>
            <a:off x="0" y="1636023"/>
            <a:ext cx="9144000" cy="1800199"/>
          </a:xfr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Bezpieczeństwo i higiena pracy </a:t>
            </a:r>
            <a:br>
              <a:rPr lang="pl-PL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w szkole</a:t>
            </a:r>
            <a:endParaRPr sz="44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0" y="823913"/>
            <a:ext cx="9144000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Podtytuł 2"/>
          <p:cNvSpPr txBox="1">
            <a:spLocks/>
          </p:cNvSpPr>
          <p:nvPr/>
        </p:nvSpPr>
        <p:spPr bwMode="auto">
          <a:xfrm>
            <a:off x="266705" y="4785102"/>
            <a:ext cx="214471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www.pip.gov.pl</a:t>
            </a:r>
          </a:p>
        </p:txBody>
      </p:sp>
      <p:sp>
        <p:nvSpPr>
          <p:cNvPr id="13317" name="Symbol zastępczy numeru slajdu 5"/>
          <p:cNvSpPr txBox="1">
            <a:spLocks/>
          </p:cNvSpPr>
          <p:nvPr/>
        </p:nvSpPr>
        <p:spPr bwMode="auto">
          <a:xfrm>
            <a:off x="5651500" y="4783138"/>
            <a:ext cx="32416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17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Miasto, XX.XX.2020 r</a:t>
            </a:r>
            <a:r>
              <a:rPr lang="pl-PL" sz="1600" dirty="0">
                <a:solidFill>
                  <a:srgbClr val="336699"/>
                </a:solidFill>
                <a:cs typeface="Arial" charset="0"/>
              </a:rPr>
              <a:t>. 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3318" name="Obraz 11" descr="LogoPodstawow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7953"/>
            <a:ext cx="4521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395536" y="3803968"/>
            <a:ext cx="7775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cs typeface="Arial" charset="0"/>
              </a:rPr>
              <a:t>Imię i nazwisko</a:t>
            </a:r>
          </a:p>
          <a:p>
            <a:r>
              <a:rPr lang="pl-PL" b="1" dirty="0">
                <a:solidFill>
                  <a:srgbClr val="336699"/>
                </a:solidFill>
                <a:cs typeface="Arial" charset="0"/>
              </a:rPr>
              <a:t>Okręgowy Inspektorat Pracy w XXXX </a:t>
            </a:r>
          </a:p>
        </p:txBody>
      </p:sp>
    </p:spTree>
    <p:extLst>
      <p:ext uri="{BB962C8B-B14F-4D97-AF65-F5344CB8AC3E}">
        <p14:creationId xmlns:p14="http://schemas.microsoft.com/office/powerpoint/2010/main" val="320072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95537" y="1059582"/>
            <a:ext cx="5256583" cy="3348465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współpraca z lekarzem sprawującym profilaktyczna opiekę zdrowotną nad pracownikami,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współdziałanie ze społeczną inspekcją pracy oraz z zakładowymi organizacjami związkowymi,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uczestniczenie w konsultacjach </a:t>
            </a:r>
            <a:br>
              <a:rPr lang="pl-PL" sz="2000" dirty="0"/>
            </a:br>
            <a:r>
              <a:rPr lang="pl-PL" sz="2000" dirty="0"/>
              <a:t>w zakresie bhp oraz praca w komisjach zajmujących się problematyką bhp.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Zadania służby bhp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r="14134"/>
          <a:stretch/>
        </p:blipFill>
        <p:spPr>
          <a:xfrm>
            <a:off x="5652120" y="1336581"/>
            <a:ext cx="3217848" cy="3024336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6516216" y="4107483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" dirty="0"/>
              <a:t>Źródło: https://pl.freepik.com/zdjecia/ludzie"&gt;Ludzie zdjęcie utworzone przez </a:t>
            </a:r>
            <a:r>
              <a:rPr lang="pl-PL" sz="600" dirty="0" err="1"/>
              <a:t>drobotdean</a:t>
            </a:r>
            <a:r>
              <a:rPr lang="pl-PL" sz="600" dirty="0"/>
              <a:t> - pl.freepik.com</a:t>
            </a:r>
          </a:p>
        </p:txBody>
      </p:sp>
    </p:spTree>
    <p:extLst>
      <p:ext uri="{BB962C8B-B14F-4D97-AF65-F5344CB8AC3E}">
        <p14:creationId xmlns:p14="http://schemas.microsoft.com/office/powerpoint/2010/main" val="288393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95537" y="915566"/>
            <a:ext cx="7920879" cy="4227934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000" dirty="0"/>
              <a:t>Do zakresu działania służby bhp należy również</a:t>
            </a:r>
            <a:br>
              <a:rPr lang="pl-PL" sz="2000" dirty="0"/>
            </a:br>
            <a:r>
              <a:rPr lang="pl-PL" sz="2000" dirty="0"/>
              <a:t>prowadzenie rejestrów, kompletowanie </a:t>
            </a:r>
            <a:br>
              <a:rPr lang="pl-PL" sz="2000" dirty="0"/>
            </a:br>
            <a:r>
              <a:rPr lang="pl-PL" sz="2000" dirty="0"/>
              <a:t>i przechowywanie dokumentów dotyczących: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wypadków przy pracy,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stwierdzonych chorób zawodowych</a:t>
            </a:r>
            <a:br>
              <a:rPr lang="pl-PL" sz="1900" dirty="0"/>
            </a:br>
            <a:r>
              <a:rPr lang="pl-PL" sz="1900" dirty="0"/>
              <a:t>i podejrzeń o takie choroby,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wyników badań i pomiarów czynników</a:t>
            </a:r>
            <a:br>
              <a:rPr lang="pl-PL" sz="1900" dirty="0"/>
            </a:br>
            <a:r>
              <a:rPr lang="pl-PL" sz="1900" dirty="0"/>
              <a:t>szkodliwych dla zdrowia w środowisku pracy. </a:t>
            </a:r>
          </a:p>
          <a:p>
            <a:pPr marL="0" indent="0">
              <a:spcBef>
                <a:spcPts val="600"/>
              </a:spcBef>
              <a:spcAft>
                <a:spcPts val="400"/>
              </a:spcAft>
              <a:buClr>
                <a:srgbClr val="0070C0"/>
              </a:buClr>
            </a:pPr>
            <a:r>
              <a:rPr lang="pl-PL" sz="2000" dirty="0"/>
              <a:t>Szczegółowy zakres działania służby bhp, jej uprawnienia, organizację, liczebność i podporządkowanie określa rozporządzenie w sprawie służby bezpieczeństwa i higieny pracy.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Zadania służby bhp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2354">
            <a:off x="6851150" y="1051936"/>
            <a:ext cx="1729980" cy="246614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5134">
            <a:off x="6177992" y="2282694"/>
            <a:ext cx="197358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6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539552" y="1131590"/>
            <a:ext cx="8210550" cy="4227934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200" b="1" dirty="0"/>
              <a:t>Służba bhp podlega bezpośrednio pracodawcy.</a:t>
            </a:r>
            <a:br>
              <a:rPr lang="pl-PL" sz="2200" b="1" dirty="0"/>
            </a:br>
            <a:r>
              <a:rPr lang="pl-PL" sz="1200" b="1" dirty="0"/>
              <a:t> 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/>
              <a:t>U pracodawcy będącego jednostką organizacyjną służba bhp podlega bezpośrednio osobie zarządzającej tą jednostką lub osobie wchodzącej w skład organu zarządzającego, upoważnionej przez ten organ do sprawowania nadzoru </a:t>
            </a:r>
            <a:br>
              <a:rPr lang="pl-PL" sz="2200" dirty="0"/>
            </a:br>
            <a:r>
              <a:rPr lang="pl-PL" sz="2200" dirty="0"/>
              <a:t>w sprawach z zakresu bezpieczeństwa i higieny pracy.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Komu podlega służba bhp?</a:t>
            </a:r>
          </a:p>
        </p:txBody>
      </p:sp>
    </p:spTree>
    <p:extLst>
      <p:ext uri="{BB962C8B-B14F-4D97-AF65-F5344CB8AC3E}">
        <p14:creationId xmlns:p14="http://schemas.microsoft.com/office/powerpoint/2010/main" val="174035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44116" y="915566"/>
            <a:ext cx="8233160" cy="4227934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r>
              <a:rPr lang="pl-PL" sz="2000" b="1" dirty="0"/>
              <a:t>Służba bhp jest uprawniona do: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przeprowadzania kontroli stanu bhp, a także przestrzegania przepisów bhp,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wydawania zaleceń dotyczących usunięcia stwierdzonych uchybień,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występowania z wnioskami o zastosowanie kar porządkowych oraz </a:t>
            </a:r>
            <a:br>
              <a:rPr lang="pl-PL" sz="2000" dirty="0"/>
            </a:br>
            <a:r>
              <a:rPr lang="pl-PL" sz="2000" dirty="0"/>
              <a:t>o nagradzanie pracowników,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wstrzymywania pracy maszyn, czy wstrzymywanie pracy </a:t>
            </a:r>
            <a:br>
              <a:rPr lang="pl-PL" sz="2000" dirty="0"/>
            </a:br>
            <a:r>
              <a:rPr lang="pl-PL" sz="2000" dirty="0"/>
              <a:t>w zakładzie lub jego części,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odsuwania pracownika od pracy.</a:t>
            </a:r>
          </a:p>
          <a:p>
            <a:pPr marL="0" indent="0">
              <a:spcBef>
                <a:spcPts val="900"/>
              </a:spcBef>
              <a:spcAft>
                <a:spcPts val="400"/>
              </a:spcAft>
              <a:buClr>
                <a:srgbClr val="0070C0"/>
              </a:buClr>
            </a:pPr>
            <a:r>
              <a:rPr lang="pl-PL" sz="2000" b="1" dirty="0"/>
              <a:t>Służba bhp nie może być obciążana innymi zadaniami.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Uprawnienia służby bhp</a:t>
            </a:r>
          </a:p>
        </p:txBody>
      </p:sp>
    </p:spTree>
    <p:extLst>
      <p:ext uri="{BB962C8B-B14F-4D97-AF65-F5344CB8AC3E}">
        <p14:creationId xmlns:p14="http://schemas.microsoft.com/office/powerpoint/2010/main" val="59711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95536" y="1131590"/>
            <a:ext cx="8064895" cy="3348465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Społeczna inspekcja pracy jest służbą społeczną pełnioną przez pracowników, mającą na celu zapewnienie przez zakład pracy bezpiecznych i higienicznych warunków pracy oraz ochronę uprawnień pracowniczych, określonych w przepisach prawa pracy.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b="1" dirty="0"/>
              <a:t>Społecznym inspektorem pracy może być pracownik szkoły, który jest członkiem związku zawodowego i nie zajmuje stanowiska kierowniczego</a:t>
            </a:r>
            <a:r>
              <a:rPr lang="pl-PL" sz="2000" dirty="0"/>
              <a:t>, choć zakładowe organizacje związkowe mogą postanowić, że społecznym inspektorem pracy będzie pracownik zakładu niebędący członkiem związku zawodowego.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l-PL" sz="19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Społeczna inspekcja pracy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28418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95537" y="1059582"/>
            <a:ext cx="8281738" cy="3348465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Społeczny inspektor pracy ma prawo wstępu w każdym czasie do pomieszczeń i urządzeń zakładu pracy dla wykonywania swoich zadań. Może również żądać od </a:t>
            </a:r>
            <a:r>
              <a:rPr lang="pl-PL" sz="2000" dirty="0">
                <a:solidFill>
                  <a:schemeClr val="tx1"/>
                </a:solidFill>
              </a:rPr>
              <a:t>Dyrektora</a:t>
            </a:r>
            <a:r>
              <a:rPr lang="pl-PL" sz="2000" dirty="0"/>
              <a:t> oraz od pracowników szkoły informacji i dokumentów w sprawach wchodzących w zakres jego działania.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Kwestie te uregulowane zostały w Ustawie o społecznej inspekcji pracy z 24 czerwca 1983 r. (</a:t>
            </a:r>
            <a:r>
              <a:rPr lang="nn-NO" sz="2000" dirty="0"/>
              <a:t>Dz.</a:t>
            </a:r>
            <a:r>
              <a:rPr lang="pl-PL" sz="2000" dirty="0"/>
              <a:t> </a:t>
            </a:r>
            <a:r>
              <a:rPr lang="nn-NO" sz="2000" dirty="0"/>
              <a:t>U. </a:t>
            </a:r>
            <a:r>
              <a:rPr lang="pl-PL" sz="2000" dirty="0"/>
              <a:t>z </a:t>
            </a:r>
            <a:r>
              <a:rPr lang="nn-NO" sz="2000" dirty="0"/>
              <a:t>1983</a:t>
            </a:r>
            <a:r>
              <a:rPr lang="pl-PL" sz="2000" dirty="0"/>
              <a:t> r.</a:t>
            </a:r>
            <a:r>
              <a:rPr lang="nn-NO" sz="2000" dirty="0"/>
              <a:t> </a:t>
            </a:r>
            <a:r>
              <a:rPr lang="pl-PL" sz="2000" dirty="0"/>
              <a:t>N</a:t>
            </a:r>
            <a:r>
              <a:rPr lang="nn-NO" sz="2000" dirty="0"/>
              <a:t>r 35</a:t>
            </a:r>
            <a:r>
              <a:rPr lang="pl-PL" sz="2000" dirty="0"/>
              <a:t>,</a:t>
            </a:r>
            <a:r>
              <a:rPr lang="nn-NO" sz="2000" dirty="0"/>
              <a:t> poz. 163</a:t>
            </a:r>
            <a:r>
              <a:rPr lang="pl-PL" sz="2000" dirty="0"/>
              <a:t>). </a:t>
            </a:r>
            <a:br>
              <a:rPr lang="pl-PL" sz="2000" dirty="0"/>
            </a:br>
            <a:r>
              <a:rPr lang="pl-PL" sz="2000" dirty="0"/>
              <a:t>Tekst jednolity:  </a:t>
            </a:r>
            <a:r>
              <a:rPr lang="pl-PL" sz="1400" dirty="0">
                <a:hlinkClick r:id="rId3"/>
              </a:rPr>
              <a:t>http://isap.sejm.gov.pl/isap.nsf/download.xsp/WDU19830350163/U/D19830163Lj.pdf</a:t>
            </a:r>
            <a:endParaRPr lang="pl-PL" sz="1400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Społeczna inspekcja pracy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525891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95536" y="951477"/>
            <a:ext cx="8496943" cy="334846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000" b="1" dirty="0"/>
              <a:t>Społeczni inspektorzy pracy mają prawo: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kontrolować  stan budynków, maszyn i urządzeń technicznych oraz sanitarnych,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kontrolować przestrzeganie przepisów prawa pracy, w szczególności </a:t>
            </a:r>
            <a:br>
              <a:rPr lang="pl-PL" sz="2000" dirty="0"/>
            </a:br>
            <a:r>
              <a:rPr lang="pl-PL" sz="2000" dirty="0"/>
              <a:t>w zakresie bezpieczeństwa i higieny pracy,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uczestniczyć w ustalaniu okoliczności i przyczyn wypadków przy pracy,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brać udział w analizowaniu przyczyn powstawania wypadków przy pracy oraz </a:t>
            </a:r>
            <a:r>
              <a:rPr lang="pl-PL" sz="2000" dirty="0" err="1"/>
              <a:t>zachorowań</a:t>
            </a:r>
            <a:r>
              <a:rPr lang="pl-PL" sz="2000" dirty="0"/>
              <a:t> na choroby zawodowe i inne schorzenia wywołane warunkami środowiska pracy, a także kontrolować stosowanie właściwych środków zapobiegawczych,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Uprawnienia SIP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97191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95536" y="935293"/>
            <a:ext cx="8496943" cy="334846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000" b="1" dirty="0"/>
              <a:t>Społeczni inspektorzy pracy mają prawo: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uczestniczyć w przeprowadzaniu społecznych przeglądów warunków pracy,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opiniować projekty planów poprawy warunków bhp oraz kontrolować ich wykonanie,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podejmować działania na rzecz aktywnego udziału pracowników </a:t>
            </a:r>
            <a:br>
              <a:rPr lang="pl-PL" sz="2000" dirty="0"/>
            </a:br>
            <a:r>
              <a:rPr lang="pl-PL" sz="2000" dirty="0"/>
              <a:t>w kształtowaniu właściwych warunków bhp,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zakładowy społeczny inspektor pracy ma prawo uczestniczyć </a:t>
            </a:r>
            <a:br>
              <a:rPr lang="pl-PL" sz="2000" dirty="0"/>
            </a:br>
            <a:r>
              <a:rPr lang="pl-PL" sz="2000" dirty="0"/>
              <a:t>w kontrolach przeprowadzanych w zakładzie przez inspektora pracy Państwowej Inspekcji Pracy oraz w podsumowaniu kontroli.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Uprawnienia SIP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812006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95536" y="987574"/>
            <a:ext cx="8136904" cy="3348465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Zakład pracy jest obowiązany zapewnić społecznym inspektorom pracy odpowiednie warunki realizacji ich zadań.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Koszty związane z działalnością</a:t>
            </a:r>
            <a:br>
              <a:rPr lang="pl-PL" sz="2000" dirty="0"/>
            </a:br>
            <a:r>
              <a:rPr lang="pl-PL" sz="2000" dirty="0"/>
              <a:t>społecznej inspekcji pracy ponosi</a:t>
            </a:r>
            <a:br>
              <a:rPr lang="pl-PL" sz="2000" dirty="0"/>
            </a:br>
            <a:r>
              <a:rPr lang="pl-PL" sz="2000" dirty="0"/>
              <a:t>zakład pracy.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Zakład pracy jest zobowiązany</a:t>
            </a:r>
            <a:br>
              <a:rPr lang="pl-PL" sz="2000" dirty="0"/>
            </a:br>
            <a:r>
              <a:rPr lang="pl-PL" sz="2000" dirty="0"/>
              <a:t>założyć zakładową księgę zaleceń</a:t>
            </a:r>
            <a:br>
              <a:rPr lang="pl-PL" sz="2000" dirty="0"/>
            </a:br>
            <a:r>
              <a:rPr lang="pl-PL" sz="2000" dirty="0"/>
              <a:t>i uwag oraz oddziałowe (wydziałowe)</a:t>
            </a:r>
            <a:br>
              <a:rPr lang="pl-PL" sz="2000" dirty="0"/>
            </a:br>
            <a:r>
              <a:rPr lang="pl-PL" sz="2000" dirty="0"/>
              <a:t>księgi uwag, przeznaczone do zapisów</a:t>
            </a:r>
            <a:br>
              <a:rPr lang="pl-PL" sz="2000" dirty="0"/>
            </a:br>
            <a:r>
              <a:rPr lang="pl-PL" sz="2000" dirty="0"/>
              <a:t>społecznych inspektorów pracy.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Książka uwag i zaleceń SIP</a:t>
            </a:r>
            <a:endParaRPr lang="pl-PL" sz="3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l="33589" t="25285" r="34071" b="24558"/>
          <a:stretch/>
        </p:blipFill>
        <p:spPr>
          <a:xfrm>
            <a:off x="5412243" y="1677782"/>
            <a:ext cx="3624253" cy="30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67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95536" y="1059582"/>
            <a:ext cx="7776864" cy="3348465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Księgi te przechowuje się w ustalonym miejscu oraz udostępnia do wglądu zakładowym organizacjom związkowym, organom samorządu załogi, organom Państwowej Inspekcji Pracy oraz innym organom nadzoru i kontroli warunków pracy.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Zapisy w księgach mają moc dokumentów urzędowych </a:t>
            </a:r>
            <a:br>
              <a:rPr lang="pl-PL" sz="2000" dirty="0"/>
            </a:br>
            <a:r>
              <a:rPr lang="pl-PL" sz="2000" dirty="0"/>
              <a:t>w postępowaniu przed organami państwowymi.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Książka uwag i zaleceń SIP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27735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95536" y="955331"/>
            <a:ext cx="5472608" cy="334846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</a:pPr>
            <a:r>
              <a:rPr lang="pl-PL" sz="2800" b="1" dirty="0">
                <a:solidFill>
                  <a:srgbClr val="0070C0"/>
                </a:solidFill>
              </a:rPr>
              <a:t>Szkoła to: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instytucja oświatowo-wychowawcza,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zajmująca się kształceniem i wychowaniem,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siedziba tej instytucji,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uczniowie i personel.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20" y="82500"/>
            <a:ext cx="8220075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Czym jest szkoła?</a:t>
            </a:r>
            <a:endParaRPr lang="pl-PL" sz="3600" dirty="0"/>
          </a:p>
        </p:txBody>
      </p:sp>
      <p:pic>
        <p:nvPicPr>
          <p:cNvPr id="4" name="Symbol zastępczy zawartości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31590"/>
            <a:ext cx="2078870" cy="339407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00193" y="3510002"/>
            <a:ext cx="54812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000" dirty="0"/>
              <a:t>Wszystkie te aspekty są ważne, ale sercem szkoły są uczniowie i pracownicy (nauczyciele i pozostały personel).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228184" y="4491481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3613990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71025" y="1347614"/>
            <a:ext cx="5041379" cy="334846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000" dirty="0"/>
              <a:t>Państwowa Inspekcja Pracy </a:t>
            </a:r>
            <a:r>
              <a:rPr lang="pl-PL" sz="2000" b="1" dirty="0"/>
              <a:t>jest organem powołanym do sprawowania nadzoru </a:t>
            </a:r>
            <a:br>
              <a:rPr lang="pl-PL" sz="2000" b="1" dirty="0"/>
            </a:br>
            <a:r>
              <a:rPr lang="pl-PL" sz="2000" b="1" dirty="0"/>
              <a:t>i kontroli przestrzegania prawa pracy</a:t>
            </a:r>
            <a:r>
              <a:rPr lang="pl-PL" sz="2000" dirty="0"/>
              <a:t>, </a:t>
            </a:r>
            <a:br>
              <a:rPr lang="pl-PL" sz="2000" dirty="0"/>
            </a:br>
            <a:r>
              <a:rPr lang="pl-PL" sz="2000" dirty="0"/>
              <a:t>w szczególności przepisów i zasad bezpieczeństwa i higieny pracy, </a:t>
            </a:r>
            <a:br>
              <a:rPr lang="pl-PL" sz="2000" dirty="0"/>
            </a:br>
            <a:r>
              <a:rPr lang="pl-PL" sz="2000" dirty="0"/>
              <a:t>a także przepisów dotyczących legalności zatrudnienia i innej pracy zarobkowej </a:t>
            </a:r>
            <a:br>
              <a:rPr lang="pl-PL" sz="2000" dirty="0"/>
            </a:br>
            <a:r>
              <a:rPr lang="pl-PL" sz="2000" dirty="0"/>
              <a:t>w zakresie określonym w ustawie.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Państwowa Inspekcja Pracy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4266" r="12557"/>
          <a:stretch/>
        </p:blipFill>
        <p:spPr>
          <a:xfrm>
            <a:off x="5652120" y="1419622"/>
            <a:ext cx="3239099" cy="252028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172399" y="3927674"/>
            <a:ext cx="74997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600" dirty="0"/>
              <a:t>Źródło: PIP</a:t>
            </a:r>
          </a:p>
        </p:txBody>
      </p:sp>
    </p:spTree>
    <p:extLst>
      <p:ext uri="{BB962C8B-B14F-4D97-AF65-F5344CB8AC3E}">
        <p14:creationId xmlns:p14="http://schemas.microsoft.com/office/powerpoint/2010/main" val="3589775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1059582"/>
            <a:ext cx="8353747" cy="334846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000" dirty="0"/>
              <a:t>Do zadań PIP należy również podejmowanie działań</a:t>
            </a:r>
            <a:br>
              <a:rPr lang="pl-PL" sz="2000" dirty="0"/>
            </a:br>
            <a:r>
              <a:rPr lang="pl-PL" sz="2000" dirty="0"/>
              <a:t>polegających na </a:t>
            </a:r>
            <a:r>
              <a:rPr lang="pl-PL" sz="2000" b="1" dirty="0"/>
              <a:t>zapobieganiu i ograniczaniu </a:t>
            </a:r>
            <a:br>
              <a:rPr lang="pl-PL" sz="2000" b="1" dirty="0"/>
            </a:br>
            <a:r>
              <a:rPr lang="pl-PL" sz="2000" b="1" dirty="0"/>
              <a:t>zagrożeń w środowisku pracy</a:t>
            </a:r>
            <a:r>
              <a:rPr lang="pl-PL" sz="2000" dirty="0"/>
              <a:t>, w tym: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działań prewencyjnych i promocyjnych zmierzających</a:t>
            </a:r>
            <a:br>
              <a:rPr lang="pl-PL" sz="2000" dirty="0"/>
            </a:br>
            <a:r>
              <a:rPr lang="pl-PL" sz="2000" dirty="0"/>
              <a:t>do zapewnienia przestrzegania prawa pracy,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udzielanie porad służących ograniczaniu zagrożeń dla życia</a:t>
            </a:r>
            <a:br>
              <a:rPr lang="pl-PL" sz="2000" dirty="0"/>
            </a:br>
            <a:r>
              <a:rPr lang="pl-PL" sz="2000" dirty="0"/>
              <a:t>i zdrowia pracowników, a także w zakresie przestrzegania prawa pracy.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000" dirty="0"/>
              <a:t>Zasady działania PIP wynikają z przepisów Ustawy z dnia 13 kwietnia 2007 r. o Państwowej Inspekcji Pracy.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endParaRPr lang="pl-PL" sz="20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3600" dirty="0"/>
              <a:t>PIP to nie tylko kontrole i kary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07" y="969761"/>
            <a:ext cx="1581912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11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6" y="987574"/>
            <a:ext cx="8210550" cy="3348465"/>
          </a:xfrm>
        </p:spPr>
        <p:txBody>
          <a:bodyPr/>
          <a:lstStyle/>
          <a:p>
            <a:pPr marL="0" indent="0"/>
            <a:r>
              <a:rPr lang="pl-PL" sz="2000" dirty="0"/>
              <a:t>W każdej szkole powinien funkcjonować system zarządzania bhp, </a:t>
            </a:r>
            <a:br>
              <a:rPr lang="pl-PL" sz="2000" dirty="0"/>
            </a:br>
            <a:r>
              <a:rPr lang="pl-PL" sz="2000" dirty="0"/>
              <a:t>będący częścią ogólnego systemu zarządzania organizacją.</a:t>
            </a:r>
          </a:p>
          <a:p>
            <a:pPr marL="0" indent="0">
              <a:spcBef>
                <a:spcPts val="1200"/>
              </a:spcBef>
            </a:pPr>
            <a:r>
              <a:rPr lang="pl-PL" sz="2000" dirty="0"/>
              <a:t>System zarządzania bezpieczeństwem obejmuje takie elementy, jak: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identyfikacje zagrożeń i ich źródeł,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szacowanie ryzyka i jego redukcja,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formułowanie polityki i celów w dziedzinie bhp,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planowanie i organizacja działań wymaganych do osiągnięcia celów,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szkolenie i motywacja zatrudnionych do bezpiecznej pracy,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kontrolowanie warunków pracy i postępowania ludzi,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stałe usprawnianie zakładowego systemu bezpieczeństwa.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endParaRPr lang="pl-PL" sz="20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System zarządzania bhp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056065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System zarządzania bhp</a:t>
            </a:r>
            <a:endParaRPr lang="pl-PL" sz="3600" dirty="0"/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439081" y="852267"/>
            <a:ext cx="7777683" cy="3888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800" dirty="0"/>
          </a:p>
        </p:txBody>
      </p:sp>
      <p:pic>
        <p:nvPicPr>
          <p:cNvPr id="6" name="Symbol zastępczy zawartości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7" y="852267"/>
            <a:ext cx="6984776" cy="373570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29208" y="4555404"/>
            <a:ext cx="74592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dirty="0"/>
              <a:t>Źródło: </a:t>
            </a:r>
            <a:r>
              <a:rPr lang="pl-PL" sz="600" dirty="0">
                <a:hlinkClick r:id="rId4"/>
              </a:rPr>
              <a:t>https://gdansk.pip.gov.pl/pl/dzialania/dla-pracodawcow/niezbednik-pracodawcy/1999,systemy-zarzadzania-bezpieczenstwem-i-higiena-pracy.html?print=1</a:t>
            </a:r>
            <a:endParaRPr lang="pl-PL" sz="600" dirty="0"/>
          </a:p>
        </p:txBody>
      </p:sp>
    </p:spTree>
    <p:extLst>
      <p:ext uri="{BB962C8B-B14F-4D97-AF65-F5344CB8AC3E}">
        <p14:creationId xmlns:p14="http://schemas.microsoft.com/office/powerpoint/2010/main" val="3040213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6" y="987574"/>
            <a:ext cx="8353746" cy="334846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Ryzyko zawodowe to prawdopodobieństwo wystąpienia niepożądanych zdarzeń związanych z wykonywana pracą, powodujących straty, </a:t>
            </a:r>
            <a:br>
              <a:rPr lang="pl-PL" sz="2000" dirty="0"/>
            </a:br>
            <a:r>
              <a:rPr lang="pl-PL" sz="2000" dirty="0"/>
              <a:t>w szczególności wystąpienie u pracowników niekorzystnych skutków zdrowotnych, w wyniku zagrożeń występujących w środowisku pracy </a:t>
            </a:r>
            <a:br>
              <a:rPr lang="pl-PL" sz="2000" dirty="0"/>
            </a:br>
            <a:r>
              <a:rPr lang="pl-PL" sz="2000" dirty="0"/>
              <a:t>lub sposobu wykonywania pracy.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Ocena ryzyka to proces analizowania ryzyka i wyznaczania dopuszczalności tego ryzyka. Inaczej mówiąc jest to: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sprawdzenie, co w miejscu pracy może zaszkodzić pracownikowi,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określenie, co można jeszcze poprawić, aby zminimalizować zagrożenie,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ocena, czy zastosowane działania przyniosły oczekiwane skutki.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Ocena ryzyka zawodowego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669338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Ocena ryzyka zawodowego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466725" y="933279"/>
            <a:ext cx="4257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/>
              <a:t>Skutki pracy w warunkach ryzyka</a:t>
            </a:r>
          </a:p>
        </p:txBody>
      </p:sp>
      <p:sp>
        <p:nvSpPr>
          <p:cNvPr id="6" name="Oval 4"/>
          <p:cNvSpPr txBox="1">
            <a:spLocks noChangeArrowheads="1"/>
          </p:cNvSpPr>
          <p:nvPr/>
        </p:nvSpPr>
        <p:spPr bwMode="auto">
          <a:xfrm>
            <a:off x="1403648" y="1514763"/>
            <a:ext cx="2664295" cy="1289521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884" indent="-342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l" defTabSz="91435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35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35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35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30000"/>
              </a:spcBef>
            </a:pPr>
            <a:r>
              <a:rPr lang="pl-PL" altLang="pl-PL" sz="2000" b="1" dirty="0">
                <a:solidFill>
                  <a:schemeClr val="bg1"/>
                </a:solidFill>
                <a:latin typeface="Tahoma" pitchFamily="34" charset="0"/>
              </a:rPr>
              <a:t>Proces pracy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757013">
            <a:off x="3552742" y="3021414"/>
            <a:ext cx="500062" cy="475418"/>
          </a:xfrm>
          <a:prstGeom prst="downArrow">
            <a:avLst>
              <a:gd name="adj1" fmla="val 50000"/>
              <a:gd name="adj2" fmla="val 50261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3" name="Oval 4"/>
          <p:cNvSpPr txBox="1">
            <a:spLocks noChangeArrowheads="1"/>
          </p:cNvSpPr>
          <p:nvPr/>
        </p:nvSpPr>
        <p:spPr bwMode="auto">
          <a:xfrm>
            <a:off x="1403647" y="3305345"/>
            <a:ext cx="2664295" cy="128952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884" indent="-342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l" defTabSz="91435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35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35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35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30000"/>
              </a:spcBef>
            </a:pPr>
            <a:r>
              <a:rPr lang="pl-PL" altLang="pl-PL" sz="2000" b="1" dirty="0">
                <a:solidFill>
                  <a:schemeClr val="bg1"/>
                </a:solidFill>
                <a:latin typeface="Tahoma" pitchFamily="34" charset="0"/>
              </a:rPr>
              <a:t>Choroba</a:t>
            </a:r>
          </a:p>
        </p:txBody>
      </p:sp>
      <p:sp>
        <p:nvSpPr>
          <p:cNvPr id="14" name="Oval 4"/>
          <p:cNvSpPr txBox="1">
            <a:spLocks noChangeArrowheads="1"/>
          </p:cNvSpPr>
          <p:nvPr/>
        </p:nvSpPr>
        <p:spPr bwMode="auto">
          <a:xfrm>
            <a:off x="5343069" y="1465491"/>
            <a:ext cx="2664295" cy="1289521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884" indent="-342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l" defTabSz="91435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35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35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35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30000"/>
              </a:spcBef>
            </a:pPr>
            <a:r>
              <a:rPr lang="pl-PL" altLang="pl-PL" sz="2000" b="1" dirty="0">
                <a:solidFill>
                  <a:schemeClr val="bg1"/>
                </a:solidFill>
                <a:latin typeface="Tahoma" pitchFamily="34" charset="0"/>
              </a:rPr>
              <a:t>Pracownik</a:t>
            </a:r>
          </a:p>
        </p:txBody>
      </p:sp>
      <p:sp>
        <p:nvSpPr>
          <p:cNvPr id="15" name="Oval 4"/>
          <p:cNvSpPr txBox="1">
            <a:spLocks noChangeArrowheads="1"/>
          </p:cNvSpPr>
          <p:nvPr/>
        </p:nvSpPr>
        <p:spPr bwMode="auto">
          <a:xfrm>
            <a:off x="5364089" y="3305345"/>
            <a:ext cx="2664295" cy="128952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91436" tIns="45718" rIns="91436" bIns="45718" anchor="ctr"/>
          <a:lstStyle>
            <a:lvl1pPr marL="342884" indent="-342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l" defTabSz="91435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35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35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35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30000"/>
              </a:spcBef>
            </a:pPr>
            <a:r>
              <a:rPr lang="pl-PL" altLang="pl-PL" sz="2000" b="1" dirty="0">
                <a:solidFill>
                  <a:schemeClr val="bg1"/>
                </a:solidFill>
                <a:latin typeface="Tahoma" pitchFamily="34" charset="0"/>
              </a:rPr>
              <a:t>Wypadek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422211" y="2307342"/>
            <a:ext cx="2566590" cy="7531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pl-PL" altLang="pl-PL" sz="20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pl-PL" altLang="pl-PL" sz="2000" b="1" dirty="0">
                <a:solidFill>
                  <a:schemeClr val="bg1"/>
                </a:solidFill>
                <a:latin typeface="Tahoma" pitchFamily="34" charset="0"/>
              </a:rPr>
              <a:t>Ryzyko</a:t>
            </a:r>
          </a:p>
          <a:p>
            <a:pPr algn="ctr" eaLnBrk="1" hangingPunct="1"/>
            <a:endParaRPr lang="pl-PL" altLang="pl-PL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rot="20112197">
            <a:off x="5224706" y="3038833"/>
            <a:ext cx="500062" cy="475418"/>
          </a:xfrm>
          <a:prstGeom prst="downArrow">
            <a:avLst>
              <a:gd name="adj1" fmla="val 50000"/>
              <a:gd name="adj2" fmla="val 50261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06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  <p:bldP spid="15" grpId="0" animBg="1"/>
      <p:bldP spid="8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6" y="987574"/>
            <a:ext cx="8137722" cy="334846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</a:pPr>
            <a:r>
              <a:rPr lang="pl-PL" sz="2000" dirty="0"/>
              <a:t>Pracodawca ocenia i dokumentuje ryzyko związane z wykonywaną pracą oraz stosuje niezbędne środki profilaktyczne zmniejszające ryzyko oraz informuje pracowników o ryzyku, które wiąże się </a:t>
            </a:r>
            <a:br>
              <a:rPr lang="pl-PL" sz="2000" dirty="0"/>
            </a:br>
            <a:r>
              <a:rPr lang="pl-PL" sz="2000" dirty="0"/>
              <a:t>z wykonywaną pracą oraz o zasadach ochrony przed zagrożeniami (art. 226 Kodeksu pracy).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</a:pPr>
            <a:r>
              <a:rPr lang="pl-PL" sz="2000" dirty="0"/>
              <a:t>Ocena ryzyka powinna być dokonana podczas organizacji stanowisk pracy, planowania procesu pracy, ale również w razie zmiany organizacji pracy, w razie pojawienia się nowych procesów pracy, nowych zagrożeń – § 39a ust.1 Rozporządzenia w sprawie ogólnych przepisów bezpieczeństwa i higieny pracy.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Ocena ryzyka zawodowego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7453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6" y="987574"/>
            <a:ext cx="8137722" cy="3348465"/>
          </a:xfrm>
        </p:spPr>
        <p:txBody>
          <a:bodyPr/>
          <a:lstStyle/>
          <a:p>
            <a:pPr marL="0" indent="0"/>
            <a:r>
              <a:rPr lang="pl-PL" sz="2400" b="1" dirty="0"/>
              <a:t>Obowiązek aktualizacji oceny ryzyka w związku </a:t>
            </a:r>
            <a:br>
              <a:rPr lang="pl-PL" sz="2400" b="1" dirty="0"/>
            </a:br>
            <a:r>
              <a:rPr lang="pl-PL" sz="2400" b="1" dirty="0"/>
              <a:t>z pojawieniem się ryzyka zakażenia SARS-CoV-2</a:t>
            </a:r>
          </a:p>
          <a:p>
            <a:pPr marL="0" indent="0">
              <a:spcBef>
                <a:spcPts val="1800"/>
              </a:spcBef>
            </a:pPr>
            <a:r>
              <a:rPr lang="pl-PL" sz="2000" dirty="0"/>
              <a:t>Ocena ryzyka powinna być aktualizowana, </a:t>
            </a:r>
            <a:br>
              <a:rPr lang="pl-PL" sz="2000" dirty="0"/>
            </a:br>
            <a:r>
              <a:rPr lang="pl-PL" sz="2000" dirty="0"/>
              <a:t>w szczególności, w odniesieniu do zmian</a:t>
            </a:r>
            <a:br>
              <a:rPr lang="pl-PL" sz="2000" dirty="0"/>
            </a:br>
            <a:r>
              <a:rPr lang="pl-PL" sz="2000" dirty="0"/>
              <a:t>mających znaczenie dla zdrowia pracowników </a:t>
            </a:r>
            <a:br>
              <a:rPr lang="pl-PL" sz="2000" dirty="0"/>
            </a:br>
            <a:r>
              <a:rPr lang="pl-PL" sz="2000" dirty="0"/>
              <a:t>w miejscu pracy – § 6 Rozporządzenia</a:t>
            </a:r>
            <a:br>
              <a:rPr lang="pl-PL" sz="2000" dirty="0"/>
            </a:br>
            <a:r>
              <a:rPr lang="pl-PL" sz="2000" dirty="0"/>
              <a:t>w sprawie szkodliwych czynników</a:t>
            </a:r>
            <a:br>
              <a:rPr lang="pl-PL" sz="2000" dirty="0"/>
            </a:br>
            <a:r>
              <a:rPr lang="pl-PL" sz="2000" dirty="0"/>
              <a:t>biologicznych dla zdrowia w środowisku</a:t>
            </a:r>
            <a:br>
              <a:rPr lang="pl-PL" sz="2000" dirty="0"/>
            </a:br>
            <a:r>
              <a:rPr lang="pl-PL" sz="2000" dirty="0"/>
              <a:t>pracy oraz ochrony zdrowia pracowników</a:t>
            </a:r>
            <a:br>
              <a:rPr lang="pl-PL" sz="2000" dirty="0"/>
            </a:br>
            <a:r>
              <a:rPr lang="pl-PL" sz="2000" dirty="0"/>
              <a:t>zawodowo narażonych na te czynniki.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3400" dirty="0">
                <a:solidFill>
                  <a:schemeClr val="accent1">
                    <a:lumMod val="75000"/>
                  </a:schemeClr>
                </a:solidFill>
              </a:rPr>
              <a:t>Aktualizacja oceny ryzyka zawodowego</a:t>
            </a:r>
            <a:endParaRPr lang="pl-PL" sz="3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63" y="2211710"/>
            <a:ext cx="3431737" cy="225738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pole tekstowe 4"/>
          <p:cNvSpPr txBox="1"/>
          <p:nvPr/>
        </p:nvSpPr>
        <p:spPr>
          <a:xfrm>
            <a:off x="7991872" y="4463071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1443420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6" y="987574"/>
            <a:ext cx="8137722" cy="3348465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Najważniejszym etapem w całym procesie oceny ryzyka jest identyfikacja zagrożeń.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Zagrożenia mogą wynikać ze środowiska materialnego oraz mogą je powodować czynniki niematerialne.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Czynniki środowiska materialnego mogą powodować wypadki  (wypadki przy pracy lub wypadki uczniów).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Czynniki niematerialne – choroby, choć mogą być w tym zakresie wyjątki (np. hałas może spowodować zarówno wypadek przy pracy, jak i chorobę).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Identyfikacja zagrożeń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504478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1059582"/>
            <a:ext cx="8137722" cy="3348465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Zagrożeń należy poszukiwać przy wszystkich pracach, </a:t>
            </a:r>
            <a:br>
              <a:rPr lang="pl-PL" sz="2000" dirty="0"/>
            </a:br>
            <a:r>
              <a:rPr lang="pl-PL" sz="2000" dirty="0"/>
              <a:t>które wykonuje pracownik.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Zagrożenia będą się nieco różnić w zależności od stanowiska czy rodzaju pracy (inne będą dla nauczycieli, inne dla pracowników obsługi). Jeszcze inne dla uczniów. Różnić się mogą również </a:t>
            </a:r>
            <a:br>
              <a:rPr lang="pl-PL" sz="2000" dirty="0"/>
            </a:br>
            <a:r>
              <a:rPr lang="pl-PL" sz="2000" dirty="0"/>
              <a:t>w zależności od typu szkoły (w technikach i szkołach zawodowych może być więcej zagrożeń niż w szkołach podstawowych i liceach, ale nie musi być mniej bezpiecznie).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Identyfikacja zagrożeń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90635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1131590"/>
            <a:ext cx="8208912" cy="334846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000" dirty="0"/>
              <a:t>Polskie słowo </a:t>
            </a:r>
            <a:r>
              <a:rPr lang="pl-PL" sz="2000" b="1" dirty="0"/>
              <a:t>szkoła</a:t>
            </a:r>
            <a:r>
              <a:rPr lang="pl-PL" sz="2000" dirty="0"/>
              <a:t> wywodzi się ze starogreckiego rzeczownika</a:t>
            </a:r>
            <a:br>
              <a:rPr lang="pl-PL" sz="2000" dirty="0"/>
            </a:br>
            <a:r>
              <a:rPr lang="pl-PL" sz="2000" dirty="0"/>
              <a:t>– </a:t>
            </a:r>
            <a:r>
              <a:rPr lang="el-GR" sz="2000" b="1" dirty="0"/>
              <a:t>σχολή</a:t>
            </a:r>
            <a:r>
              <a:rPr lang="pl-PL" sz="2000" dirty="0"/>
              <a:t> (spokój, wolny czas przeznaczony na nauki) i łacińskiego  wyrazu </a:t>
            </a:r>
            <a:r>
              <a:rPr lang="pl-PL" sz="2000" b="1" dirty="0" err="1"/>
              <a:t>schola</a:t>
            </a:r>
            <a:r>
              <a:rPr lang="pl-PL" sz="2000" dirty="0"/>
              <a:t> (czas wolny, odpoczynek, bezczynność).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000" dirty="0"/>
              <a:t>Dziś szkoła kojarzy się inaczej: z nauką, pracą, wesołym spędzeniem czasu, fajnym towarzystwem. Może jednak, zwłaszcza obecnie, kojarzyć się też z </a:t>
            </a:r>
            <a:r>
              <a:rPr lang="pl-PL" sz="2000" b="1" dirty="0"/>
              <a:t>zagrożeniem</a:t>
            </a:r>
            <a:r>
              <a:rPr lang="pl-PL" sz="2000" dirty="0"/>
              <a:t>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</a:pPr>
            <a:r>
              <a:rPr lang="pl-PL" sz="2400" dirty="0"/>
              <a:t>Ważne, aby szkoła była miejscem, gdzie zapewnione są </a:t>
            </a:r>
            <a:br>
              <a:rPr lang="pl-PL" sz="2400" dirty="0"/>
            </a:br>
            <a:r>
              <a:rPr lang="pl-PL" sz="2400" b="1" dirty="0">
                <a:solidFill>
                  <a:srgbClr val="FF0000"/>
                </a:solidFill>
              </a:rPr>
              <a:t>bezpieczne i higieniczne </a:t>
            </a:r>
            <a:r>
              <a:rPr lang="pl-PL" sz="2400" dirty="0"/>
              <a:t>warunki pracy oraz nauki.</a:t>
            </a:r>
            <a:endParaRPr lang="pl-PL" sz="24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Ciekawostka z Wikipedii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092938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" r="6210"/>
          <a:stretch/>
        </p:blipFill>
        <p:spPr>
          <a:xfrm>
            <a:off x="6118844" y="926528"/>
            <a:ext cx="2952328" cy="2865528"/>
          </a:xfrm>
          <a:prstGeom prst="rect">
            <a:avLst/>
          </a:prstGeom>
        </p:spPr>
      </p:pic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879469"/>
            <a:ext cx="8137722" cy="334846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000" b="1" dirty="0"/>
              <a:t>Zagrożenia można podzielić na: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fizyczne,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chemiczne,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biologiczne,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psychofizyczne (obciążenia statyczne, </a:t>
            </a:r>
            <a:br>
              <a:rPr lang="pl-PL" sz="1900" dirty="0"/>
            </a:br>
            <a:r>
              <a:rPr lang="pl-PL" sz="1900" dirty="0"/>
              <a:t>dynamiczne, monotypia ruchów),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psychospołeczne (</a:t>
            </a:r>
            <a:r>
              <a:rPr lang="pl-PL" sz="1900" dirty="0" err="1"/>
              <a:t>stresogeny</a:t>
            </a:r>
            <a:r>
              <a:rPr lang="pl-PL" sz="1900" dirty="0"/>
              <a:t>).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endParaRPr lang="pl-PL" sz="1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pl-PL" sz="2000" dirty="0"/>
              <a:t>Największą grupę stanowią zagrożenia fizyczne, </a:t>
            </a:r>
            <a:br>
              <a:rPr lang="pl-PL" sz="2000" dirty="0"/>
            </a:br>
            <a:r>
              <a:rPr lang="pl-PL" sz="2000" dirty="0"/>
              <a:t>wśród których stosuje się jeszcze rozmaite podziały. </a:t>
            </a:r>
            <a:br>
              <a:rPr lang="pl-PL" sz="2000" dirty="0"/>
            </a:br>
            <a:r>
              <a:rPr lang="pl-PL" sz="2000" dirty="0"/>
              <a:t>Zagrożenia fizyczne są powodem największej liczby wypadków</a:t>
            </a:r>
            <a:br>
              <a:rPr lang="pl-PL" sz="2000" dirty="0"/>
            </a:br>
            <a:r>
              <a:rPr lang="pl-PL" sz="2000" dirty="0"/>
              <a:t>przy pracy, również w szkołach.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Rodzaje zagrożeń w szkole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425952" y="3631336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3121478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7" name="pole tekstowe 3"/>
          <p:cNvSpPr txBox="1">
            <a:spLocks noChangeArrowheads="1"/>
          </p:cNvSpPr>
          <p:nvPr/>
        </p:nvSpPr>
        <p:spPr bwMode="auto">
          <a:xfrm>
            <a:off x="431540" y="2139702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ZAGROŻENIA FIZYCZNE</a:t>
            </a:r>
          </a:p>
        </p:txBody>
      </p:sp>
      <p:pic>
        <p:nvPicPr>
          <p:cNvPr id="4" name="Obraz 11" descr="LogoPodstawow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7953"/>
            <a:ext cx="4521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0098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1059582"/>
            <a:ext cx="8137722" cy="334846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200" b="1" dirty="0"/>
              <a:t>Zagrożenia fizyczne to m.in.: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przemieszczające się maszyny i urządzenia oraz pojazdy,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ruchome części maszyn i poruszające się narzędzia,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przemieszczające się wyroby, półwyroby, materiały </a:t>
            </a:r>
            <a:br>
              <a:rPr lang="pl-PL" sz="2200" dirty="0"/>
            </a:br>
            <a:r>
              <a:rPr lang="pl-PL" sz="2200" dirty="0"/>
              <a:t>i surowce,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naruszenie konstrukcji,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spadające przedmioty,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ostre elementy, krawędzie, szorstkie powierzchnie,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endParaRPr lang="pl-PL" sz="1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Zagrożenia fizyczne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85215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987574"/>
            <a:ext cx="8137722" cy="334846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200" b="1" dirty="0"/>
              <a:t>Zagrożenia fizyczne to m.in.: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położenie stanowiska na poziomie różnym od poziomu otoczenia,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ograniczone wąskie przestrzenie, przejścia i dojścia,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śliskie nierówne powierzchnie,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gorące lub zimne powierzchnie i substancje,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elektryczność, 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hałas i drgania, pył, promieniowanie, mikroklimat, oświetlenie, itp.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endParaRPr lang="pl-PL" sz="1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Zagrożenia fizyczne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719384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987574"/>
            <a:ext cx="8137722" cy="334846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000" b="1" dirty="0"/>
              <a:t>Nie śmiej się dziadku z czyjegoś wypadku. Dziadek się śmiał …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000" dirty="0"/>
              <a:t>Poślizgnięcia, potknięcia i upadki mogą zdarzyć się każdemu </a:t>
            </a:r>
            <a:br>
              <a:rPr lang="pl-PL" sz="2000" dirty="0"/>
            </a:br>
            <a:r>
              <a:rPr lang="pl-PL" sz="2000" dirty="0"/>
              <a:t>i wszędzie bez względu na wiek, zawód, czy stan zdrowia.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000" dirty="0"/>
              <a:t>Nikt nie może być pewnym, </a:t>
            </a:r>
            <a:br>
              <a:rPr lang="pl-PL" sz="2000" dirty="0"/>
            </a:br>
            <a:r>
              <a:rPr lang="pl-PL" sz="2000" dirty="0"/>
              <a:t>że taki wypadek nie przydarzy</a:t>
            </a:r>
            <a:br>
              <a:rPr lang="pl-PL" sz="2000" dirty="0"/>
            </a:br>
            <a:r>
              <a:rPr lang="pl-PL" sz="2000" dirty="0"/>
              <a:t>się właśnie jemu, dlatego należy</a:t>
            </a:r>
            <a:br>
              <a:rPr lang="pl-PL" sz="2000" dirty="0"/>
            </a:br>
            <a:r>
              <a:rPr lang="pl-PL" sz="2000" dirty="0"/>
              <a:t>zachować ostrożność przy</a:t>
            </a:r>
            <a:br>
              <a:rPr lang="pl-PL" sz="2000" dirty="0"/>
            </a:br>
            <a:r>
              <a:rPr lang="pl-PL" sz="2000" dirty="0"/>
              <a:t>poruszaniu się na terenie </a:t>
            </a:r>
            <a:br>
              <a:rPr lang="pl-PL" sz="2000" dirty="0"/>
            </a:br>
            <a:r>
              <a:rPr lang="pl-PL" sz="2000" dirty="0"/>
              <a:t>szkoły i poza nią.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endParaRPr lang="pl-PL" sz="1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Zagrożenia fizyczne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292349" y="4481885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83717"/>
            <a:ext cx="1774339" cy="156363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46" y="2869995"/>
            <a:ext cx="1795727" cy="156705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83026"/>
            <a:ext cx="1880239" cy="16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68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95536" y="1010755"/>
            <a:ext cx="8569772" cy="3348465"/>
          </a:xfrm>
        </p:spPr>
        <p:txBody>
          <a:bodyPr/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Teren szkoły powinien być ogrodzony i właściwie oświetlony.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Nawierzchnia dróg, przejść, boisk powinna być równa.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W razie opadów śniegu przejścia na terenie szkoły powinny być oczyszczone ze śniegu i lodu oraz posypane piaskiem.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Podłogi w budynkach nie powinny być mokre lub śliskie (np. w czasie opadów, po umyciu) ani zaśmiecone (przysłowiowa skórka od banana).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Na drogach komunikacyjnych, przejściach, na podłogach nie powinny być pozostawiane przedmioty (np. torby, plecaki), które stwarzają ryzyko potknięcia się o nie, jak również rozciągane przewody elektryczne (tzw. przedłużacze).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l-PL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47331"/>
            <a:ext cx="9144000" cy="84351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Potknięcia, poślizgnięcia, upadki na płaszczyźnie</a:t>
            </a:r>
          </a:p>
        </p:txBody>
      </p:sp>
    </p:spTree>
    <p:extLst>
      <p:ext uri="{BB962C8B-B14F-4D97-AF65-F5344CB8AC3E}">
        <p14:creationId xmlns:p14="http://schemas.microsoft.com/office/powerpoint/2010/main" val="3468732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915566"/>
            <a:ext cx="8641779" cy="3348465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pl-PL" sz="1900" dirty="0"/>
              <a:t>Schody w szkole powinny być równe i nieśliskie,</a:t>
            </a:r>
            <a:br>
              <a:rPr lang="pl-PL" sz="1900" dirty="0"/>
            </a:br>
            <a:r>
              <a:rPr lang="pl-PL" sz="1900" dirty="0"/>
              <a:t>wyposażone w poręcze: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poręcze należy wyposażyć w zabezpieczenia</a:t>
            </a:r>
            <a:br>
              <a:rPr lang="pl-PL" sz="1800" dirty="0"/>
            </a:br>
            <a:r>
              <a:rPr lang="pl-PL" sz="1800" dirty="0"/>
              <a:t>przed ewentualnym zsuwaniem się po nich</a:t>
            </a:r>
            <a:br>
              <a:rPr lang="pl-PL" sz="1800" dirty="0"/>
            </a:br>
            <a:r>
              <a:rPr lang="pl-PL" sz="1800" dirty="0"/>
              <a:t>przez uczniów,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otwarta przestrzeń pomiędzy schodami powinna</a:t>
            </a:r>
            <a:br>
              <a:rPr lang="pl-PL" sz="1800" dirty="0"/>
            </a:br>
            <a:r>
              <a:rPr lang="pl-PL" sz="1800" dirty="0"/>
              <a:t>być zabezpieczona siatką (lub w inny skuteczny </a:t>
            </a:r>
            <a:br>
              <a:rPr lang="pl-PL" sz="1800" dirty="0"/>
            </a:br>
            <a:r>
              <a:rPr lang="pl-PL" sz="1800" dirty="0"/>
              <a:t>sposób), jeśli stwarza zagrożenie upadkiem z wysokości,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schodząc po schodach należy trzymać się poręczy,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należy zachować szczególną ostrożność mając zajęte ręce.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pl-PL" sz="1900" dirty="0"/>
              <a:t>Otwory kanalizacyjne, studzienki i inne zagłębienia na terenie szkoły należy zakryć odpowiednimi pokrywami lub innymi trwałymi zabezpieczeniami.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1055" y="83018"/>
            <a:ext cx="9144000" cy="84351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Upadki z wysokości</a:t>
            </a:r>
          </a:p>
        </p:txBody>
      </p:sp>
      <p:grpSp>
        <p:nvGrpSpPr>
          <p:cNvPr id="49" name="Grupa 48"/>
          <p:cNvGrpSpPr/>
          <p:nvPr/>
        </p:nvGrpSpPr>
        <p:grpSpPr>
          <a:xfrm>
            <a:off x="6787027" y="915566"/>
            <a:ext cx="2249469" cy="2175244"/>
            <a:chOff x="6787027" y="915566"/>
            <a:chExt cx="2249469" cy="2175244"/>
          </a:xfrm>
        </p:grpSpPr>
        <p:pic>
          <p:nvPicPr>
            <p:cNvPr id="7" name="Symbol zastępczy zawartości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5" t="8962" r="3202" b="8434"/>
            <a:stretch/>
          </p:blipFill>
          <p:spPr>
            <a:xfrm>
              <a:off x="6787027" y="915566"/>
              <a:ext cx="2249469" cy="2175244"/>
            </a:xfrm>
            <a:prstGeom prst="rect">
              <a:avLst/>
            </a:prstGeom>
          </p:spPr>
        </p:pic>
        <p:cxnSp>
          <p:nvCxnSpPr>
            <p:cNvPr id="8" name="Łącznik prosty 7"/>
            <p:cNvCxnSpPr/>
            <p:nvPr/>
          </p:nvCxnSpPr>
          <p:spPr>
            <a:xfrm flipV="1">
              <a:off x="7164288" y="1347616"/>
              <a:ext cx="1161610" cy="92457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 flipV="1">
              <a:off x="7136336" y="2261759"/>
              <a:ext cx="29515" cy="10475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 flipV="1">
              <a:off x="8320582" y="1287242"/>
              <a:ext cx="211858" cy="603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>
            <a:xfrm flipV="1">
              <a:off x="8350487" y="1335136"/>
              <a:ext cx="19358" cy="57782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/>
            <p:cNvCxnSpPr/>
            <p:nvPr/>
          </p:nvCxnSpPr>
          <p:spPr>
            <a:xfrm flipH="1" flipV="1">
              <a:off x="7911761" y="1666638"/>
              <a:ext cx="11877" cy="7038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/>
            <p:cNvCxnSpPr/>
            <p:nvPr/>
          </p:nvCxnSpPr>
          <p:spPr>
            <a:xfrm flipH="1" flipV="1">
              <a:off x="7360970" y="2101700"/>
              <a:ext cx="8860" cy="81002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ole tekstowe 11"/>
          <p:cNvSpPr txBox="1"/>
          <p:nvPr/>
        </p:nvSpPr>
        <p:spPr>
          <a:xfrm>
            <a:off x="7850447" y="2900122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3978206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1062943"/>
            <a:ext cx="5761459" cy="3348465"/>
          </a:xfrm>
        </p:spPr>
        <p:txBody>
          <a:bodyPr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Pracą na wysokości jest praca wykonywana na powierzchni znajdującej się na wysokości co najmniej 1,0 m nad poziomem podłogi lub ziemi, chyba, że powierzchnia ta osłonięta jest ze wszystkich stron do wysokości co najmniej 1,5 m (pełnymi ścianami lub ścianami </a:t>
            </a:r>
            <a:br>
              <a:rPr lang="pl-PL" sz="2000" dirty="0"/>
            </a:br>
            <a:r>
              <a:rPr lang="pl-PL" sz="2000" dirty="0"/>
              <a:t>z oknami oszklonymi) albo wyposażona </a:t>
            </a:r>
            <a:br>
              <a:rPr lang="pl-PL" sz="2000" dirty="0"/>
            </a:br>
            <a:r>
              <a:rPr lang="pl-PL" sz="2000" dirty="0"/>
              <a:t>w inne stałe konstrukcje lub urządzenia chroniące pracownika przed upadkiem </a:t>
            </a:r>
            <a:br>
              <a:rPr lang="pl-PL" sz="2000" dirty="0"/>
            </a:br>
            <a:r>
              <a:rPr lang="pl-PL" sz="2000" dirty="0"/>
              <a:t>z wysokości.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1055" y="83018"/>
            <a:ext cx="9144000" cy="843510"/>
          </a:xfrm>
        </p:spPr>
        <p:txBody>
          <a:bodyPr/>
          <a:lstStyle/>
          <a:p>
            <a:r>
              <a:rPr lang="pl-PL" sz="3600" dirty="0"/>
              <a:t>Praca na wysokości</a:t>
            </a:r>
          </a:p>
        </p:txBody>
      </p:sp>
      <p:pic>
        <p:nvPicPr>
          <p:cNvPr id="15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92" y="1275606"/>
            <a:ext cx="2880320" cy="288032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740352" y="4149904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4096734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504716" y="1062943"/>
            <a:ext cx="5579452" cy="3348465"/>
          </a:xfrm>
        </p:spPr>
        <p:txBody>
          <a:bodyPr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Praca na wysokości może występować przy myciu okien, przy wymianie żarówek, świetlówek, przy remontach itp.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Do prac na wysokości należy używać specjalistycznego sprzętu (drabiny, podesty).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l-PL" sz="2000" dirty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Pracę na wysokości mogą wykonywać osoby, które posiadają orzeczenie lekarskie o braku przeciwwskazań zdrowotnych do jej wykonywania.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1055" y="83018"/>
            <a:ext cx="9144000" cy="843510"/>
          </a:xfrm>
        </p:spPr>
        <p:txBody>
          <a:bodyPr/>
          <a:lstStyle/>
          <a:p>
            <a:r>
              <a:rPr lang="pl-PL" sz="3600" dirty="0"/>
              <a:t>Praca na wysokości</a:t>
            </a:r>
          </a:p>
        </p:txBody>
      </p:sp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92" y="1275606"/>
            <a:ext cx="2880320" cy="288032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740352" y="4149904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2053474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539552" y="1239509"/>
            <a:ext cx="5328592" cy="3348465"/>
          </a:xfrm>
        </p:spPr>
        <p:txBody>
          <a:bodyPr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Dyrektor, co najmniej raz w roku dokonuje kontroli zapewnienia bezpiecznych i higienicznych warunków korzystania z obiektów należących do szkoły, w tym bezpiecznych i higienicznych warunków nauki oraz określa </a:t>
            </a:r>
            <a:br>
              <a:rPr lang="pl-PL" sz="2400" dirty="0"/>
            </a:br>
            <a:r>
              <a:rPr lang="pl-PL" sz="2400" dirty="0"/>
              <a:t>kierunki ich poprawy.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1055" y="83018"/>
            <a:ext cx="9144000" cy="843510"/>
          </a:xfrm>
        </p:spPr>
        <p:txBody>
          <a:bodyPr/>
          <a:lstStyle/>
          <a:p>
            <a:r>
              <a:rPr lang="pl-PL" sz="3600" dirty="0"/>
              <a:t>Kontrola obiektów</a:t>
            </a:r>
          </a:p>
        </p:txBody>
      </p:sp>
      <p:pic>
        <p:nvPicPr>
          <p:cNvPr id="6" name="Symbol zastępczy zawartości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/>
          <a:stretch/>
        </p:blipFill>
        <p:spPr>
          <a:xfrm>
            <a:off x="5638800" y="944584"/>
            <a:ext cx="3259932" cy="342736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787590" y="4161646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165119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95536" y="1059582"/>
            <a:ext cx="8353747" cy="334846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</a:pPr>
            <a:r>
              <a:rPr lang="pl-PL" sz="2000" b="1" dirty="0"/>
              <a:t>Bezpieczeństwo i higiena pracy </a:t>
            </a:r>
            <a:r>
              <a:rPr lang="pl-PL" sz="2000" dirty="0"/>
              <a:t>to stan warunków pracy</a:t>
            </a:r>
            <a:br>
              <a:rPr lang="pl-PL" sz="2000" dirty="0"/>
            </a:br>
            <a:r>
              <a:rPr lang="pl-PL" sz="2000" dirty="0"/>
              <a:t>oraz zachowań pracowników zapewniający wymagany</a:t>
            </a:r>
            <a:br>
              <a:rPr lang="pl-PL" sz="2000" dirty="0"/>
            </a:br>
            <a:r>
              <a:rPr lang="pl-PL" sz="2000" dirty="0"/>
              <a:t>poziom ochrony zdrowia przed zagrożeniami występującymi</a:t>
            </a:r>
            <a:br>
              <a:rPr lang="pl-PL" sz="2000" dirty="0"/>
            </a:br>
            <a:r>
              <a:rPr lang="pl-PL" sz="2000" dirty="0"/>
              <a:t>w środowisku pracy.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</a:pPr>
            <a:r>
              <a:rPr lang="pl-PL" sz="2000" dirty="0"/>
              <a:t>Odpowiedzialność za bezpieczeństwo uczniów i pracowników przebywających na terenie szkoły spoczywa na </a:t>
            </a:r>
            <a:r>
              <a:rPr lang="pl-PL" sz="2000" dirty="0">
                <a:solidFill>
                  <a:schemeClr val="tx1"/>
                </a:solidFill>
              </a:rPr>
              <a:t>Dyrektorze</a:t>
            </a:r>
            <a:r>
              <a:rPr lang="pl-PL" sz="2000" dirty="0"/>
              <a:t>, </a:t>
            </a:r>
            <a:br>
              <a:rPr lang="pl-PL" sz="2000" dirty="0"/>
            </a:br>
            <a:r>
              <a:rPr lang="pl-PL" sz="2000" dirty="0"/>
              <a:t>co wynika z: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sz="2000" dirty="0"/>
              <a:t>art. 207 §1 Kodeksu pracy,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sz="2000" dirty="0"/>
              <a:t>art. 7 Karty Nauczyciela.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Bezpieczeństwo i higiena pracy</a:t>
            </a:r>
            <a:endParaRPr lang="pl-PL" sz="3600" dirty="0"/>
          </a:p>
        </p:txBody>
      </p:sp>
      <p:pic>
        <p:nvPicPr>
          <p:cNvPr id="7" name="Obraz 6" descr="Przechwytywanie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flipH="1">
            <a:off x="7812360" y="1347614"/>
            <a:ext cx="1080940" cy="323498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741172" y="4513084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284081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95068" y="1089862"/>
            <a:ext cx="5400600" cy="3348465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W pomieszczeniach szkoły zapewnia się właściwe oświetlenie, wentylację i ogrzewanie.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W pomieszczeniach, w których odbywają się zajęcia, należy zapewnić temperaturę wynoszącą </a:t>
            </a:r>
            <a:br>
              <a:rPr lang="pl-PL" sz="2400" dirty="0"/>
            </a:br>
            <a:r>
              <a:rPr lang="pl-PL" sz="2400" dirty="0"/>
              <a:t>co najmniej 18</a:t>
            </a:r>
            <a:r>
              <a:rPr lang="pl-PL" sz="2400" baseline="30000" dirty="0"/>
              <a:t>o</a:t>
            </a:r>
            <a:r>
              <a:rPr lang="pl-PL" sz="2400" dirty="0"/>
              <a:t>C.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1055" y="83018"/>
            <a:ext cx="9144000" cy="843510"/>
          </a:xfrm>
        </p:spPr>
        <p:txBody>
          <a:bodyPr/>
          <a:lstStyle/>
          <a:p>
            <a:r>
              <a:rPr lang="pl-PL" sz="3600" dirty="0"/>
              <a:t>Oświetlenie, ogrzewanie, wentylacja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47" y="1059582"/>
            <a:ext cx="1764196" cy="352839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96336" y="4438327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1554560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2" r="3751"/>
          <a:stretch/>
        </p:blipFill>
        <p:spPr>
          <a:xfrm>
            <a:off x="5948698" y="2016224"/>
            <a:ext cx="3168352" cy="2499742"/>
          </a:xfrm>
          <a:prstGeom prst="rect">
            <a:avLst/>
          </a:prstGeom>
        </p:spPr>
      </p:pic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96822" y="1123044"/>
            <a:ext cx="5544616" cy="3348465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Sprzęty, z których korzystają osoby pozostające pod opieką szkoły powinny być dostosowane do wymagań ergonomii. </a:t>
            </a:r>
            <a:r>
              <a:rPr lang="pl-PL" sz="2200" b="1" dirty="0"/>
              <a:t>Stanowiska pracy uczniów</a:t>
            </a:r>
            <a:br>
              <a:rPr lang="pl-PL" sz="2200" b="1" dirty="0"/>
            </a:br>
            <a:r>
              <a:rPr lang="pl-PL" sz="2200" b="1" dirty="0"/>
              <a:t>powinny być dostosowane </a:t>
            </a:r>
            <a:br>
              <a:rPr lang="pl-PL" sz="2200" b="1" dirty="0"/>
            </a:br>
            <a:r>
              <a:rPr lang="pl-PL" sz="2200" b="1" dirty="0"/>
              <a:t>do warunków antropologicznych uczniów.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Wyposażenie szkoły powinno posiadać odpowiednie atesty lub certyfikaty.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10180"/>
            <a:ext cx="9144000" cy="843510"/>
          </a:xfrm>
        </p:spPr>
        <p:txBody>
          <a:bodyPr/>
          <a:lstStyle/>
          <a:p>
            <a:r>
              <a:rPr lang="pl-PL" sz="3200" dirty="0"/>
              <a:t>Elementy wyposażenia pomieszczeń, sprzęty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516216" y="4228429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34761291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539551" y="987574"/>
            <a:ext cx="8280921" cy="3348465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pl-PL" sz="2000" dirty="0"/>
              <a:t>Jeśli w szkołach funkcjonują warsztaty, laboratoria, pracownie oraz stanowiska praktycznej nauki zawodu, to: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maszyny i inne urządzenia techniczne utrzymuje się w stanie zapewniającym pełną sprawność działania oraz bezpieczeństwo </a:t>
            </a:r>
            <a:br>
              <a:rPr lang="pl-PL" sz="1900" dirty="0"/>
            </a:br>
            <a:r>
              <a:rPr lang="pl-PL" sz="1900" dirty="0"/>
              <a:t>pracy i nauki,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urządzenia techniczne wyposaża się w zabezpieczenia chroniące przed urazami, działaniem substancji szkodliwych dla zdrowia, porażeniem prądem elektrycznym, szkodliwymi wstrząsami, nadmiernym hałasem, wibracją (drganiami) czy promieniowaniem,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niesprawne, uszkodzone lub pozostające w naprawie urządzenia oznacza się w sposób wyraźny i zabezpiecza przed ich uruchomieniem.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10180"/>
            <a:ext cx="9144000" cy="843510"/>
          </a:xfrm>
        </p:spPr>
        <p:txBody>
          <a:bodyPr/>
          <a:lstStyle/>
          <a:p>
            <a:r>
              <a:rPr lang="pl-PL" sz="3600" dirty="0"/>
              <a:t>Maszyny i urządzenia</a:t>
            </a:r>
          </a:p>
        </p:txBody>
      </p:sp>
    </p:spTree>
    <p:extLst>
      <p:ext uri="{BB962C8B-B14F-4D97-AF65-F5344CB8AC3E}">
        <p14:creationId xmlns:p14="http://schemas.microsoft.com/office/powerpoint/2010/main" val="2777932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87434" y="1103831"/>
            <a:ext cx="5040561" cy="3348465"/>
          </a:xfrm>
        </p:spPr>
        <p:txBody>
          <a:bodyPr/>
          <a:lstStyle/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Kuchnie i jadalnie, utrzymuje się </a:t>
            </a:r>
            <a:br>
              <a:rPr lang="pl-PL" sz="2000" dirty="0"/>
            </a:br>
            <a:r>
              <a:rPr lang="pl-PL" sz="2000" dirty="0"/>
              <a:t>w czystości, a ich wyposażenie we właściwym stanie technicznym, zapewniającym bezpieczne użytkowanie.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Gorące posiłki mogą być spożywane wyłącznie w jadalniach lub innych pomieszczeniach wyznaczonych do tego celu, które umożliwiają bezpieczne i higieniczne spożycie posiłków.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10180"/>
            <a:ext cx="9144000" cy="843510"/>
          </a:xfrm>
        </p:spPr>
        <p:txBody>
          <a:bodyPr/>
          <a:lstStyle/>
          <a:p>
            <a:r>
              <a:rPr lang="pl-PL" sz="3600" dirty="0"/>
              <a:t>Gorące powierzchnie, płyny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4" y="1016450"/>
            <a:ext cx="3435846" cy="343584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580112" y="4155926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98946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87434" y="1008032"/>
            <a:ext cx="5596734" cy="3348465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r>
              <a:rPr lang="pl-PL" sz="2000" dirty="0"/>
              <a:t>Sprzęt przeciwpożarowy należy utrzymywać </a:t>
            </a:r>
            <a:br>
              <a:rPr lang="pl-PL" sz="2000" dirty="0"/>
            </a:br>
            <a:r>
              <a:rPr lang="pl-PL" sz="2000" dirty="0"/>
              <a:t>w stałej sprawności i poddawać wymaganym przez producenta przeglądom i konserwacji.</a:t>
            </a:r>
          </a:p>
          <a:p>
            <a:pPr marL="0" indent="0">
              <a:spcBef>
                <a:spcPts val="1200"/>
              </a:spcBef>
              <a:spcAft>
                <a:spcPts val="400"/>
              </a:spcAft>
              <a:buClr>
                <a:srgbClr val="0070C0"/>
              </a:buClr>
            </a:pPr>
            <a:r>
              <a:rPr lang="pl-PL" sz="2000" dirty="0"/>
              <a:t>W widocznym miejscu powinny być wywieszone: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Instrukcja postępowania na wypadek pożaru,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Plan ewakuacyjny.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000" dirty="0"/>
              <a:t>Drogi, wyjścia ewakuacyjne i kierunki ewakuacji powinny być oznakowane w sposób widoczny </a:t>
            </a:r>
            <a:br>
              <a:rPr lang="pl-PL" sz="2000" dirty="0"/>
            </a:br>
            <a:r>
              <a:rPr lang="pl-PL" sz="2000" dirty="0"/>
              <a:t>i trwały.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10180"/>
            <a:ext cx="9144000" cy="843510"/>
          </a:xfrm>
        </p:spPr>
        <p:txBody>
          <a:bodyPr/>
          <a:lstStyle/>
          <a:p>
            <a:r>
              <a:rPr lang="pl-PL" sz="3600" dirty="0"/>
              <a:t>Pożar</a:t>
            </a:r>
          </a:p>
        </p:txBody>
      </p:sp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86" y="1093165"/>
            <a:ext cx="3422801" cy="342280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164288" y="4229793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2736139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10180"/>
            <a:ext cx="9144000" cy="843510"/>
          </a:xfrm>
        </p:spPr>
        <p:txBody>
          <a:bodyPr/>
          <a:lstStyle/>
          <a:p>
            <a:r>
              <a:rPr lang="pl-PL" sz="3600" dirty="0"/>
              <a:t>Porażenie prądem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534" y="953690"/>
            <a:ext cx="3634284" cy="3634284"/>
          </a:xfrm>
          <a:prstGeom prst="rect">
            <a:avLst/>
          </a:prstGeom>
        </p:spPr>
      </p:pic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88307" y="1203598"/>
            <a:ext cx="5451845" cy="3348465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r>
              <a:rPr lang="pl-PL" sz="2000" dirty="0"/>
              <a:t>Instalacje i urządzenia elektryczne powinny </a:t>
            </a:r>
            <a:br>
              <a:rPr lang="pl-PL" sz="2000" dirty="0"/>
            </a:br>
            <a:r>
              <a:rPr lang="pl-PL" sz="2000" dirty="0"/>
              <a:t>być tak wykonane i eksploatowane, aby nie narażały pracowników i uczniów na porażenie prądem elektrycznym, przepięcia atmosferyczne, szkodliwe oddziaływanie pól elektromagnetycznych oraz nie stanowiły zagrożenia pożarowego, wybuchowego </a:t>
            </a:r>
            <a:br>
              <a:rPr lang="pl-PL" sz="2000" dirty="0"/>
            </a:br>
            <a:r>
              <a:rPr lang="pl-PL" sz="2000" dirty="0"/>
              <a:t>i nie powodowały innych szkodliwych skutków.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833921" y="4379078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3090063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534" y="953690"/>
            <a:ext cx="3634284" cy="363428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833921" y="4379078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539552" y="1131850"/>
            <a:ext cx="5237792" cy="334846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Pracodawca powinien zapewnić okresowe badania i pomiary skuteczności działania środków ochrony przeciwporażeniowej: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przed dotykiem bezpośrednim,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przed dotykiem pośrednim.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Wszelkie prace remontowe, naprawcze </a:t>
            </a:r>
            <a:br>
              <a:rPr lang="pl-PL" sz="2000" dirty="0"/>
            </a:br>
            <a:r>
              <a:rPr lang="pl-PL" sz="2000" dirty="0"/>
              <a:t>i instalacyjne w pomieszczeniach szkoły należy przeprowadzać pod nieobecność  uczniów.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10180"/>
            <a:ext cx="9144000" cy="843510"/>
          </a:xfrm>
        </p:spPr>
        <p:txBody>
          <a:bodyPr/>
          <a:lstStyle/>
          <a:p>
            <a:r>
              <a:rPr lang="pl-PL" sz="3600" dirty="0"/>
              <a:t>Porażenie prądem </a:t>
            </a:r>
          </a:p>
        </p:txBody>
      </p:sp>
    </p:spTree>
    <p:extLst>
      <p:ext uri="{BB962C8B-B14F-4D97-AF65-F5344CB8AC3E}">
        <p14:creationId xmlns:p14="http://schemas.microsoft.com/office/powerpoint/2010/main" val="51914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36307"/>
            <a:ext cx="9144000" cy="843510"/>
          </a:xfrm>
        </p:spPr>
        <p:txBody>
          <a:bodyPr/>
          <a:lstStyle/>
          <a:p>
            <a:r>
              <a:rPr lang="pl-PL" sz="2800" dirty="0"/>
              <a:t>Aktywność fizyczna uczniów – lekcje WF, przerwy</a:t>
            </a:r>
          </a:p>
        </p:txBody>
      </p:sp>
      <p:pic>
        <p:nvPicPr>
          <p:cNvPr id="9" name="Symbol zastępczy zawartości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r="11936"/>
          <a:stretch/>
        </p:blipFill>
        <p:spPr>
          <a:xfrm>
            <a:off x="215516" y="1162404"/>
            <a:ext cx="2520280" cy="3024336"/>
          </a:xfrm>
          <a:prstGeom prst="rect">
            <a:avLst/>
          </a:prstGeom>
        </p:spPr>
      </p:pic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2832111" y="1162404"/>
            <a:ext cx="5825408" cy="3348465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Grzejniki żebrowane zainstalowane </a:t>
            </a:r>
            <a:br>
              <a:rPr lang="pl-PL" sz="2000" dirty="0"/>
            </a:br>
            <a:r>
              <a:rPr lang="pl-PL" sz="2000" dirty="0"/>
              <a:t>w miejscach stwarzających zagrożenie urazem (w salach gimnastycznych, na korytarzach, </a:t>
            </a:r>
            <a:br>
              <a:rPr lang="pl-PL" sz="2000" dirty="0"/>
            </a:br>
            <a:r>
              <a:rPr lang="pl-PL" sz="2000" dirty="0"/>
              <a:t>w przejściach) powinny być osłonięte.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Bramki, kosze do gry oraz inne urządzenia, których przemieszczanie się może stanowić zagrożenie, muszą być umocowane na stałe.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Stan urządzeń i sprzętu sportowego powinien być sprawdzany przed każdymi zajęciami.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06970" y="3867894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2286591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4053"/>
            <a:ext cx="9144000" cy="843510"/>
          </a:xfrm>
        </p:spPr>
        <p:txBody>
          <a:bodyPr/>
          <a:lstStyle/>
          <a:p>
            <a:r>
              <a:rPr lang="pl-PL" sz="3600" dirty="0"/>
              <a:t>Potrącenie przez samochód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r="22284"/>
          <a:stretch/>
        </p:blipFill>
        <p:spPr>
          <a:xfrm>
            <a:off x="6515397" y="987574"/>
            <a:ext cx="2161878" cy="3637689"/>
          </a:xfrm>
          <a:prstGeom prst="rect">
            <a:avLst/>
          </a:prstGeom>
        </p:spPr>
      </p:pic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1219862"/>
            <a:ext cx="6048672" cy="3348465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Szlaki komunikacyjne wychodzące poza teren szkoły należy zabezpieczyć w sposób uniemożliwiający bezpośrednie wejście </a:t>
            </a:r>
            <a:br>
              <a:rPr lang="pl-PL" sz="2200" dirty="0"/>
            </a:br>
            <a:r>
              <a:rPr lang="pl-PL" sz="2200" dirty="0"/>
              <a:t>na jezdnię.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Dyrektor musi również zapewnić bezpieczne i higieniczne warunki uczestnictwa </a:t>
            </a:r>
            <a:br>
              <a:rPr lang="pl-PL" sz="2200" dirty="0"/>
            </a:br>
            <a:r>
              <a:rPr lang="pl-PL" sz="2200" dirty="0"/>
              <a:t>w zajęciach organizowanych przez szkołę poza obiektem szkoły.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endParaRPr lang="pl-PL" sz="2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164288" y="4454016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19946839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7" name="pole tekstowe 3"/>
          <p:cNvSpPr txBox="1">
            <a:spLocks noChangeArrowheads="1"/>
          </p:cNvSpPr>
          <p:nvPr/>
        </p:nvSpPr>
        <p:spPr bwMode="auto">
          <a:xfrm>
            <a:off x="431540" y="2139702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ZAGROŻENIA BIOLOGICZNE</a:t>
            </a:r>
          </a:p>
        </p:txBody>
      </p:sp>
      <p:pic>
        <p:nvPicPr>
          <p:cNvPr id="4" name="Obraz 11" descr="LogoPodstawow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7953"/>
            <a:ext cx="4521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931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31298" y="945783"/>
            <a:ext cx="8496944" cy="334846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000" dirty="0"/>
              <a:t>Dyrektor szkoły jest </a:t>
            </a:r>
            <a:r>
              <a:rPr lang="pl-PL" sz="2000" b="1" dirty="0"/>
              <a:t>odpowiedzialny za zapewnienie bezpieczeństwa uczniom  i nauczycielom w czasie zajęć </a:t>
            </a:r>
            <a:r>
              <a:rPr lang="pl-PL" sz="2000" dirty="0"/>
              <a:t>organizowanych przez szkołę. Odpowiada również za bezpieczeństwo i higienę pracy pozostałych pracowników szkoły.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000" b="1" dirty="0"/>
              <a:t>Dyrektor obowiązany jest: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znać, w zakresie niezbędnym do wykonywania ciążących na nim obowiązków, przepisy o ochronie pracy, w tym przepisy i zasady bhp,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chronić zdrowie i życie pracowników przez zapewnienie bezpiecznych i higienicznych warunków pracy, przy odpowiednim wykorzystaniu osiągnięć nauki i techniki,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Obowiązki Dyrektora szkoły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0290163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57" y="82940"/>
            <a:ext cx="9144000" cy="843510"/>
          </a:xfrm>
        </p:spPr>
        <p:txBody>
          <a:bodyPr/>
          <a:lstStyle/>
          <a:p>
            <a:r>
              <a:rPr lang="pl-PL" sz="3600" dirty="0"/>
              <a:t>Zagrożenia biologiczne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1059582"/>
            <a:ext cx="7705675" cy="334846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200" b="1" dirty="0"/>
              <a:t>W szkole zawsze występowały zagrożenia biologiczne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</a:pPr>
            <a:r>
              <a:rPr lang="pl-PL" sz="2000" dirty="0"/>
              <a:t>W razie zatrudnienia pracownika</a:t>
            </a:r>
            <a:br>
              <a:rPr lang="pl-PL" sz="2000" dirty="0"/>
            </a:br>
            <a:r>
              <a:rPr lang="pl-PL" sz="2000" dirty="0"/>
              <a:t>w warunkach narażenia na działanie</a:t>
            </a:r>
            <a:br>
              <a:rPr lang="pl-PL" sz="2000" dirty="0"/>
            </a:br>
            <a:r>
              <a:rPr lang="pl-PL" sz="2000" dirty="0"/>
              <a:t>szkodliwych czynników biologicznych, </a:t>
            </a:r>
            <a:br>
              <a:rPr lang="pl-PL" sz="2000" dirty="0"/>
            </a:br>
            <a:r>
              <a:rPr lang="pl-PL" sz="2000" dirty="0"/>
              <a:t>pracodawca stosuje wszelkie dostępne</a:t>
            </a:r>
            <a:br>
              <a:rPr lang="pl-PL" sz="2000" dirty="0"/>
            </a:br>
            <a:r>
              <a:rPr lang="pl-PL" sz="2000" dirty="0"/>
              <a:t>środki eliminujące narażenie, a jeśli to</a:t>
            </a:r>
            <a:br>
              <a:rPr lang="pl-PL" sz="2000" dirty="0"/>
            </a:br>
            <a:r>
              <a:rPr lang="pl-PL" sz="2000" dirty="0"/>
              <a:t>jest niemożliwe  - ograniczające stopień</a:t>
            </a:r>
            <a:br>
              <a:rPr lang="pl-PL" sz="2000" dirty="0"/>
            </a:br>
            <a:r>
              <a:rPr lang="pl-PL" sz="2000" dirty="0"/>
              <a:t>tego narażenia, przy odpowiednim</a:t>
            </a:r>
            <a:br>
              <a:rPr lang="pl-PL" sz="2000" dirty="0"/>
            </a:br>
            <a:r>
              <a:rPr lang="pl-PL" sz="2000" dirty="0"/>
              <a:t>wykorzystaniu osiągnięć nauki i techniki</a:t>
            </a:r>
            <a:br>
              <a:rPr lang="pl-PL" sz="2000" dirty="0"/>
            </a:br>
            <a:r>
              <a:rPr lang="pl-PL" sz="2000" dirty="0"/>
              <a:t>(art. 222</a:t>
            </a:r>
            <a:r>
              <a:rPr lang="pl-PL" sz="2000" baseline="30000" dirty="0"/>
              <a:t>1 </a:t>
            </a:r>
            <a:r>
              <a:rPr lang="pl-PL" sz="2000" dirty="0"/>
              <a:t>§1 Kodeksu pracy).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endParaRPr lang="pl-PL" sz="2200" dirty="0"/>
          </a:p>
        </p:txBody>
      </p:sp>
      <p:pic>
        <p:nvPicPr>
          <p:cNvPr id="8" name="Symbol zastępczy zawartości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615" y="1775711"/>
            <a:ext cx="2974639" cy="26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174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57" y="82940"/>
            <a:ext cx="9144000" cy="843510"/>
          </a:xfrm>
        </p:spPr>
        <p:txBody>
          <a:bodyPr/>
          <a:lstStyle/>
          <a:p>
            <a:r>
              <a:rPr lang="pl-PL" sz="3600" dirty="0"/>
              <a:t>Szkodliwe czynniki biologiczne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1059582"/>
            <a:ext cx="8065715" cy="3348465"/>
          </a:xfrm>
        </p:spPr>
        <p:txBody>
          <a:bodyPr/>
          <a:lstStyle/>
          <a:p>
            <a:r>
              <a:rPr lang="pl-PL" sz="2000" b="1" dirty="0"/>
              <a:t>Szkodliwe czynniki biologiczne: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drobnoustroje komórkowe,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jednostki bezkomórkowe zdolne</a:t>
            </a:r>
            <a:br>
              <a:rPr lang="pl-PL" sz="2200" dirty="0"/>
            </a:br>
            <a:r>
              <a:rPr lang="pl-PL" sz="2200" dirty="0"/>
              <a:t>do replikacji lub przenoszenia</a:t>
            </a:r>
            <a:br>
              <a:rPr lang="pl-PL" sz="2200" dirty="0"/>
            </a:br>
            <a:r>
              <a:rPr lang="pl-PL" sz="2200" dirty="0"/>
              <a:t>materiału genetycznego,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hodowle komórkowe,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/>
              <a:t>pasożyty wewnętrzne człowieka.</a:t>
            </a:r>
          </a:p>
          <a:p>
            <a:pPr marL="0" indent="0">
              <a:spcBef>
                <a:spcPts val="9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000" dirty="0"/>
              <a:t>Mówiąc prościej są to wirusy, bakterie, grzyby, pasożyty i inne formy biologiczne, które mogą być przyczyną zakażenia, alergii lub zatrucia.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endParaRPr lang="pl-PL" sz="2200" dirty="0"/>
          </a:p>
        </p:txBody>
      </p:sp>
      <p:pic>
        <p:nvPicPr>
          <p:cNvPr id="5" name="Symbol zastępczy zawartości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26450"/>
            <a:ext cx="2952328" cy="2952328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6" name="pole tekstowe 5"/>
          <p:cNvSpPr txBox="1"/>
          <p:nvPr/>
        </p:nvSpPr>
        <p:spPr>
          <a:xfrm>
            <a:off x="7236296" y="3718632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2596315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53554"/>
            <a:ext cx="9144000" cy="843510"/>
          </a:xfrm>
        </p:spPr>
        <p:txBody>
          <a:bodyPr/>
          <a:lstStyle/>
          <a:p>
            <a:r>
              <a:rPr lang="pl-PL" sz="2800" dirty="0"/>
              <a:t>Klasyfikacja szkodliwych czynników biologicznych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997064"/>
            <a:ext cx="8065715" cy="3348465"/>
          </a:xfrm>
        </p:spPr>
        <p:txBody>
          <a:bodyPr/>
          <a:lstStyle/>
          <a:p>
            <a:r>
              <a:rPr lang="pl-PL" sz="2000" b="1" dirty="0"/>
              <a:t>Szkodliwe czynniki biologiczne klasyfikuje się do 4 grup: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70C0"/>
                </a:solidFill>
              </a:rPr>
              <a:t>Grupa 1 zagrożenia </a:t>
            </a:r>
            <a:r>
              <a:rPr lang="pl-PL" sz="2000" dirty="0"/>
              <a:t>– czynniki, przez</a:t>
            </a:r>
            <a:br>
              <a:rPr lang="pl-PL" sz="2000" dirty="0"/>
            </a:br>
            <a:r>
              <a:rPr lang="pl-PL" sz="2000" dirty="0"/>
              <a:t>które wywołanie chorób u ludzi</a:t>
            </a:r>
            <a:br>
              <a:rPr lang="pl-PL" sz="2000" dirty="0"/>
            </a:br>
            <a:r>
              <a:rPr lang="pl-PL" sz="2000" dirty="0"/>
              <a:t>jest mało prawdopodobne.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70C0"/>
                </a:solidFill>
              </a:rPr>
              <a:t>Grupa 2 zagrożenia </a:t>
            </a:r>
            <a:r>
              <a:rPr lang="pl-PL" sz="2000" dirty="0"/>
              <a:t>– czynniki,</a:t>
            </a:r>
            <a:br>
              <a:rPr lang="pl-PL" sz="2000" dirty="0"/>
            </a:br>
            <a:r>
              <a:rPr lang="pl-PL" sz="2000" dirty="0"/>
              <a:t>które mogą wywołać choroby</a:t>
            </a:r>
            <a:br>
              <a:rPr lang="pl-PL" sz="2000" dirty="0"/>
            </a:br>
            <a:r>
              <a:rPr lang="pl-PL" sz="2000" dirty="0"/>
              <a:t>u ludzi i mogą być niebezpieczne</a:t>
            </a:r>
            <a:br>
              <a:rPr lang="pl-PL" sz="2000" dirty="0"/>
            </a:br>
            <a:r>
              <a:rPr lang="pl-PL" sz="2000" dirty="0"/>
              <a:t>dla pracowników, ale ich rozprzestrzenianie</a:t>
            </a:r>
            <a:br>
              <a:rPr lang="pl-PL" sz="2000" dirty="0"/>
            </a:br>
            <a:r>
              <a:rPr lang="pl-PL" sz="2000" dirty="0"/>
              <a:t>w populacji ludzkiej jest mało</a:t>
            </a:r>
            <a:br>
              <a:rPr lang="pl-PL" sz="2000" dirty="0"/>
            </a:br>
            <a:r>
              <a:rPr lang="pl-PL" sz="2000" dirty="0"/>
              <a:t>prawdopodobne; zazwyczaj istnieją</a:t>
            </a:r>
            <a:br>
              <a:rPr lang="pl-PL" sz="2000" dirty="0"/>
            </a:br>
            <a:r>
              <a:rPr lang="pl-PL" sz="2000" dirty="0"/>
              <a:t>skuteczne metody profilaktyki lub leczenia.</a:t>
            </a:r>
          </a:p>
        </p:txBody>
      </p:sp>
      <p:pic>
        <p:nvPicPr>
          <p:cNvPr id="7" name="Symbol zastępczy zawartości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86" y="1676049"/>
            <a:ext cx="2669480" cy="266948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851817" y="4345529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6617730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53554"/>
            <a:ext cx="9144000" cy="843510"/>
          </a:xfrm>
        </p:spPr>
        <p:txBody>
          <a:bodyPr/>
          <a:lstStyle/>
          <a:p>
            <a:r>
              <a:rPr lang="pl-PL" sz="2800" dirty="0"/>
              <a:t>Klasyfikacja szkodliwych czynników biologicznych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55812" y="1131590"/>
            <a:ext cx="8076628" cy="3348465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70C0"/>
                </a:solidFill>
              </a:rPr>
              <a:t>Grupa 3 zagrożenia </a:t>
            </a:r>
            <a:r>
              <a:rPr lang="pl-PL" sz="2000" dirty="0">
                <a:solidFill>
                  <a:schemeClr val="tx1"/>
                </a:solidFill>
              </a:rPr>
              <a:t>– czynniki, które mogą wywołać u ludzi ciężkie choroby, są niebezpieczne dla pracowników, a ich rozprzestrzenianie w populacji ludzkiej jest bardzo prawdopodobne; zazwyczaj istnieją skuteczne metody profilaktyki lub leczenia.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70C0"/>
                </a:solidFill>
              </a:rPr>
              <a:t>Grupa 4 zagrożenia </a:t>
            </a:r>
            <a:r>
              <a:rPr lang="pl-PL" sz="2000" dirty="0">
                <a:solidFill>
                  <a:schemeClr val="tx1"/>
                </a:solidFill>
              </a:rPr>
              <a:t>– czynniki, które wywołują u ludzi ciężkie choroby, są niebezpieczne dla pracowników, a ich rozprzestrzenianie w populacji ludzkiej jest bardzo prawdopodobne; zazwyczaj nie istnieją skuteczne metody profilaktyki lub leczenia.</a:t>
            </a:r>
          </a:p>
        </p:txBody>
      </p:sp>
    </p:spTree>
    <p:extLst>
      <p:ext uri="{BB962C8B-B14F-4D97-AF65-F5344CB8AC3E}">
        <p14:creationId xmlns:p14="http://schemas.microsoft.com/office/powerpoint/2010/main" val="20815829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92591"/>
            <a:ext cx="9144000" cy="843510"/>
          </a:xfrm>
        </p:spPr>
        <p:txBody>
          <a:bodyPr/>
          <a:lstStyle/>
          <a:p>
            <a:r>
              <a:rPr lang="pl-PL" sz="3600" dirty="0"/>
              <a:t>Wirus SARS-CoV-2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55811" y="987574"/>
            <a:ext cx="8221463" cy="334846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000" dirty="0"/>
              <a:t>Zgodnie z dyrektywą Komisji Europejskiej 2020/739 z dnia 3 czerwca 2020 r., wirus </a:t>
            </a:r>
            <a:r>
              <a:rPr lang="pl-PL" sz="2000" b="1" dirty="0"/>
              <a:t>SARS-CoV-2</a:t>
            </a:r>
            <a:r>
              <a:rPr lang="pl-PL" sz="2000" dirty="0"/>
              <a:t> powinien zostać sklasyfikowany jako czynnik biologiczny 3 grupy zagrożenia.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do 24 listopada 2020 r. postanowienia dyrektywy muszą zostać zaimplementowane do prawa polskiego, czyli wykaz szkodliwych czynników biologicznych musi zostać uzupełniony o SARS-CoV-2, wywołujący chorobę COVID-19.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altLang="pl-PL" sz="2000" dirty="0"/>
              <a:t>Popularny wirus grypy należący do rodziny </a:t>
            </a:r>
            <a:r>
              <a:rPr lang="pl-PL" sz="2000" i="1" dirty="0" err="1"/>
              <a:t>Orthomyxoviridae</a:t>
            </a:r>
            <a:r>
              <a:rPr lang="pl-PL" sz="2000" dirty="0"/>
              <a:t> jest czynnikiem 2 grupy zagrożenia. Podobnie bakteria </a:t>
            </a:r>
            <a:r>
              <a:rPr lang="pl-PL" sz="2000" i="1" dirty="0" err="1"/>
              <a:t>Streptococcus</a:t>
            </a:r>
            <a:r>
              <a:rPr lang="pl-PL" sz="2000" i="1" dirty="0"/>
              <a:t> </a:t>
            </a:r>
            <a:r>
              <a:rPr lang="pl-PL" sz="2000" i="1" dirty="0" err="1"/>
              <a:t>pneumoniae</a:t>
            </a:r>
            <a:r>
              <a:rPr lang="pl-PL" sz="2000" dirty="0"/>
              <a:t> wywołująca zapalenie płuc.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375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1" r="11386"/>
          <a:stretch/>
        </p:blipFill>
        <p:spPr>
          <a:xfrm>
            <a:off x="6012160" y="987574"/>
            <a:ext cx="2822481" cy="3087903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92591"/>
            <a:ext cx="9144000" cy="843510"/>
          </a:xfrm>
        </p:spPr>
        <p:txBody>
          <a:bodyPr/>
          <a:lstStyle/>
          <a:p>
            <a:r>
              <a:rPr lang="pl-PL" sz="3600" dirty="0"/>
              <a:t>Inne szkodliwe czynniki biologiczne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55813" y="987574"/>
            <a:ext cx="8221462" cy="3348465"/>
          </a:xfrm>
        </p:spPr>
        <p:txBody>
          <a:bodyPr/>
          <a:lstStyle/>
          <a:p>
            <a:pPr marL="0" indent="0"/>
            <a:r>
              <a:rPr lang="pl-PL" sz="2000" dirty="0"/>
              <a:t>Według niektórych zalicza się do tej grupy również</a:t>
            </a:r>
            <a:br>
              <a:rPr lang="pl-PL" sz="2000" dirty="0"/>
            </a:br>
            <a:r>
              <a:rPr lang="pl-PL" sz="2000" dirty="0"/>
              <a:t>wszystkie inne czynniki roślinne lub zwierzęce</a:t>
            </a:r>
            <a:br>
              <a:rPr lang="pl-PL" sz="2000" dirty="0"/>
            </a:br>
            <a:r>
              <a:rPr lang="pl-PL" sz="2000" dirty="0"/>
              <a:t>(niewymienione w rozporządzeniu), jak: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psy, koty, zwierzęta hodowane w szkole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(chomiki, świnki morskie), przyniesione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przez uczniów w ramach zajęć tematycznych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lub spotkane na zajęciach terenowych,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rośliny doniczkowe, uprawiane przy szkole,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spotkane na wycieczkach.</a:t>
            </a:r>
          </a:p>
          <a:p>
            <a:pPr marL="0" indent="0"/>
            <a:r>
              <a:rPr lang="pl-PL" sz="2000" dirty="0"/>
              <a:t>Same w sobie nie są zagrożeniem, ale kontakt z nimi może zakończyć się podrapaniem, pokąsaniem, pogryzieniem, poparzeniem.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423400" y="3363838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32441885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13" y="1275606"/>
            <a:ext cx="3637253" cy="2735517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92591"/>
            <a:ext cx="9144000" cy="843510"/>
          </a:xfrm>
        </p:spPr>
        <p:txBody>
          <a:bodyPr/>
          <a:lstStyle/>
          <a:p>
            <a:r>
              <a:rPr lang="pl-PL" sz="3600" dirty="0"/>
              <a:t>Sposoby ochrony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3" y="926611"/>
            <a:ext cx="8334177" cy="5472608"/>
          </a:xfrm>
        </p:spPr>
        <p:txBody>
          <a:bodyPr/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chemeClr val="tx1"/>
                </a:solidFill>
              </a:rPr>
              <a:t>zachowanie dystansu społecznego,</a:t>
            </a:r>
            <a:br>
              <a:rPr lang="pl-PL" sz="1900" dirty="0">
                <a:solidFill>
                  <a:schemeClr val="tx1"/>
                </a:solidFill>
              </a:rPr>
            </a:br>
            <a:r>
              <a:rPr lang="pl-PL" sz="1900" dirty="0">
                <a:solidFill>
                  <a:schemeClr val="tx1"/>
                </a:solidFill>
              </a:rPr>
              <a:t>niepodawanie dłoni na powitanie,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chemeClr val="tx1"/>
                </a:solidFill>
              </a:rPr>
              <a:t>mycie i dezynfekcja rąk,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chemeClr val="tx1"/>
                </a:solidFill>
              </a:rPr>
              <a:t>utrzymanie czystości w szkole, </a:t>
            </a:r>
            <a:br>
              <a:rPr lang="pl-PL" sz="1900" dirty="0">
                <a:solidFill>
                  <a:schemeClr val="tx1"/>
                </a:solidFill>
              </a:rPr>
            </a:br>
            <a:r>
              <a:rPr lang="pl-PL" sz="1900" dirty="0">
                <a:solidFill>
                  <a:schemeClr val="tx1"/>
                </a:solidFill>
              </a:rPr>
              <a:t>dezynfekcja pomieszczeń, powierzchni,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chemeClr val="tx1"/>
                </a:solidFill>
              </a:rPr>
              <a:t>instrukcje bezpiecznego postępowania, </a:t>
            </a:r>
            <a:br>
              <a:rPr lang="pl-PL" sz="1900" dirty="0">
                <a:solidFill>
                  <a:schemeClr val="tx1"/>
                </a:solidFill>
              </a:rPr>
            </a:br>
            <a:r>
              <a:rPr lang="pl-PL" sz="1900" dirty="0">
                <a:solidFill>
                  <a:schemeClr val="tx1"/>
                </a:solidFill>
              </a:rPr>
              <a:t>procedury, regulaminy,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chemeClr val="tx1"/>
                </a:solidFill>
              </a:rPr>
              <a:t>szkolenia bhp,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chemeClr val="tx1"/>
                </a:solidFill>
              </a:rPr>
              <a:t>badania profilaktyczne,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chemeClr val="tx1"/>
                </a:solidFill>
              </a:rPr>
              <a:t>szczepienia (np. przeciw grypie),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chemeClr val="tx1"/>
                </a:solidFill>
              </a:rPr>
              <a:t>stosowanie środków ochrony indywidualnej lub zbiorowej.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953616" y="3804302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37188853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" y="1600448"/>
            <a:ext cx="4377991" cy="273624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13" y="1286651"/>
            <a:ext cx="3363838" cy="3363838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92591"/>
            <a:ext cx="9144000" cy="843510"/>
          </a:xfrm>
        </p:spPr>
        <p:txBody>
          <a:bodyPr/>
          <a:lstStyle/>
          <a:p>
            <a:r>
              <a:rPr lang="pl-PL" sz="3600" dirty="0"/>
              <a:t>Dystans społeczny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4" y="987574"/>
            <a:ext cx="8065716" cy="5472608"/>
          </a:xfrm>
        </p:spPr>
        <p:txBody>
          <a:bodyPr/>
          <a:lstStyle/>
          <a:p>
            <a:r>
              <a:rPr lang="pl-PL" sz="2000" b="1" dirty="0"/>
              <a:t>Dystans społeczny (1,5 - 2m), niepodawanie dłoni na powitanie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6444208" y="2499742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190023" y="4461450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13599029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92591"/>
            <a:ext cx="9144000" cy="843510"/>
          </a:xfrm>
        </p:spPr>
        <p:txBody>
          <a:bodyPr/>
          <a:lstStyle/>
          <a:p>
            <a:r>
              <a:rPr lang="pl-PL" sz="3600" dirty="0"/>
              <a:t>Częste mycie rąk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97664" y="1101364"/>
            <a:ext cx="7170680" cy="3501652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1"/>
                </a:solidFill>
              </a:rPr>
              <a:t>Pomieszczenia i urządzenia</a:t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higieniczno-sanitarne powinny </a:t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być utrzymane w czystości </a:t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i stanie pełnej sprawności </a:t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technicznej.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1"/>
                </a:solidFill>
              </a:rPr>
              <a:t>Należy zapewnić bieżącą ciepłą </a:t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i zimną wodę oraz środki higieny</a:t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osobistej.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1"/>
                </a:solidFill>
              </a:rPr>
              <a:t>Należy zapewnić instrukcje prawidłowego mycia rąk. </a:t>
            </a:r>
          </a:p>
        </p:txBody>
      </p:sp>
      <p:pic>
        <p:nvPicPr>
          <p:cNvPr id="9" name="Symbol zastępczy zawartości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6" t="14893" r="18046" b="-14893"/>
          <a:stretch/>
        </p:blipFill>
        <p:spPr>
          <a:xfrm>
            <a:off x="5000205" y="1203598"/>
            <a:ext cx="4143795" cy="309634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991872" y="3651870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10649526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92591"/>
            <a:ext cx="9144000" cy="843510"/>
          </a:xfrm>
        </p:spPr>
        <p:txBody>
          <a:bodyPr/>
          <a:lstStyle/>
          <a:p>
            <a:r>
              <a:rPr lang="pl-PL" sz="3600" dirty="0"/>
              <a:t>Dezynfekcja rąk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97664" y="1101364"/>
            <a:ext cx="4650400" cy="3501652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1"/>
                </a:solidFill>
              </a:rPr>
              <a:t>Zgodnie z zaleceniami MEN, </a:t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MZ i GIS w szkołach należy zapewnić środki do dezynfekcji rąk.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1"/>
                </a:solidFill>
              </a:rPr>
              <a:t>Przy wejściu do budynku szkoły należy zamieścić informację </a:t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o obowiązku dezynfekowania rąk oraz instrukcję użycia środka dezynfekującego.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67" y="1347614"/>
            <a:ext cx="3782233" cy="283667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991872" y="3999623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>
                <a:solidFill>
                  <a:schemeClr val="bg1"/>
                </a:solidFill>
              </a:rPr>
              <a:t>Źródło: PIP</a:t>
            </a:r>
          </a:p>
        </p:txBody>
      </p:sp>
    </p:spTree>
    <p:extLst>
      <p:ext uri="{BB962C8B-B14F-4D97-AF65-F5344CB8AC3E}">
        <p14:creationId xmlns:p14="http://schemas.microsoft.com/office/powerpoint/2010/main" val="131818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95536" y="1131590"/>
            <a:ext cx="8281739" cy="3348465"/>
          </a:xfrm>
        </p:spPr>
        <p:txBody>
          <a:bodyPr/>
          <a:lstStyle/>
          <a:p>
            <a:pPr marL="342900" indent="-342900"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zapewnić uczniom bezpieczne i higieniczne warunki pobytu </a:t>
            </a:r>
            <a:br>
              <a:rPr lang="pl-PL" sz="2000" dirty="0"/>
            </a:br>
            <a:r>
              <a:rPr lang="pl-PL" sz="2000" dirty="0"/>
              <a:t>w szkole, a także bezpieczne i higieniczne warunki uczestnictwa </a:t>
            </a:r>
            <a:br>
              <a:rPr lang="pl-PL" sz="2000" dirty="0"/>
            </a:br>
            <a:r>
              <a:rPr lang="pl-PL" sz="2000" dirty="0"/>
              <a:t>w zajęciach organizowanych przez szkołę poza obiektami szkoły,</a:t>
            </a:r>
          </a:p>
          <a:p>
            <a:pPr marL="342900" indent="-342900"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reagować na potrzeby w zakresie zapewnienia bezpieczeństwa </a:t>
            </a:r>
            <a:br>
              <a:rPr lang="pl-PL" sz="2000" dirty="0"/>
            </a:br>
            <a:r>
              <a:rPr lang="pl-PL" sz="2000" dirty="0"/>
              <a:t>i higieny pracy oraz dostosować środki podejmowane w celu doskonalenia istniejącego poziomu ochrony zdrowia i życia pracowników, biorąc pod uwagę zmieniające się warunki wykonywania prac.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Obowiązki Dyrektora szkoły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9747814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92591"/>
            <a:ext cx="9144000" cy="843510"/>
          </a:xfrm>
        </p:spPr>
        <p:txBody>
          <a:bodyPr/>
          <a:lstStyle/>
          <a:p>
            <a:r>
              <a:rPr lang="pl-PL" sz="3600" dirty="0"/>
              <a:t>Dezynfekcja powierzchni</a:t>
            </a:r>
          </a:p>
        </p:txBody>
      </p:sp>
      <p:sp>
        <p:nvSpPr>
          <p:cNvPr id="7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4" y="1059582"/>
            <a:ext cx="5329412" cy="3501652"/>
          </a:xfrm>
        </p:spPr>
        <p:txBody>
          <a:bodyPr/>
          <a:lstStyle/>
          <a:p>
            <a:pPr marL="0" indent="0"/>
            <a:r>
              <a:rPr lang="pl-PL" sz="2000" dirty="0"/>
              <a:t>W okresie epidemii szczególną uwagę</a:t>
            </a:r>
            <a:br>
              <a:rPr lang="pl-PL" sz="2000" dirty="0"/>
            </a:br>
            <a:r>
              <a:rPr lang="pl-PL" sz="2000" dirty="0"/>
              <a:t>należy zwrócić na prace porządkowe, </a:t>
            </a:r>
            <a:br>
              <a:rPr lang="pl-PL" sz="2000" dirty="0"/>
            </a:br>
            <a:r>
              <a:rPr lang="pl-PL" sz="2000" dirty="0"/>
              <a:t>ze szczególnym uwzględnieniem utrzymania czystości w salach lekcyjnych, salach gimnastycznych, pomieszczeniach sanitarno-higienicznych, ciągach komunikacyjnych oraz dezynfekcji powierzchni dotykowych </a:t>
            </a:r>
            <a:br>
              <a:rPr lang="pl-PL" sz="2000" dirty="0"/>
            </a:br>
            <a:r>
              <a:rPr lang="pl-PL" sz="2000" dirty="0"/>
              <a:t>– poręczy, klamek, włączników oświetlenia, klawiatur i myszek komputerowych oraz powierzchni płaskich, w tym blatów w salach lekcyjnych, w jadalniach itp. </a:t>
            </a:r>
          </a:p>
        </p:txBody>
      </p:sp>
      <p:pic>
        <p:nvPicPr>
          <p:cNvPr id="5" name="Symbol zastępczy zawartości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61" y="1635646"/>
            <a:ext cx="3260739" cy="252028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991872" y="3971260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>
                <a:solidFill>
                  <a:schemeClr val="bg1"/>
                </a:solidFill>
              </a:rPr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12778980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92591"/>
            <a:ext cx="9144000" cy="843510"/>
          </a:xfrm>
        </p:spPr>
        <p:txBody>
          <a:bodyPr/>
          <a:lstStyle/>
          <a:p>
            <a:r>
              <a:rPr lang="pl-PL" sz="3600" dirty="0"/>
              <a:t>Wietrzenie </a:t>
            </a:r>
            <a:r>
              <a:rPr lang="pl-PL" sz="3600" dirty="0" err="1"/>
              <a:t>sal</a:t>
            </a:r>
            <a:r>
              <a:rPr lang="pl-PL" sz="3600" dirty="0"/>
              <a:t> i korytarzy</a:t>
            </a:r>
          </a:p>
        </p:txBody>
      </p:sp>
      <p:sp>
        <p:nvSpPr>
          <p:cNvPr id="6" name="Symbol zastępczy tekstu 1"/>
          <p:cNvSpPr txBox="1">
            <a:spLocks/>
          </p:cNvSpPr>
          <p:nvPr/>
        </p:nvSpPr>
        <p:spPr>
          <a:xfrm>
            <a:off x="497664" y="1101364"/>
            <a:ext cx="4722408" cy="3501652"/>
          </a:xfrm>
          <a:prstGeom prst="rect">
            <a:avLst/>
          </a:prstGeom>
        </p:spPr>
        <p:txBody>
          <a:bodyPr lIns="91436" tIns="45718" rIns="91436" bIns="45718"/>
          <a:lstStyle>
            <a:lvl1pPr marL="342884" indent="-342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D0D0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13" indent="-28573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D0D0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44" indent="-2285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D0D0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20" indent="-2285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D0D0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297" indent="-2285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D0D0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1"/>
                </a:solidFill>
              </a:rPr>
              <a:t>Pomieszczenia, w których odbywają się zajęcia, wietrzy się w czasie każdej przerwy, </a:t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a w razie potrzeby także w czasie zajęć.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1"/>
                </a:solidFill>
              </a:rPr>
              <a:t>Jeżeli pozwalają na to warunki atmosferyczne, umożliwia się uczniom przebywanie w czasie przerw w zajęciach na świeżym powietrzu. </a:t>
            </a:r>
          </a:p>
        </p:txBody>
      </p:sp>
      <p:pic>
        <p:nvPicPr>
          <p:cNvPr id="8" name="Symbol zastępczy zawartości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63638"/>
            <a:ext cx="3495670" cy="235677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779638" y="4011910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6224757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92591"/>
            <a:ext cx="9144000" cy="843510"/>
          </a:xfrm>
        </p:spPr>
        <p:txBody>
          <a:bodyPr/>
          <a:lstStyle/>
          <a:p>
            <a:r>
              <a:rPr lang="pl-PL" sz="3600" dirty="0"/>
              <a:t>Środki ochrony indywidualnej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987574"/>
            <a:ext cx="4650400" cy="462274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400" b="1" dirty="0"/>
              <a:t>Rękawice, maseczki, przyłbice</a:t>
            </a:r>
            <a:endParaRPr lang="pl-PL" sz="22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000321\AppData\Local\Microsoft\Windows\Temporary Internet Files\Content.IE5\1QMUX2HA\MC90044180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0632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1354" r="20582" b="22432"/>
          <a:stretch/>
        </p:blipFill>
        <p:spPr>
          <a:xfrm>
            <a:off x="2362007" y="2787774"/>
            <a:ext cx="3816456" cy="183471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55" y="1444404"/>
            <a:ext cx="2575485" cy="300512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28139" y="4443674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15473090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92591"/>
            <a:ext cx="9144000" cy="843510"/>
          </a:xfrm>
        </p:spPr>
        <p:txBody>
          <a:bodyPr/>
          <a:lstStyle/>
          <a:p>
            <a:r>
              <a:rPr lang="pl-PL" sz="3600" dirty="0"/>
              <a:t>Szczepienia ochronne</a:t>
            </a:r>
          </a:p>
        </p:txBody>
      </p:sp>
      <p:sp>
        <p:nvSpPr>
          <p:cNvPr id="7" name="Symbol zastępczy tekstu 1"/>
          <p:cNvSpPr>
            <a:spLocks noGrp="1"/>
          </p:cNvSpPr>
          <p:nvPr>
            <p:ph type="body" idx="1"/>
          </p:nvPr>
        </p:nvSpPr>
        <p:spPr>
          <a:xfrm>
            <a:off x="497664" y="987574"/>
            <a:ext cx="4866424" cy="3615442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Pracownikom zatrudnionym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w narażeniu na działanie szkodliwych czynników biologicznych zapewnia się dostępne szczepienia ochronne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- jednymi z nich są szczepienia przeciw grypie. Dla pracownikom zakładów zbiorowego żywienia zaleca się szczepienia przeciw WZW typu A. 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Nie są to jednak szczepienia obowiązkowe.</a:t>
            </a:r>
          </a:p>
        </p:txBody>
      </p:sp>
      <p:pic>
        <p:nvPicPr>
          <p:cNvPr id="8" name="Symbol zastępczy zawartości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 t="5922" r="3015" b="6462"/>
          <a:stretch/>
        </p:blipFill>
        <p:spPr>
          <a:xfrm>
            <a:off x="5714422" y="1491630"/>
            <a:ext cx="3325669" cy="314964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84" y="4011910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8224383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7" name="pole tekstowe 3"/>
          <p:cNvSpPr txBox="1">
            <a:spLocks noChangeArrowheads="1"/>
          </p:cNvSpPr>
          <p:nvPr/>
        </p:nvSpPr>
        <p:spPr bwMode="auto">
          <a:xfrm>
            <a:off x="431540" y="2139702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ZAGROŻENIA CHEMICZNE</a:t>
            </a:r>
          </a:p>
        </p:txBody>
      </p:sp>
      <p:pic>
        <p:nvPicPr>
          <p:cNvPr id="4" name="Obraz 11" descr="LogoPodstawow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7953"/>
            <a:ext cx="4521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5369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75223"/>
            <a:ext cx="9144000" cy="843510"/>
          </a:xfrm>
        </p:spPr>
        <p:txBody>
          <a:bodyPr/>
          <a:lstStyle/>
          <a:p>
            <a:r>
              <a:rPr lang="pl-PL" sz="2800" dirty="0"/>
              <a:t>Zagrożenia chemiczne nie tylko na lekcjach chemii</a:t>
            </a:r>
          </a:p>
        </p:txBody>
      </p:sp>
      <p:sp>
        <p:nvSpPr>
          <p:cNvPr id="7" name="Symbol zastępczy tekstu 1"/>
          <p:cNvSpPr>
            <a:spLocks noGrp="1"/>
          </p:cNvSpPr>
          <p:nvPr>
            <p:ph type="body" idx="1"/>
          </p:nvPr>
        </p:nvSpPr>
        <p:spPr>
          <a:xfrm>
            <a:off x="497664" y="1014314"/>
            <a:ext cx="4938432" cy="350165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200" dirty="0"/>
              <a:t>W szkole występuje narażenie na: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substancje i mieszaniny chemiczne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do mycia i czyszczenia,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substancje i mieszaniny chemiczne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do dezynfekcji powierzchni,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substancje i mieszaniny chemiczne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do mycia i dezynfekcji rąk,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farby, lakiery, rozpuszczalniki,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odczynniki chemiczne.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/>
          <a:stretch/>
        </p:blipFill>
        <p:spPr>
          <a:xfrm>
            <a:off x="5436096" y="1097067"/>
            <a:ext cx="3572561" cy="330507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596336" y="4182054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2185382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82" y="1283209"/>
            <a:ext cx="3450949" cy="2963862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7624"/>
            <a:ext cx="9144000" cy="843510"/>
          </a:xfrm>
        </p:spPr>
        <p:txBody>
          <a:bodyPr/>
          <a:lstStyle/>
          <a:p>
            <a:r>
              <a:rPr lang="pl-PL" sz="3600" dirty="0"/>
              <a:t>Obowiązek oznakowania opakowań</a:t>
            </a:r>
          </a:p>
        </p:txBody>
      </p:sp>
      <p:sp>
        <p:nvSpPr>
          <p:cNvPr id="7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1253301"/>
            <a:ext cx="4938432" cy="3501652"/>
          </a:xfrm>
        </p:spPr>
        <p:txBody>
          <a:bodyPr/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</a:rPr>
              <a:t>Niedopuszczalne jest stosowanie substancji chemicznych i ich mieszanin nieoznakowanych w sposób widoczny,  umożliwiający ich identyfikację – art. 221 §1 Kodeksu pracy.</a:t>
            </a: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5716968" y="1485080"/>
            <a:ext cx="3384376" cy="28122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Łącznik prostoliniowy 14"/>
          <p:cNvCxnSpPr/>
          <p:nvPr/>
        </p:nvCxnSpPr>
        <p:spPr>
          <a:xfrm flipH="1">
            <a:off x="5683682" y="1318621"/>
            <a:ext cx="3456384" cy="297874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7525147" y="4154738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18754569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7624"/>
            <a:ext cx="9144000" cy="843510"/>
          </a:xfrm>
        </p:spPr>
        <p:txBody>
          <a:bodyPr/>
          <a:lstStyle/>
          <a:p>
            <a:r>
              <a:rPr lang="pl-PL" sz="3600" dirty="0"/>
              <a:t>Obowiązek oznakowania opakowań</a:t>
            </a:r>
          </a:p>
        </p:txBody>
      </p:sp>
      <p:pic>
        <p:nvPicPr>
          <p:cNvPr id="10" name="Symbol zastępczy zawartości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82" y="1283209"/>
            <a:ext cx="3450949" cy="2963862"/>
          </a:xfrm>
          <a:prstGeom prst="rect">
            <a:avLst/>
          </a:prstGeom>
        </p:spPr>
      </p:pic>
      <p:sp>
        <p:nvSpPr>
          <p:cNvPr id="11" name="Przycisk akcji: Pomoc 10">
            <a:hlinkClick r:id="" action="ppaction://noaction" highlightClick="1"/>
          </p:cNvPr>
          <p:cNvSpPr/>
          <p:nvPr/>
        </p:nvSpPr>
        <p:spPr>
          <a:xfrm>
            <a:off x="7092280" y="2715766"/>
            <a:ext cx="792088" cy="864096"/>
          </a:xfrm>
          <a:prstGeom prst="actionButtonHelp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1"/>
          <p:cNvSpPr>
            <a:spLocks noGrp="1"/>
          </p:cNvSpPr>
          <p:nvPr>
            <p:ph type="body" idx="1"/>
          </p:nvPr>
        </p:nvSpPr>
        <p:spPr>
          <a:xfrm>
            <a:off x="465562" y="987574"/>
            <a:ext cx="7922862" cy="3501652"/>
          </a:xfrm>
        </p:spPr>
        <p:txBody>
          <a:bodyPr/>
          <a:lstStyle/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rgbClr val="0070C0"/>
              </a:buClr>
            </a:pPr>
            <a:r>
              <a:rPr lang="pl-PL" sz="2000" b="1" dirty="0"/>
              <a:t>Obowiązek oznakowania opakowań dotyczy również</a:t>
            </a:r>
            <a:br>
              <a:rPr lang="pl-PL" sz="2000" b="1" dirty="0"/>
            </a:br>
            <a:r>
              <a:rPr lang="pl-PL" sz="2000" b="1" dirty="0"/>
              <a:t>środków do dezynfekcji rąk.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rgbClr val="0070C0"/>
              </a:buClr>
            </a:pPr>
            <a:r>
              <a:rPr lang="pl-PL" sz="1900" dirty="0"/>
              <a:t>Zgodnie z § 29 Rozporządzenia w sprawie</a:t>
            </a:r>
            <a:br>
              <a:rPr lang="pl-PL" sz="1900" dirty="0"/>
            </a:br>
            <a:r>
              <a:rPr lang="pl-PL" sz="1900" dirty="0"/>
              <a:t>bhp w publicznych i niepublicznych szkołach</a:t>
            </a:r>
            <a:br>
              <a:rPr lang="pl-PL" sz="1900" dirty="0"/>
            </a:br>
            <a:r>
              <a:rPr lang="pl-PL" sz="1900" dirty="0"/>
              <a:t>i placówkach: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</a:rPr>
              <a:t>Substancje chemiczne i ich mieszaniny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należy przechowywać w odpowiednich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pojemnikach zabezpieczających przed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ich szkodliwym działaniem, opatrzonych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etykietami zawierającymi nazwę substancji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chemicznej lub mieszaniny oraz informującymi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o ich niebezpiecznym lub szkodliwym dla zdrowia działaniu.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525147" y="4154738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18460496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45176"/>
            <a:ext cx="9144000" cy="843510"/>
          </a:xfrm>
        </p:spPr>
        <p:txBody>
          <a:bodyPr/>
          <a:lstStyle/>
          <a:p>
            <a:r>
              <a:rPr lang="pl-PL" sz="2800" dirty="0"/>
              <a:t>Klasyfikacja substancji i mieszanin chemicznych</a:t>
            </a:r>
          </a:p>
        </p:txBody>
      </p:sp>
      <p:sp>
        <p:nvSpPr>
          <p:cNvPr id="7" name="Symbol zastępczy tekstu 1"/>
          <p:cNvSpPr>
            <a:spLocks noGrp="1"/>
          </p:cNvSpPr>
          <p:nvPr>
            <p:ph type="body" idx="1"/>
          </p:nvPr>
        </p:nvSpPr>
        <p:spPr>
          <a:xfrm>
            <a:off x="539552" y="1038496"/>
            <a:ext cx="5394683" cy="3501652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</a:pPr>
            <a:r>
              <a:rPr lang="pl-PL" sz="2400" dirty="0"/>
              <a:t>Podstawą klasyfikacji są niebezpieczne właściwości </a:t>
            </a:r>
            <a:br>
              <a:rPr lang="pl-PL" sz="2400" dirty="0"/>
            </a:br>
            <a:r>
              <a:rPr lang="pl-PL" sz="2400" dirty="0"/>
              <a:t>substancji i ich mieszanin: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</a:rPr>
              <a:t>fizykochemiczne,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</a:rPr>
              <a:t>toksykologiczne,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</a:rPr>
              <a:t>ekotoksykologiczne.</a:t>
            </a:r>
          </a:p>
        </p:txBody>
      </p:sp>
      <p:pic>
        <p:nvPicPr>
          <p:cNvPr id="6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91836"/>
            <a:ext cx="3594972" cy="359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871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45176"/>
            <a:ext cx="9144000" cy="843510"/>
          </a:xfrm>
        </p:spPr>
        <p:txBody>
          <a:bodyPr/>
          <a:lstStyle/>
          <a:p>
            <a:r>
              <a:rPr lang="pl-PL" sz="3200" dirty="0"/>
              <a:t>Stosowanie substancji niebezpiecznych</a:t>
            </a:r>
          </a:p>
        </p:txBody>
      </p:sp>
      <p:sp>
        <p:nvSpPr>
          <p:cNvPr id="7" name="Symbol zastępczy tekstu 1"/>
          <p:cNvSpPr>
            <a:spLocks noGrp="1"/>
          </p:cNvSpPr>
          <p:nvPr>
            <p:ph type="body" idx="1"/>
          </p:nvPr>
        </p:nvSpPr>
        <p:spPr>
          <a:xfrm>
            <a:off x="539552" y="1038496"/>
            <a:ext cx="8352928" cy="3501652"/>
          </a:xfrm>
        </p:spPr>
        <p:txBody>
          <a:bodyPr/>
          <a:lstStyle/>
          <a:p>
            <a:pPr marL="0" indent="0"/>
            <a:r>
              <a:rPr lang="pl-PL" sz="2200" dirty="0"/>
              <a:t>Niedopuszczalne jest stosowanie substancji niebezpiecznej, mieszaniny niebezpiecznej, substancji stwarzającej zagrożenie lub mieszaniny stwarzającej zagrożenie bez posiadania: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1"/>
                </a:solidFill>
              </a:rPr>
              <a:t>aktualnego spisu tych substancji i mieszanin,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1"/>
                </a:solidFill>
              </a:rPr>
              <a:t>kart charakterystyki,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1"/>
                </a:solidFill>
              </a:rPr>
              <a:t>opakowań zabezpieczających przed ich szkodliwym działaniem, pożarem lub wybuchem.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200" dirty="0">
                <a:solidFill>
                  <a:schemeClr val="tx1"/>
                </a:solidFill>
              </a:rPr>
              <a:t>(art. 221 </a:t>
            </a:r>
            <a:r>
              <a:rPr lang="pl-PL" sz="2400" dirty="0"/>
              <a:t>§</a:t>
            </a:r>
            <a:r>
              <a:rPr lang="pl-PL" sz="2200" dirty="0">
                <a:solidFill>
                  <a:schemeClr val="tx1"/>
                </a:solidFill>
              </a:rPr>
              <a:t> 2 Kodeksu pracy)</a:t>
            </a:r>
          </a:p>
        </p:txBody>
      </p:sp>
    </p:spTree>
    <p:extLst>
      <p:ext uri="{BB962C8B-B14F-4D97-AF65-F5344CB8AC3E}">
        <p14:creationId xmlns:p14="http://schemas.microsoft.com/office/powerpoint/2010/main" val="140758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95536" y="926528"/>
            <a:ext cx="8064896" cy="3348465"/>
          </a:xfrm>
        </p:spPr>
        <p:txBody>
          <a:bodyPr/>
          <a:lstStyle/>
          <a:p>
            <a:pPr marL="0" indent="0"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</a:pPr>
            <a:r>
              <a:rPr lang="pl-PL" sz="2000" dirty="0"/>
              <a:t>Podstawowe przepisy dotyczące bezpieczeństwa i higieny pracy: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Ustawa z dnia 26.06.1974 r. Kodeks pracy,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Ustawa z dnia 26.01.1982 r. Karta Nauczyciela,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Rozporządzenie Ministra Edukacji Narodowej i Sportu</a:t>
            </a:r>
            <a:br>
              <a:rPr lang="pl-PL" sz="1800" dirty="0"/>
            </a:br>
            <a:r>
              <a:rPr lang="pl-PL" sz="1800" dirty="0"/>
              <a:t>z dnia 31.12.2002 r. w sprawie bezpieczeństwa</a:t>
            </a:r>
            <a:br>
              <a:rPr lang="pl-PL" sz="1800" dirty="0"/>
            </a:br>
            <a:r>
              <a:rPr lang="pl-PL" sz="1800" dirty="0"/>
              <a:t>i higieny pracy w publicznych i niepublicznych</a:t>
            </a:r>
            <a:br>
              <a:rPr lang="pl-PL" sz="1800" dirty="0"/>
            </a:br>
            <a:r>
              <a:rPr lang="pl-PL" sz="1800" dirty="0"/>
              <a:t>szkołach i placówkach,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Rozporządzenie Ministra Pracy i Polityki Socjalnej </a:t>
            </a:r>
            <a:br>
              <a:rPr lang="pl-PL" sz="1800" dirty="0"/>
            </a:br>
            <a:r>
              <a:rPr lang="pl-PL" sz="1800" dirty="0"/>
              <a:t>z dnia 26.09.1997 r. w sprawie ogólnych przepisów </a:t>
            </a:r>
            <a:br>
              <a:rPr lang="pl-PL" sz="1800" dirty="0"/>
            </a:br>
            <a:r>
              <a:rPr lang="pl-PL" sz="1800" dirty="0"/>
              <a:t>bezpieczeństwa i higieny pracy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i wiele innych przepisów szczegółowych </a:t>
            </a:r>
            <a:br>
              <a:rPr lang="pl-PL" sz="1800" dirty="0"/>
            </a:br>
            <a:r>
              <a:rPr lang="pl-PL" sz="1800" dirty="0"/>
              <a:t>z zakresu bhp oraz wewnętrznych zarządzeń.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Przepisy i zasady bhp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r="11542"/>
          <a:stretch/>
        </p:blipFill>
        <p:spPr>
          <a:xfrm>
            <a:off x="6588224" y="1770038"/>
            <a:ext cx="2444876" cy="242202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884368" y="4024892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24042302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45176"/>
            <a:ext cx="9144000" cy="843510"/>
          </a:xfrm>
        </p:spPr>
        <p:txBody>
          <a:bodyPr/>
          <a:lstStyle/>
          <a:p>
            <a:r>
              <a:rPr lang="pl-PL" sz="3200" dirty="0"/>
              <a:t>Stosowanie substancji niebezpiecznych</a:t>
            </a:r>
          </a:p>
        </p:txBody>
      </p:sp>
      <p:sp>
        <p:nvSpPr>
          <p:cNvPr id="7" name="Symbol zastępczy tekstu 1"/>
          <p:cNvSpPr>
            <a:spLocks noGrp="1"/>
          </p:cNvSpPr>
          <p:nvPr>
            <p:ph type="body" idx="1"/>
          </p:nvPr>
        </p:nvSpPr>
        <p:spPr>
          <a:xfrm>
            <a:off x="539552" y="1038496"/>
            <a:ext cx="5976664" cy="3501652"/>
          </a:xfrm>
        </p:spPr>
        <p:txBody>
          <a:bodyPr/>
          <a:lstStyle/>
          <a:p>
            <a:pPr marL="0" indent="0"/>
            <a:r>
              <a:rPr lang="pl-PL" sz="2000" dirty="0"/>
              <a:t>Stosowanie substancji niebezpiecznej, mieszaniny niebezpiecznej,  substancji stwarzającej zagrożenie lub mieszaniny stwarzającej zagrożenie jest dopuszczalne pod warunkiem zastosowania środków zapewniających pracownikom ochronę ich zdrowia i życia (art. 221 § 3 Kodeksu pracy). Należą do nich: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środki ochrony indywidualnej i zbiorowej,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instrukcje bhp,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urządzenia pomocnicze.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r="7418"/>
          <a:stretch/>
        </p:blipFill>
        <p:spPr>
          <a:xfrm>
            <a:off x="6458143" y="1045504"/>
            <a:ext cx="2639316" cy="361447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300192" y="4475102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25715002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7" name="pole tekstowe 3"/>
          <p:cNvSpPr txBox="1">
            <a:spLocks noChangeArrowheads="1"/>
          </p:cNvSpPr>
          <p:nvPr/>
        </p:nvSpPr>
        <p:spPr bwMode="auto">
          <a:xfrm>
            <a:off x="431540" y="2139702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ZAGROŻENIA PSYCHOSPOŁECZNE</a:t>
            </a:r>
          </a:p>
        </p:txBody>
      </p:sp>
      <p:pic>
        <p:nvPicPr>
          <p:cNvPr id="4" name="Obraz 11" descr="LogoPodstawow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7953"/>
            <a:ext cx="4521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68286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45176"/>
            <a:ext cx="9144000" cy="843510"/>
          </a:xfrm>
        </p:spPr>
        <p:txBody>
          <a:bodyPr/>
          <a:lstStyle/>
          <a:p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Zagrożenie psychospołeczne</a:t>
            </a:r>
            <a:endParaRPr lang="pl-PL" sz="3200" dirty="0"/>
          </a:p>
        </p:txBody>
      </p:sp>
      <p:sp>
        <p:nvSpPr>
          <p:cNvPr id="7" name="Symbol zastępczy tekstu 1"/>
          <p:cNvSpPr>
            <a:spLocks noGrp="1"/>
          </p:cNvSpPr>
          <p:nvPr>
            <p:ph type="body" idx="1"/>
          </p:nvPr>
        </p:nvSpPr>
        <p:spPr>
          <a:xfrm>
            <a:off x="611560" y="1059582"/>
            <a:ext cx="7920880" cy="3501652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Zagrożenie psychospołeczne to stan wywołany postrzeganiem przez pracownika zjawisk w środowisku pracy, które on sam ocenia jako niekorzystne i niebezpieczne. Każde negatywne spostrzeżenie (odczucie) dotyczące środowiska pracy pracownik będzie traktował jako zagrożenie.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Ryzyko stresu na stanowisku pracy to prawdopodobieństwo wystąpienia u pracownika niekorzystnych skutków zdrowotnych, powstałych w wyniku dysproporcji między jego potrzebami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i możliwościami, a stawianymi wymaganiami oraz warunkami środowiska pracy.</a:t>
            </a:r>
          </a:p>
        </p:txBody>
      </p:sp>
    </p:spTree>
    <p:extLst>
      <p:ext uri="{BB962C8B-B14F-4D97-AF65-F5344CB8AC3E}">
        <p14:creationId xmlns:p14="http://schemas.microsoft.com/office/powerpoint/2010/main" val="39804873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/>
          <a:stretch/>
        </p:blipFill>
        <p:spPr>
          <a:xfrm>
            <a:off x="6156176" y="1059582"/>
            <a:ext cx="2909751" cy="3077158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45176"/>
            <a:ext cx="9144000" cy="843510"/>
          </a:xfrm>
        </p:spPr>
        <p:txBody>
          <a:bodyPr/>
          <a:lstStyle/>
          <a:p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SARS-CoV-2 jako zagrożenie psychospołeczne</a:t>
            </a:r>
            <a:endParaRPr lang="pl-PL" sz="2800" dirty="0"/>
          </a:p>
        </p:txBody>
      </p:sp>
      <p:sp>
        <p:nvSpPr>
          <p:cNvPr id="7" name="Symbol zastępczy tekstu 1"/>
          <p:cNvSpPr>
            <a:spLocks noGrp="1"/>
          </p:cNvSpPr>
          <p:nvPr>
            <p:ph type="body" idx="1"/>
          </p:nvPr>
        </p:nvSpPr>
        <p:spPr>
          <a:xfrm>
            <a:off x="611560" y="1059582"/>
            <a:ext cx="7920880" cy="350165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000" dirty="0"/>
              <a:t>Zagrożenia psychospołeczne mogą wiązać się z: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obciążeniem jakościowym pracą (przeciążenie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lub niedociążenie),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obciążeniem ilościowym pracą (przeciążenie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lub niedociążenie),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zmianą organizacji pracy,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zmianami w relacjach interpersonalnych,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pracą zdalną (poczucie izolacji),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obawą o własne zdrowie i życie oraz zdrowie i życie bliskich.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535051" y="3795886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26404797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9152"/>
            <a:ext cx="3219822" cy="3219822"/>
          </a:xfrm>
          <a:prstGeom prst="rect">
            <a:avLst/>
          </a:prstGeom>
        </p:spPr>
      </p:pic>
      <p:pic>
        <p:nvPicPr>
          <p:cNvPr id="6" name="Symbol zastępczy zawartości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3" b="4406"/>
          <a:stretch/>
        </p:blipFill>
        <p:spPr>
          <a:xfrm>
            <a:off x="481938" y="1812273"/>
            <a:ext cx="3220327" cy="2853580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45176"/>
            <a:ext cx="9144000" cy="843510"/>
          </a:xfrm>
        </p:spPr>
        <p:txBody>
          <a:bodyPr/>
          <a:lstStyle/>
          <a:p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SARS-CoV-2 jako zagrożenie psychospołeczne</a:t>
            </a:r>
            <a:endParaRPr lang="pl-PL" sz="2800" dirty="0"/>
          </a:p>
        </p:txBody>
      </p:sp>
      <p:sp>
        <p:nvSpPr>
          <p:cNvPr id="7" name="Symbol zastępczy tekstu 1"/>
          <p:cNvSpPr>
            <a:spLocks noGrp="1"/>
          </p:cNvSpPr>
          <p:nvPr>
            <p:ph type="body" idx="1"/>
          </p:nvPr>
        </p:nvSpPr>
        <p:spPr>
          <a:xfrm>
            <a:off x="593494" y="915566"/>
            <a:ext cx="8226978" cy="350165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000" dirty="0"/>
              <a:t>Nauka on-line zastępuje tradycyjną formę prowadzenia zajęć. </a:t>
            </a:r>
            <a:br>
              <a:rPr lang="pl-PL" sz="2000" dirty="0"/>
            </a:br>
            <a:r>
              <a:rPr lang="pl-PL" sz="2000" dirty="0"/>
              <a:t>W związku z SARS-CoV-2 konieczna może być szybka zmiana formuły nauczania, co powoduje dodatkowy stres u uczniów i nauczycieli.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4121696" y="2342912"/>
            <a:ext cx="900608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 rot="10800000">
            <a:off x="4025002" y="3235672"/>
            <a:ext cx="900608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7359774" y="4417218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14319061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45176"/>
            <a:ext cx="9144000" cy="843510"/>
          </a:xfrm>
        </p:spPr>
        <p:txBody>
          <a:bodyPr/>
          <a:lstStyle/>
          <a:p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SARS-CoV-2 jako zagrożenie psychospołeczne</a:t>
            </a:r>
            <a:endParaRPr lang="pl-PL" sz="2800" dirty="0"/>
          </a:p>
        </p:txBody>
      </p:sp>
      <p:sp>
        <p:nvSpPr>
          <p:cNvPr id="7" name="Symbol zastępczy tekstu 1"/>
          <p:cNvSpPr>
            <a:spLocks noGrp="1"/>
          </p:cNvSpPr>
          <p:nvPr>
            <p:ph type="body" idx="1"/>
          </p:nvPr>
        </p:nvSpPr>
        <p:spPr>
          <a:xfrm>
            <a:off x="593494" y="915566"/>
            <a:ext cx="8226978" cy="350165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pl-PL" sz="2000" dirty="0"/>
              <a:t>Zmiany w relacjach interpersonalnych związane m.in. z brakiem bezpośredniego kontaktu.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endParaRPr lang="pl-PL" sz="2000" dirty="0"/>
          </a:p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06977"/>
            <a:ext cx="3638249" cy="2599832"/>
          </a:xfrm>
          <a:prstGeom prst="rect">
            <a:avLst/>
          </a:prstGeom>
        </p:spPr>
      </p:pic>
      <p:pic>
        <p:nvPicPr>
          <p:cNvPr id="11" name="Symbol zastępczy zawartości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06977"/>
            <a:ext cx="3899749" cy="259983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422266" y="4417218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33766136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77914"/>
            <a:ext cx="3468636" cy="3468636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10340"/>
            <a:ext cx="9144000" cy="843510"/>
          </a:xfrm>
        </p:spPr>
        <p:txBody>
          <a:bodyPr/>
          <a:lstStyle/>
          <a:p>
            <a:r>
              <a:rPr lang="pl-PL" sz="3600" dirty="0"/>
              <a:t>Skutki stresu</a:t>
            </a:r>
          </a:p>
        </p:txBody>
      </p:sp>
      <p:sp>
        <p:nvSpPr>
          <p:cNvPr id="7" name="Symbol zastępczy tekstu 1"/>
          <p:cNvSpPr>
            <a:spLocks noGrp="1"/>
          </p:cNvSpPr>
          <p:nvPr>
            <p:ph type="body" idx="1"/>
          </p:nvPr>
        </p:nvSpPr>
        <p:spPr>
          <a:xfrm>
            <a:off x="483370" y="1059582"/>
            <a:ext cx="5600797" cy="3501652"/>
          </a:xfrm>
        </p:spPr>
        <p:txBody>
          <a:bodyPr/>
          <a:lstStyle/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tx1"/>
                </a:solidFill>
              </a:rPr>
              <a:t>somatyczne</a:t>
            </a:r>
            <a:r>
              <a:rPr lang="pl-PL" sz="2000" dirty="0">
                <a:solidFill>
                  <a:schemeClr val="tx1"/>
                </a:solidFill>
              </a:rPr>
              <a:t> (choroby sercowo-naczyniowe, choroby psychosomatyczne),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tx1"/>
                </a:solidFill>
              </a:rPr>
              <a:t>psychologiczne</a:t>
            </a:r>
            <a:r>
              <a:rPr lang="pl-PL" sz="2000" dirty="0">
                <a:solidFill>
                  <a:schemeClr val="tx1"/>
                </a:solidFill>
              </a:rPr>
              <a:t> (depresja, lęk, nerwica, pogorszenie funkcjonowania, złe samopoczucie, utrata sensu pracy, wypalenie zawodowe),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tx1"/>
                </a:solidFill>
              </a:rPr>
              <a:t>związane z zachowaniem </a:t>
            </a:r>
            <a:r>
              <a:rPr lang="pl-PL" sz="2000" dirty="0">
                <a:solidFill>
                  <a:schemeClr val="tx1"/>
                </a:solidFill>
              </a:rPr>
              <a:t>(nieprzystosowanie się do wymagań organizacyjnych, problemy adaptacyjne, gorsze funkcjonowanie, zmiana pracy, utrata pracy).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endParaRPr lang="pl-PL" sz="2000" dirty="0"/>
          </a:p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525147" y="4454891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11295208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10340"/>
            <a:ext cx="9144000" cy="843510"/>
          </a:xfrm>
        </p:spPr>
        <p:txBody>
          <a:bodyPr/>
          <a:lstStyle/>
          <a:p>
            <a:r>
              <a:rPr lang="pl-PL" sz="3600" dirty="0"/>
              <a:t>Radzenie sobie ze stresem</a:t>
            </a:r>
          </a:p>
        </p:txBody>
      </p:sp>
      <p:sp>
        <p:nvSpPr>
          <p:cNvPr id="7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953850"/>
            <a:ext cx="7561659" cy="3501652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r>
              <a:rPr lang="pl-PL" sz="2000" dirty="0"/>
              <a:t>Sposobów ograniczania zagrożeń psychospołecznych jest wiele. Istotną rolę odgrywają działania organizacyjne: 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projektowanie stanowisk pracy oraz metod pracy dostosowanych do możliwości pracownika,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poprawa warunków i treści wykonywanej pracy (zmniejszanie tempa pracy, monotonii),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zwiększanie uczestnictwa pracowników w kształtowaniu warunków pracy,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informowanie pracowników o celu i wynikach ich pracy,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informowanie o celu wprowadzanych zmian.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endParaRPr lang="pl-PL" sz="2000" dirty="0"/>
          </a:p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101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10340"/>
            <a:ext cx="9144000" cy="843510"/>
          </a:xfrm>
        </p:spPr>
        <p:txBody>
          <a:bodyPr/>
          <a:lstStyle/>
          <a:p>
            <a:r>
              <a:rPr lang="pl-PL" sz="3600" dirty="0"/>
              <a:t>Radzenie sobie ze stresem</a:t>
            </a:r>
          </a:p>
        </p:txBody>
      </p:sp>
      <p:sp>
        <p:nvSpPr>
          <p:cNvPr id="7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1131590"/>
            <a:ext cx="6049491" cy="3501652"/>
          </a:xfrm>
        </p:spPr>
        <p:txBody>
          <a:bodyPr/>
          <a:lstStyle/>
          <a:p>
            <a:pPr marL="0" indent="0">
              <a:spcBef>
                <a:spcPts val="900"/>
              </a:spcBef>
              <a:spcAft>
                <a:spcPts val="900"/>
              </a:spcAft>
            </a:pPr>
            <a:r>
              <a:rPr lang="pl-PL" sz="2000" dirty="0"/>
              <a:t>Ważne są też działania w celu zwiększenia odporności pracowników na stres: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informowanie pracowników o psychospołecznym ryzyku zawodowym,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organizowanie warsztatów mających na celu nabycie umiejętności radzenia sobie ze stresem,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indywidualna pomoc psychologiczna.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endParaRPr lang="pl-PL" sz="2000" dirty="0"/>
          </a:p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240" y="2852305"/>
            <a:ext cx="1900818" cy="190081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930" y="983960"/>
            <a:ext cx="1868345" cy="186834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525147" y="4566094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11486142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7" name="pole tekstowe 3"/>
          <p:cNvSpPr txBox="1">
            <a:spLocks noChangeArrowheads="1"/>
          </p:cNvSpPr>
          <p:nvPr/>
        </p:nvSpPr>
        <p:spPr bwMode="auto">
          <a:xfrm>
            <a:off x="431540" y="2139702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INNE ZAGROŻENIA</a:t>
            </a:r>
          </a:p>
        </p:txBody>
      </p:sp>
      <p:pic>
        <p:nvPicPr>
          <p:cNvPr id="4" name="Obraz 11" descr="LogoPodstawow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7953"/>
            <a:ext cx="4521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02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95535" y="926528"/>
            <a:ext cx="8281739" cy="3348465"/>
          </a:xfrm>
        </p:spPr>
        <p:txBody>
          <a:bodyPr/>
          <a:lstStyle/>
          <a:p>
            <a:pPr marL="0" indent="0">
              <a:spcBef>
                <a:spcPts val="900"/>
              </a:spcBef>
              <a:spcAft>
                <a:spcPts val="900"/>
              </a:spcAft>
              <a:buClr>
                <a:srgbClr val="0070C0"/>
              </a:buClr>
            </a:pPr>
            <a:r>
              <a:rPr lang="pl-PL" sz="2000" b="1" dirty="0"/>
              <a:t>Służba bhp pełni funkcje doradcze i kontrolne w zakresie bhp</a:t>
            </a:r>
          </a:p>
          <a:p>
            <a:pPr marL="0" indent="0">
              <a:spcBef>
                <a:spcPts val="600"/>
              </a:spcBef>
              <a:spcAft>
                <a:spcPts val="900"/>
              </a:spcAft>
              <a:buClr>
                <a:srgbClr val="0070C0"/>
              </a:buClr>
            </a:pPr>
            <a:r>
              <a:rPr lang="pl-PL" sz="2000" dirty="0"/>
              <a:t>Do zadań służby bhp należy m.in.: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przeprowadzanie kontroli warunków pracy oraz przestrzegania </a:t>
            </a:r>
            <a:br>
              <a:rPr lang="pl-PL" sz="1900" dirty="0"/>
            </a:br>
            <a:r>
              <a:rPr lang="pl-PL" sz="1900" dirty="0"/>
              <a:t>przepisów i zasad bhp,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informowanie pracodawcy o stwierdzonych zagrożeniach zawodowych </a:t>
            </a:r>
            <a:br>
              <a:rPr lang="pl-PL" sz="1900" dirty="0"/>
            </a:br>
            <a:r>
              <a:rPr lang="pl-PL" sz="1900" dirty="0"/>
              <a:t>i formułowanie wniosków zmierzających do ich usunięcia,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sporządzanie corocznych analiz stanu bhp, zawierających propozycje poprawy warunków pracy,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1900" dirty="0"/>
              <a:t>doradztwo w zakresie stosowania przepisów oraz zasad bhp, </a:t>
            </a:r>
            <a:br>
              <a:rPr lang="pl-PL" sz="1900" dirty="0"/>
            </a:br>
            <a:r>
              <a:rPr lang="pl-PL" sz="1900" dirty="0"/>
              <a:t>a także w zakresie organizacji i metod pracy oraz doboru środków ochrony zbiorowej i indywidualnej,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Funkcje i zadania służby bhp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4649969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948491"/>
            <a:ext cx="8569771" cy="3501652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r>
              <a:rPr lang="pl-PL" sz="2000" b="1" dirty="0"/>
              <a:t>Obciążenia statyczne – wymuszona pozycja ciała</a:t>
            </a:r>
            <a:endParaRPr lang="pl-PL" sz="2000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Długotrwała praca w pozycji siedzącej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może powodować schorzenia układu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mięśniowo-szkieletowego (zwyrodnienia,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nadwyrężenia, uszkodzenia). Pracownicy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mogą uskarżać się na bóle karku, szyi, dolnej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części kręgosłupa, cierpnięcie nóg. Praca przy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komputerze może powodować również bóle nadgarstków.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Stanowiska pracy przy komputerach powinny spełniać wymagania określone przepisami rozporządzenia w sprawie bezpieczeństwa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i higieny pracy na stanowiskach wyposażonych w monitory ekranowe.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8" t="-2009" r="1408" b="13889"/>
          <a:stretch/>
        </p:blipFill>
        <p:spPr>
          <a:xfrm>
            <a:off x="6516216" y="915566"/>
            <a:ext cx="2592288" cy="2284336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57759"/>
            <a:ext cx="9144000" cy="843510"/>
          </a:xfrm>
        </p:spPr>
        <p:txBody>
          <a:bodyPr/>
          <a:lstStyle/>
          <a:p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Obciążenia układu mięśniowo-szkieletowego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668344" y="3015236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32021130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948491"/>
            <a:ext cx="8569771" cy="3501652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r>
              <a:rPr lang="pl-PL" sz="2000" b="1" dirty="0"/>
              <a:t>Obciążenia dynamiczne – podnoszenie, dźwiganie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57759"/>
            <a:ext cx="9144000" cy="843510"/>
          </a:xfrm>
        </p:spPr>
        <p:txBody>
          <a:bodyPr/>
          <a:lstStyle/>
          <a:p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Obciążenia układu mięśniowo-szkieletowego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6" r="14380"/>
          <a:stretch/>
        </p:blipFill>
        <p:spPr>
          <a:xfrm>
            <a:off x="251521" y="1585762"/>
            <a:ext cx="2088232" cy="2981671"/>
          </a:xfrm>
          <a:prstGeom prst="rect">
            <a:avLst/>
          </a:prstGeom>
        </p:spPr>
      </p:pic>
      <p:sp>
        <p:nvSpPr>
          <p:cNvPr id="6" name="Symbol zastępczy tekstu 1"/>
          <p:cNvSpPr txBox="1">
            <a:spLocks/>
          </p:cNvSpPr>
          <p:nvPr/>
        </p:nvSpPr>
        <p:spPr>
          <a:xfrm>
            <a:off x="2501451" y="1477588"/>
            <a:ext cx="6192688" cy="3198018"/>
          </a:xfrm>
          <a:prstGeom prst="rect">
            <a:avLst/>
          </a:prstGeom>
        </p:spPr>
        <p:txBody>
          <a:bodyPr lIns="91436" tIns="45718" rIns="91436" bIns="45718"/>
          <a:lstStyle>
            <a:lvl1pPr marL="342884" indent="-342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D0D0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13" indent="-28573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D0D0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44" indent="-2285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D0D0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20" indent="-2285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D0D0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297" indent="-2285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D0D0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Pracodawca powinien zapewnić zastosowanie odpowiednich rozwiązań organizacyjnych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i technicznych w celu wyeliminowania potrzeby ręcznego przemieszczania ciężarów.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Szczegółowe wymagania dotyczące ręcznego transportu określają przepisy rozporządzenia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w sprawie bezpieczeństwa i higieny pracy przy ręcznych pracach transportowych oraz przepisy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o pracach wzbronionych kobietom i młodocianym.</a:t>
            </a:r>
          </a:p>
          <a:p>
            <a:pPr marL="0" indent="0">
              <a:spcBef>
                <a:spcPts val="900"/>
              </a:spcBef>
              <a:spcAft>
                <a:spcPts val="900"/>
              </a:spcAft>
            </a:pPr>
            <a:endParaRPr lang="pl-PL" sz="2000" dirty="0"/>
          </a:p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1521" y="4432974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20808633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948491"/>
            <a:ext cx="8569771" cy="3501652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r>
              <a:rPr lang="pl-PL" sz="2000" b="1" dirty="0"/>
              <a:t>Tornister ucznia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57759"/>
            <a:ext cx="9144000" cy="843510"/>
          </a:xfrm>
        </p:spPr>
        <p:txBody>
          <a:bodyPr/>
          <a:lstStyle/>
          <a:p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Obciążenia układu mięśniowo-szkieletowego</a:t>
            </a:r>
            <a:endParaRPr lang="pl-PL" sz="2800" dirty="0"/>
          </a:p>
        </p:txBody>
      </p:sp>
      <p:sp>
        <p:nvSpPr>
          <p:cNvPr id="6" name="Symbol zastępczy tekstu 1"/>
          <p:cNvSpPr txBox="1">
            <a:spLocks/>
          </p:cNvSpPr>
          <p:nvPr/>
        </p:nvSpPr>
        <p:spPr>
          <a:xfrm>
            <a:off x="611560" y="1347614"/>
            <a:ext cx="6120680" cy="3286147"/>
          </a:xfrm>
          <a:prstGeom prst="rect">
            <a:avLst/>
          </a:prstGeom>
        </p:spPr>
        <p:txBody>
          <a:bodyPr lIns="91436" tIns="45718" rIns="91436" bIns="45718"/>
          <a:lstStyle>
            <a:lvl1pPr marL="342884" indent="-342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D0D0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13" indent="-28573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D0D0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44" indent="-2285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D0D0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20" indent="-2285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D0D0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297" indent="-2285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D0D0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O kręgosłup trzeba dbać już od młodych lat, stąd konieczność przypominania rodzicom </a:t>
            </a:r>
            <a:br>
              <a:rPr lang="pl-PL" sz="2000" dirty="0"/>
            </a:br>
            <a:r>
              <a:rPr lang="pl-PL" sz="2000" dirty="0"/>
              <a:t>i uczniom, że tornister powinien być dopasowany do wieku, wzrostu i wagi dziecka. 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Całkowity ciężar ekwipunku ucznia nie powinien przekraczać 10-15% jego wagi (zalecenia MEN).</a:t>
            </a:r>
            <a:endParaRPr lang="pl-PL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W szkole należy zapewnić uczniom miejsce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na pozostawienie podręczników i przyborów szkolnych.</a:t>
            </a:r>
            <a:endParaRPr lang="pl-PL" sz="2000" dirty="0"/>
          </a:p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00"/>
          <a:stretch/>
        </p:blipFill>
        <p:spPr>
          <a:xfrm>
            <a:off x="6948264" y="1399925"/>
            <a:ext cx="2014170" cy="293179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864058" y="4324691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41836901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05505"/>
            <a:ext cx="9144000" cy="843510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Obciążenia narządu głosu</a:t>
            </a:r>
            <a:endParaRPr lang="pl-PL" sz="3600" dirty="0"/>
          </a:p>
        </p:txBody>
      </p:sp>
      <p:sp>
        <p:nvSpPr>
          <p:cNvPr id="4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948491"/>
            <a:ext cx="8569771" cy="3501652"/>
          </a:xfrm>
        </p:spPr>
        <p:txBody>
          <a:bodyPr/>
          <a:lstStyle/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Przewlekłe choroby narządu głosu spowodowane nadmiernym wysiłkiem głosowym, trwającym co najmniej 15 lat stanowią około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14% stwierdzanych chorób zawodowych (trzecie miejsce wśród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chorób zawodowych).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Choroby narządu głosu obejmują: guzki głosowe twarde, wtórne zmiany przerostowe fałdów głosowych, niedowład mięśni wewnętrznych krtani z wrzecionowatą niedomykalnością fonacyjną głośni i trwałą </a:t>
            </a:r>
            <a:r>
              <a:rPr lang="pl-PL" sz="2000" dirty="0" err="1">
                <a:solidFill>
                  <a:schemeClr val="tx1"/>
                </a:solidFill>
              </a:rPr>
              <a:t>dysfonią</a:t>
            </a:r>
            <a:r>
              <a:rPr lang="pl-PL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W szeroko rozumianej edukacji stwierdza się około 24% ogółu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chorób zawodowych.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r>
              <a:rPr lang="pl-PL" sz="1600" dirty="0">
                <a:solidFill>
                  <a:schemeClr val="tx1"/>
                </a:solidFill>
              </a:rPr>
              <a:t>     (dane IMP z 2018 roku)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192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7" name="pole tekstowe 3"/>
          <p:cNvSpPr txBox="1">
            <a:spLocks noChangeArrowheads="1"/>
          </p:cNvSpPr>
          <p:nvPr/>
        </p:nvSpPr>
        <p:spPr bwMode="auto">
          <a:xfrm>
            <a:off x="431540" y="2139702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PROFILAKTYKA </a:t>
            </a:r>
          </a:p>
        </p:txBody>
      </p:sp>
      <p:pic>
        <p:nvPicPr>
          <p:cNvPr id="4" name="Obraz 11" descr="LogoPodstawow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7953"/>
            <a:ext cx="4521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78995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05505"/>
            <a:ext cx="9144000" cy="843510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Profilaktyka</a:t>
            </a:r>
            <a:endParaRPr lang="pl-PL" sz="3600" dirty="0"/>
          </a:p>
        </p:txBody>
      </p:sp>
      <p:sp>
        <p:nvSpPr>
          <p:cNvPr id="5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1086322"/>
            <a:ext cx="8210550" cy="3501652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</a:pPr>
            <a:r>
              <a:rPr lang="pl-PL" sz="2000" dirty="0"/>
              <a:t>Niezależnie od wcześniej omówionych działań, w zakresie technicznego bezpieczeństwa pracy, środków ochrony zbiorowej </a:t>
            </a:r>
            <a:br>
              <a:rPr lang="pl-PL" sz="2000" dirty="0"/>
            </a:br>
            <a:r>
              <a:rPr lang="pl-PL" sz="2000" dirty="0"/>
              <a:t>i indywidualnej, pracodawca podejmować powinien działania natury organizacyjnej, do których zaliczyć można: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profilaktyczną opiekę lekarską,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szkolenia w zakresie bhp,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instrukcje, procedury, wskazówki i zalecenia dotyczące bhp,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informowanie o ryzyku zawodowym, jakie wiąże się z wykonywaną pracą oraz o zasadach ochrony przed zagrożeniami.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endParaRPr lang="pl-PL" sz="2000" dirty="0"/>
          </a:p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2743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05505"/>
            <a:ext cx="9144000" cy="843510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Profilaktyczna opieka lekarska</a:t>
            </a:r>
            <a:endParaRPr lang="pl-PL" sz="3600" dirty="0"/>
          </a:p>
        </p:txBody>
      </p:sp>
      <p:sp>
        <p:nvSpPr>
          <p:cNvPr id="5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1086322"/>
            <a:ext cx="8210550" cy="3501652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</a:pPr>
            <a:r>
              <a:rPr lang="pl-PL" sz="2000" dirty="0"/>
              <a:t>Pracownicy szkoły podlegają badaniom lekarskim: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w</a:t>
            </a:r>
            <a:r>
              <a:rPr lang="pl-PL" sz="2000" dirty="0"/>
              <a:t>stępnym (przed nawiązaniem stosunku pracy),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okresowym (w terminach ustalonych przez lekarza),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kontrolnym (w przypadku niezdolności do pracy trwającej dłużej </a:t>
            </a:r>
            <a:br>
              <a:rPr lang="pl-PL" sz="2000" dirty="0"/>
            </a:br>
            <a:r>
              <a:rPr lang="pl-PL" sz="2000" dirty="0"/>
              <a:t>niż 30 dni).</a:t>
            </a:r>
          </a:p>
          <a:p>
            <a:pPr marL="0" indent="0">
              <a:spcBef>
                <a:spcPts val="1200"/>
              </a:spcBef>
              <a:spcAft>
                <a:spcPts val="400"/>
              </a:spcAft>
            </a:pPr>
            <a:r>
              <a:rPr lang="pl-PL" sz="2000" dirty="0"/>
              <a:t>Badania profilaktyczne przeprowadza się na podstawie skierowania wystawionego przez pracodawcę.  Skierowanie i orzeczenie lekarskie przechowuje się w aktach osobowych pracownika.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014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05505"/>
            <a:ext cx="9144000" cy="843510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Szkolenia bhp</a:t>
            </a:r>
            <a:endParaRPr lang="pl-PL" sz="3600" dirty="0"/>
          </a:p>
        </p:txBody>
      </p:sp>
      <p:sp>
        <p:nvSpPr>
          <p:cNvPr id="6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1086322"/>
            <a:ext cx="8210550" cy="3501652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</a:pPr>
            <a:r>
              <a:rPr lang="pl-PL" sz="2000" dirty="0"/>
              <a:t>Pracownika nie wolno dopuścić do pracy, do której wykonywania </a:t>
            </a:r>
            <a:br>
              <a:rPr lang="pl-PL" sz="2000" dirty="0"/>
            </a:br>
            <a:r>
              <a:rPr lang="pl-PL" sz="2000" dirty="0"/>
              <a:t>nie posiada on wymaganych kwalifikacji lub potrzebnych umiejętności, a także dostatecznej znajomości przepisów oraz zasad bezpieczeństwa i higieny pracy.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</a:pPr>
            <a:r>
              <a:rPr lang="pl-PL" sz="2000" dirty="0"/>
              <a:t>Pracownik podlega:</a:t>
            </a:r>
            <a:endParaRPr lang="pl-PL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szkoleniom wstępnym (przed dopuszczeniem do pracy),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szkoleniom okresowym (częstotliwość zależy od rodzaju wykonywanej pracy).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</a:pPr>
            <a:r>
              <a:rPr lang="pl-PL" sz="2000" dirty="0">
                <a:solidFill>
                  <a:schemeClr val="tx1"/>
                </a:solidFill>
              </a:rPr>
              <a:t>Szkolenia przeprowadza się na podstawie programów określających ich szczegółową tematykę.</a:t>
            </a:r>
          </a:p>
        </p:txBody>
      </p:sp>
    </p:spTree>
    <p:extLst>
      <p:ext uri="{BB962C8B-B14F-4D97-AF65-F5344CB8AC3E}">
        <p14:creationId xmlns:p14="http://schemas.microsoft.com/office/powerpoint/2010/main" val="42632182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05505"/>
            <a:ext cx="9144000" cy="843510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Instrukcje i wskazówki dot. bhp</a:t>
            </a:r>
            <a:endParaRPr lang="pl-PL" sz="3600" dirty="0"/>
          </a:p>
        </p:txBody>
      </p:sp>
      <p:sp>
        <p:nvSpPr>
          <p:cNvPr id="6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1086322"/>
            <a:ext cx="8137723" cy="3501652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</a:pPr>
            <a:r>
              <a:rPr lang="pl-PL" sz="2000" dirty="0"/>
              <a:t>Pracodawca zobowiązany jest wydać szczegółowe instrukcje </a:t>
            </a:r>
            <a:br>
              <a:rPr lang="pl-PL" sz="2000" dirty="0"/>
            </a:br>
            <a:r>
              <a:rPr lang="pl-PL" sz="2000" dirty="0"/>
              <a:t>i wskazówki dotyczące bezpieczeństwa i higieny pracy </a:t>
            </a:r>
            <a:br>
              <a:rPr lang="pl-PL" sz="2000" dirty="0"/>
            </a:br>
            <a:r>
              <a:rPr lang="pl-PL" sz="2000" dirty="0"/>
              <a:t>na stanowiskach pracy: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obsługi maszyn i innych urządzeń technicznych,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wykonywania prac związanych z zagrożeniami wypadkowymi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lub zagrożeniami dla zdrowia pracowników,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postępowania z materiałami szkodliwymi dla zdrowia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i niebezpiecznymi,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udzielania pierwszej pomocy.</a:t>
            </a:r>
          </a:p>
        </p:txBody>
      </p:sp>
    </p:spTree>
    <p:extLst>
      <p:ext uri="{BB962C8B-B14F-4D97-AF65-F5344CB8AC3E}">
        <p14:creationId xmlns:p14="http://schemas.microsoft.com/office/powerpoint/2010/main" val="8020603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05505"/>
            <a:ext cx="9144000" cy="843510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System udzielania pierwszej pomocy</a:t>
            </a:r>
            <a:endParaRPr lang="pl-PL" sz="3600" dirty="0"/>
          </a:p>
        </p:txBody>
      </p:sp>
      <p:sp>
        <p:nvSpPr>
          <p:cNvPr id="6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1086322"/>
            <a:ext cx="6049491" cy="3501652"/>
          </a:xfrm>
        </p:spPr>
        <p:txBody>
          <a:bodyPr/>
          <a:lstStyle/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Pomieszczenia szkoły (pokój nauczycielski, laboratoria, pracownie, świetlicę, warsztaty szkolne, pokój nauczycieli wychowania fizycznego, kierownika internatu, bursy, kuchnię itp.) wyposaża się w apteczki zaopatrzone </a:t>
            </a:r>
            <a:br>
              <a:rPr lang="pl-PL" sz="2000" dirty="0"/>
            </a:br>
            <a:r>
              <a:rPr lang="pl-PL" sz="2000" dirty="0"/>
              <a:t>w środki niezbędne do udzielania pierwszej pomocy oraz instrukcje określające zasady </a:t>
            </a:r>
            <a:br>
              <a:rPr lang="pl-PL" sz="2000" dirty="0"/>
            </a:br>
            <a:r>
              <a:rPr lang="pl-PL" sz="2000" dirty="0"/>
              <a:t>jej udzielania.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Pracownicy szkoły podlegają przeszkoleniu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w zakresie udzielania pierwszej pomocy.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6" r="19789"/>
          <a:stretch/>
        </p:blipFill>
        <p:spPr>
          <a:xfrm>
            <a:off x="6670964" y="1131590"/>
            <a:ext cx="1967345" cy="336383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25147" y="4286678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600" dirty="0"/>
              <a:t>Źródło: Pixabay.com</a:t>
            </a:r>
          </a:p>
        </p:txBody>
      </p:sp>
    </p:spTree>
    <p:extLst>
      <p:ext uri="{BB962C8B-B14F-4D97-AF65-F5344CB8AC3E}">
        <p14:creationId xmlns:p14="http://schemas.microsoft.com/office/powerpoint/2010/main" val="59467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95535" y="987574"/>
            <a:ext cx="8281740" cy="3348465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opiniowanie szczegółowych instrukcji dotyczący bhp </a:t>
            </a:r>
            <a:br>
              <a:rPr lang="pl-PL" sz="2000" dirty="0"/>
            </a:br>
            <a:r>
              <a:rPr lang="pl-PL" sz="2000" dirty="0"/>
              <a:t>na stanowiskach pracy,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udział w postępowaniach powypadkowych oraz w opracowywaniu wniosków wynikających z badania okoliczności i przyczyn wypadków przy pracy oraz </a:t>
            </a:r>
            <a:r>
              <a:rPr lang="pl-PL" sz="2000" dirty="0" err="1"/>
              <a:t>zachorowań</a:t>
            </a:r>
            <a:r>
              <a:rPr lang="pl-PL" sz="2000" dirty="0"/>
              <a:t> na choroby zawodowe,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udział w dokonywaniu oceny ryzyka zawodowego, jakie wiąże się </a:t>
            </a:r>
            <a:br>
              <a:rPr lang="pl-PL" sz="2000" dirty="0"/>
            </a:br>
            <a:r>
              <a:rPr lang="pl-PL" sz="2000" dirty="0"/>
              <a:t>z wykonywaną pracą,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współpraca z właściwymi komórkami organizacyjnymi (lub osobami), </a:t>
            </a:r>
            <a:br>
              <a:rPr lang="pl-PL" sz="2000" dirty="0"/>
            </a:br>
            <a:r>
              <a:rPr lang="pl-PL" sz="2000" dirty="0"/>
              <a:t>np. w zakresie organizacji szkoleń bhp i zapewnienia ich odpowiedniego poziomu merytorycznego,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3018"/>
            <a:ext cx="9144000" cy="843510"/>
          </a:xfrm>
        </p:spPr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Zadania służby bhp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6493531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05505"/>
            <a:ext cx="9144000" cy="843510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Środki ochrony indywidualnej</a:t>
            </a:r>
            <a:endParaRPr lang="pl-PL" sz="3600" dirty="0"/>
          </a:p>
        </p:txBody>
      </p:sp>
      <p:sp>
        <p:nvSpPr>
          <p:cNvPr id="6" name="Symbol zastępczy tekstu 1"/>
          <p:cNvSpPr>
            <a:spLocks noGrp="1"/>
          </p:cNvSpPr>
          <p:nvPr>
            <p:ph type="body" idx="1"/>
          </p:nvPr>
        </p:nvSpPr>
        <p:spPr>
          <a:xfrm>
            <a:off x="466725" y="942306"/>
            <a:ext cx="8137723" cy="3501652"/>
          </a:xfrm>
        </p:spPr>
        <p:txBody>
          <a:bodyPr/>
          <a:lstStyle/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Wspomniane wcześniej środki ochrony przed szkodliwymi czynnikami biologicznymi oraz niebezpiecznymi substancjami chemicznymi i ich mieszaninami, a także przed działaniem wszystkich innych niebezpiecznych lub szkodliwych czynników środowiska pracy muszą spełniać wymagania dotyczące oceny zgodności.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Pracodawca musi przeszkolić pracowników w zakresie sposobów posługiwania się tymi środkami. 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W niezbędne środki ochrony indywidualnej, odzież i obuwie robocze należy zaopatrzyć również uczniów pracujących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w warsztatach, laboratoriach i pracownikach szkolnych.</a:t>
            </a:r>
          </a:p>
        </p:txBody>
      </p:sp>
    </p:spTree>
    <p:extLst>
      <p:ext uri="{BB962C8B-B14F-4D97-AF65-F5344CB8AC3E}">
        <p14:creationId xmlns:p14="http://schemas.microsoft.com/office/powerpoint/2010/main" val="112384002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6"/>
          <p:cNvSpPr>
            <a:spLocks noGrp="1"/>
          </p:cNvSpPr>
          <p:nvPr>
            <p:ph type="title"/>
          </p:nvPr>
        </p:nvSpPr>
        <p:spPr bwMode="auto">
          <a:xfrm>
            <a:off x="1331640" y="1635646"/>
            <a:ext cx="6769100" cy="6477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z="4800" dirty="0">
                <a:latin typeface="Arial" charset="0"/>
                <a:cs typeface="Arial" charset="0"/>
              </a:rPr>
              <a:t>Dziękuję za uwagę</a:t>
            </a:r>
          </a:p>
        </p:txBody>
      </p:sp>
      <p:pic>
        <p:nvPicPr>
          <p:cNvPr id="46082" name="Obraz 11" descr="LogoPodstawow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7953"/>
            <a:ext cx="4521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dtytuł 7"/>
          <p:cNvSpPr>
            <a:spLocks noGrp="1"/>
          </p:cNvSpPr>
          <p:nvPr>
            <p:ph type="body" idx="1"/>
          </p:nvPr>
        </p:nvSpPr>
        <p:spPr bwMode="auto">
          <a:xfrm>
            <a:off x="466725" y="2859782"/>
            <a:ext cx="8210550" cy="167699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Dane kontaktowe:</a:t>
            </a:r>
          </a:p>
          <a:p>
            <a:pPr>
              <a:spcBef>
                <a:spcPct val="0"/>
              </a:spcBef>
            </a:pPr>
            <a:r>
              <a:rPr lang="pl-PL" sz="1800" b="1" dirty="0">
                <a:solidFill>
                  <a:srgbClr val="336699"/>
                </a:solidFill>
                <a:latin typeface="Arial" charset="0"/>
                <a:cs typeface="Arial" charset="0"/>
              </a:rPr>
              <a:t>Imię i nazwisko</a:t>
            </a:r>
          </a:p>
          <a:p>
            <a:pPr>
              <a:spcBef>
                <a:spcPct val="0"/>
              </a:spcBef>
            </a:pPr>
            <a:r>
              <a:rPr lang="pl-PL" sz="1800" dirty="0">
                <a:latin typeface="Arial" charset="0"/>
                <a:cs typeface="Arial" charset="0"/>
              </a:rPr>
              <a:t>e-mail: </a:t>
            </a:r>
            <a:r>
              <a:rPr lang="pl-PL" sz="1800" dirty="0">
                <a:hlinkClick r:id="rId4"/>
              </a:rPr>
              <a:t>xxxxx.xxxxx</a:t>
            </a:r>
            <a:r>
              <a:rPr lang="pl-PL" altLang="pl-PL" sz="1800" dirty="0">
                <a:hlinkClick r:id="rId4"/>
              </a:rPr>
              <a:t>@xxx.pip.gov.pl</a:t>
            </a:r>
            <a:endParaRPr lang="pl-PL" altLang="pl-PL" sz="1800" dirty="0"/>
          </a:p>
          <a:p>
            <a:pPr>
              <a:spcBef>
                <a:spcPct val="0"/>
              </a:spcBef>
            </a:pPr>
            <a:r>
              <a:rPr lang="pl-PL" sz="1800" dirty="0">
                <a:latin typeface="Arial" charset="0"/>
                <a:cs typeface="Arial" charset="0"/>
              </a:rPr>
              <a:t>Okręgowy Inspektorat Pracy w XXXXX</a:t>
            </a:r>
          </a:p>
          <a:p>
            <a:pPr>
              <a:spcBef>
                <a:spcPct val="0"/>
              </a:spcBef>
            </a:pPr>
            <a:endParaRPr lang="pl-PL" sz="1800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pl-PL" sz="1600" dirty="0">
                <a:latin typeface="Arial" charset="0"/>
                <a:cs typeface="Arial" charset="0"/>
              </a:rPr>
              <a:t>Autor prezentacji: Katarzyna Borowiecka – Nadinspektor Pracy w OIP Bydgoszcz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ja16x9_Szablo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cja16x9_Szablo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IP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PIP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IP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6_Prezentacja16x9_Szablo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Prezentacja16x9_Szablon</Template>
  <TotalTime>7403</TotalTime>
  <Words>2558</Words>
  <Application>Microsoft Office PowerPoint</Application>
  <PresentationFormat>Pokaz na ekranie (16:9)</PresentationFormat>
  <Paragraphs>537</Paragraphs>
  <Slides>91</Slides>
  <Notes>91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6</vt:i4>
      </vt:variant>
      <vt:variant>
        <vt:lpstr>Tytuły slajdów</vt:lpstr>
      </vt:variant>
      <vt:variant>
        <vt:i4>91</vt:i4>
      </vt:variant>
    </vt:vector>
  </HeadingPairs>
  <TitlesOfParts>
    <vt:vector size="104" baseType="lpstr">
      <vt:lpstr>Arial</vt:lpstr>
      <vt:lpstr>Arial Black</vt:lpstr>
      <vt:lpstr>Calibri</vt:lpstr>
      <vt:lpstr>Tahoma</vt:lpstr>
      <vt:lpstr>Times New Roman</vt:lpstr>
      <vt:lpstr>Trebuchet MS</vt:lpstr>
      <vt:lpstr>Wingdings</vt:lpstr>
      <vt:lpstr>Prezentacja16x9_Szablon</vt:lpstr>
      <vt:lpstr>1_Prezentacja16x9_Szablon</vt:lpstr>
      <vt:lpstr>2_PIP1</vt:lpstr>
      <vt:lpstr>4_PIP1</vt:lpstr>
      <vt:lpstr>3_PIP1</vt:lpstr>
      <vt:lpstr>26_Prezentacja16x9_Szablon</vt:lpstr>
      <vt:lpstr>Bezpieczeństwo i higiena pracy  w szkole</vt:lpstr>
      <vt:lpstr>Czym jest szkoła?</vt:lpstr>
      <vt:lpstr>Ciekawostka z Wikipedii</vt:lpstr>
      <vt:lpstr>Bezpieczeństwo i higiena pracy</vt:lpstr>
      <vt:lpstr>Obowiązki Dyrektora szkoły</vt:lpstr>
      <vt:lpstr>Obowiązki Dyrektora szkoły</vt:lpstr>
      <vt:lpstr>Przepisy i zasady bhp</vt:lpstr>
      <vt:lpstr>Funkcje i zadania służby bhp</vt:lpstr>
      <vt:lpstr>Zadania służby bhp</vt:lpstr>
      <vt:lpstr>Zadania służby bhp</vt:lpstr>
      <vt:lpstr>Zadania służby bhp</vt:lpstr>
      <vt:lpstr>Komu podlega służba bhp?</vt:lpstr>
      <vt:lpstr>Uprawnienia służby bhp</vt:lpstr>
      <vt:lpstr>Społeczna inspekcja pracy</vt:lpstr>
      <vt:lpstr>Społeczna inspekcja pracy</vt:lpstr>
      <vt:lpstr>Uprawnienia SIP</vt:lpstr>
      <vt:lpstr>Uprawnienia SIP</vt:lpstr>
      <vt:lpstr>Książka uwag i zaleceń SIP</vt:lpstr>
      <vt:lpstr>Książka uwag i zaleceń SIP</vt:lpstr>
      <vt:lpstr>Państwowa Inspekcja Pracy</vt:lpstr>
      <vt:lpstr>PIP to nie tylko kontrole i kary</vt:lpstr>
      <vt:lpstr>System zarządzania bhp</vt:lpstr>
      <vt:lpstr>System zarządzania bhp</vt:lpstr>
      <vt:lpstr>Ocena ryzyka zawodowego</vt:lpstr>
      <vt:lpstr>Ocena ryzyka zawodowego</vt:lpstr>
      <vt:lpstr>Ocena ryzyka zawodowego</vt:lpstr>
      <vt:lpstr>Aktualizacja oceny ryzyka zawodowego</vt:lpstr>
      <vt:lpstr>Identyfikacja zagrożeń</vt:lpstr>
      <vt:lpstr>Identyfikacja zagrożeń</vt:lpstr>
      <vt:lpstr>Rodzaje zagrożeń w szkole</vt:lpstr>
      <vt:lpstr>Prezentacja programu PowerPoint</vt:lpstr>
      <vt:lpstr>Zagrożenia fizyczne</vt:lpstr>
      <vt:lpstr>Zagrożenia fizyczne</vt:lpstr>
      <vt:lpstr>Zagrożenia fizyczne</vt:lpstr>
      <vt:lpstr>Potknięcia, poślizgnięcia, upadki na płaszczyźnie</vt:lpstr>
      <vt:lpstr>Upadki z wysokości</vt:lpstr>
      <vt:lpstr>Praca na wysokości</vt:lpstr>
      <vt:lpstr>Praca na wysokości</vt:lpstr>
      <vt:lpstr>Kontrola obiektów</vt:lpstr>
      <vt:lpstr>Oświetlenie, ogrzewanie, wentylacja</vt:lpstr>
      <vt:lpstr>Elementy wyposażenia pomieszczeń, sprzęty</vt:lpstr>
      <vt:lpstr>Maszyny i urządzenia</vt:lpstr>
      <vt:lpstr>Gorące powierzchnie, płyny</vt:lpstr>
      <vt:lpstr>Pożar</vt:lpstr>
      <vt:lpstr>Porażenie prądem </vt:lpstr>
      <vt:lpstr>Porażenie prądem </vt:lpstr>
      <vt:lpstr>Aktywność fizyczna uczniów – lekcje WF, przerwy</vt:lpstr>
      <vt:lpstr>Potrącenie przez samochód</vt:lpstr>
      <vt:lpstr>Prezentacja programu PowerPoint</vt:lpstr>
      <vt:lpstr>Zagrożenia biologiczne</vt:lpstr>
      <vt:lpstr>Szkodliwe czynniki biologiczne</vt:lpstr>
      <vt:lpstr>Klasyfikacja szkodliwych czynników biologicznych</vt:lpstr>
      <vt:lpstr>Klasyfikacja szkodliwych czynników biologicznych</vt:lpstr>
      <vt:lpstr>Wirus SARS-CoV-2</vt:lpstr>
      <vt:lpstr>Inne szkodliwe czynniki biologiczne</vt:lpstr>
      <vt:lpstr>Sposoby ochrony</vt:lpstr>
      <vt:lpstr>Dystans społeczny</vt:lpstr>
      <vt:lpstr>Częste mycie rąk</vt:lpstr>
      <vt:lpstr>Dezynfekcja rąk</vt:lpstr>
      <vt:lpstr>Dezynfekcja powierzchni</vt:lpstr>
      <vt:lpstr>Wietrzenie sal i korytarzy</vt:lpstr>
      <vt:lpstr>Środki ochrony indywidualnej</vt:lpstr>
      <vt:lpstr>Szczepienia ochronne</vt:lpstr>
      <vt:lpstr>Prezentacja programu PowerPoint</vt:lpstr>
      <vt:lpstr>Zagrożenia chemiczne nie tylko na lekcjach chemii</vt:lpstr>
      <vt:lpstr>Obowiązek oznakowania opakowań</vt:lpstr>
      <vt:lpstr>Obowiązek oznakowania opakowań</vt:lpstr>
      <vt:lpstr>Klasyfikacja substancji i mieszanin chemicznych</vt:lpstr>
      <vt:lpstr>Stosowanie substancji niebezpiecznych</vt:lpstr>
      <vt:lpstr>Stosowanie substancji niebezpiecznych</vt:lpstr>
      <vt:lpstr>Prezentacja programu PowerPoint</vt:lpstr>
      <vt:lpstr>Zagrożenie psychospołeczne</vt:lpstr>
      <vt:lpstr>SARS-CoV-2 jako zagrożenie psychospołeczne</vt:lpstr>
      <vt:lpstr>SARS-CoV-2 jako zagrożenie psychospołeczne</vt:lpstr>
      <vt:lpstr>SARS-CoV-2 jako zagrożenie psychospołeczne</vt:lpstr>
      <vt:lpstr>Skutki stresu</vt:lpstr>
      <vt:lpstr>Radzenie sobie ze stresem</vt:lpstr>
      <vt:lpstr>Radzenie sobie ze stresem</vt:lpstr>
      <vt:lpstr>Prezentacja programu PowerPoint</vt:lpstr>
      <vt:lpstr>Obciążenia układu mięśniowo-szkieletowego</vt:lpstr>
      <vt:lpstr>Obciążenia układu mięśniowo-szkieletowego</vt:lpstr>
      <vt:lpstr>Obciążenia układu mięśniowo-szkieletowego</vt:lpstr>
      <vt:lpstr>Obciążenia narządu głosu</vt:lpstr>
      <vt:lpstr>Prezentacja programu PowerPoint</vt:lpstr>
      <vt:lpstr>Profilaktyka</vt:lpstr>
      <vt:lpstr>Profilaktyczna opieka lekarska</vt:lpstr>
      <vt:lpstr>Szkolenia bhp</vt:lpstr>
      <vt:lpstr>Instrukcje i wskazówki dot. bhp</vt:lpstr>
      <vt:lpstr>System udzielania pierwszej pomocy</vt:lpstr>
      <vt:lpstr>Środki ochrony indywidualnej</vt:lpstr>
      <vt:lpstr>Dziękuję za uwagę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prewencyjny „Bezpieczeństwo pracy w budownictwie”</dc:title>
  <dc:creator>Zbigniew Kowalczyk</dc:creator>
  <cp:lastModifiedBy>Donata Patora</cp:lastModifiedBy>
  <cp:revision>631</cp:revision>
  <cp:lastPrinted>2018-01-23T07:50:39Z</cp:lastPrinted>
  <dcterms:created xsi:type="dcterms:W3CDTF">2013-10-07T11:22:54Z</dcterms:created>
  <dcterms:modified xsi:type="dcterms:W3CDTF">2020-09-21T11:25:30Z</dcterms:modified>
</cp:coreProperties>
</file>