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F4F2F24-9D14-4416-8DB6-F9E5BAD9F781}" type="datetimeFigureOut">
              <a:rPr lang="pl-PL" smtClean="0"/>
              <a:t>07.03.2024</a:t>
            </a:fld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1F1828F-3976-4248-B095-BA03D1F06DF5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TYKpA64ouc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8_9dZpzx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sz.praca.gov.pl/rynek-pracy/bazy-danych/klasyfikacja-zawodow-i-specjalnosci/wyszukiwarka-opisow-zawodow" TargetMode="External"/><Relationship Id="rId3" Type="http://schemas.openxmlformats.org/officeDocument/2006/relationships/hyperlink" Target="https://doradztwo.ore.edu.pl/informator-o-zawodach-szkolnictwa-branzowego/" TargetMode="External"/><Relationship Id="rId7" Type="http://schemas.openxmlformats.org/officeDocument/2006/relationships/hyperlink" Target="https://yep.academy/baza-zawodow/" TargetMode="External"/><Relationship Id="rId2" Type="http://schemas.openxmlformats.org/officeDocument/2006/relationships/hyperlink" Target="https://mapakarier.org/cit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-zamek.pl/biblioteka" TargetMode="External"/><Relationship Id="rId5" Type="http://schemas.openxmlformats.org/officeDocument/2006/relationships/hyperlink" Target="https://doradztwo.ore.edu.pl/multimedia/" TargetMode="External"/><Relationship Id="rId4" Type="http://schemas.openxmlformats.org/officeDocument/2006/relationships/hyperlink" Target="https://doradztwo.ore.edu.pl/?p=68" TargetMode="External"/><Relationship Id="rId9" Type="http://schemas.openxmlformats.org/officeDocument/2006/relationships/hyperlink" Target="https://www.ore.edu.pl/2022/06/podstawy-programowe-ksztalcenia-w-zawodach-2021-2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an.pl/b/9-cech-pracownika-przyszlosci/PvmPs5re9" TargetMode="External"/><Relationship Id="rId3" Type="http://schemas.openxmlformats.org/officeDocument/2006/relationships/hyperlink" Target="https://www.youtube.com/watch?v=A1AJAqleigI&amp;t=121s" TargetMode="External"/><Relationship Id="rId7" Type="http://schemas.openxmlformats.org/officeDocument/2006/relationships/hyperlink" Target="https://barometrzawodow.pl/" TargetMode="External"/><Relationship Id="rId2" Type="http://schemas.openxmlformats.org/officeDocument/2006/relationships/hyperlink" Target="https://cvwork.pl/blog/najbardziej-poszukiwane-zawody-przyszlosci-2020-203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8QblLUUqITg" TargetMode="External"/><Relationship Id="rId5" Type="http://schemas.openxmlformats.org/officeDocument/2006/relationships/hyperlink" Target="https://www.livecareer.pl/porady-zawodowe/najlepiej-platne-zawody" TargetMode="External"/><Relationship Id="rId4" Type="http://schemas.openxmlformats.org/officeDocument/2006/relationships/hyperlink" Target="https://www.youtube.com/watch?v=6QsGiHk9Yqg" TargetMode="External"/><Relationship Id="rId9" Type="http://schemas.openxmlformats.org/officeDocument/2006/relationships/hyperlink" Target="https://zasobyip2.ore.edu.pl/uploads/publications/f641532fb579bbb1e6751c74e39c2d02_/gra/10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315200" cy="259502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Co warto wiedzieć </a:t>
            </a:r>
            <a:br>
              <a:rPr lang="pl-PL" dirty="0" smtClean="0"/>
            </a:br>
            <a:r>
              <a:rPr lang="pl-PL" dirty="0" smtClean="0"/>
              <a:t>o zawodach?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3284984"/>
            <a:ext cx="7632848" cy="3240360"/>
          </a:xfrm>
        </p:spPr>
        <p:txBody>
          <a:bodyPr>
            <a:normAutofit fontScale="92500"/>
          </a:bodyPr>
          <a:lstStyle/>
          <a:p>
            <a:pPr algn="ctr"/>
            <a:r>
              <a:rPr lang="pl-PL" sz="3200" i="1" dirty="0" smtClean="0">
                <a:solidFill>
                  <a:schemeClr val="tx2"/>
                </a:solidFill>
              </a:rPr>
              <a:t>Kim chciałbym/chciałabym zostać,             kiedy dorosnę?</a:t>
            </a:r>
          </a:p>
          <a:p>
            <a:pPr algn="ctr"/>
            <a:endParaRPr lang="pl-PL" sz="3200" i="1" dirty="0" smtClean="0">
              <a:solidFill>
                <a:schemeClr val="tx2"/>
              </a:solidFill>
            </a:endParaRPr>
          </a:p>
          <a:p>
            <a:pPr algn="ctr"/>
            <a:endParaRPr lang="pl-PL" dirty="0"/>
          </a:p>
          <a:p>
            <a:pPr algn="ctr"/>
            <a:r>
              <a:rPr lang="pl-PL" dirty="0" smtClean="0">
                <a:hlinkClick r:id="rId2"/>
              </a:rPr>
              <a:t>https://www.youtube.com/watch?v=6TYKpA64ouc</a:t>
            </a:r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pl-PL" i="1" dirty="0"/>
              <a:t>( Linki w prezentacji należy skopiować </a:t>
            </a:r>
            <a:r>
              <a:rPr lang="pl-PL" i="1" dirty="0" smtClean="0"/>
              <a:t>i otworzyć w  przeglądarce)</a:t>
            </a:r>
            <a:endParaRPr lang="pl-PL" i="1" dirty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29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Nowy zawód w klasyfikacji zawodów od 1 września 2024 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89654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Od 1 września 2024 r. szkoły prowadzące kształcenie zawodowe mogą rozpocząć kształcenie w zawodzie </a:t>
            </a:r>
            <a:r>
              <a:rPr lang="pl-PL" i="1" dirty="0"/>
              <a:t>technik </a:t>
            </a:r>
            <a:r>
              <a:rPr lang="pl-PL" i="1" dirty="0" err="1"/>
              <a:t>elektromobilności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Kształcenie w zawodzie </a:t>
            </a:r>
            <a:r>
              <a:rPr lang="pl-PL" i="1" dirty="0"/>
              <a:t>technik </a:t>
            </a:r>
            <a:r>
              <a:rPr lang="pl-PL" i="1" dirty="0" err="1"/>
              <a:t>elektromobilności</a:t>
            </a:r>
            <a:r>
              <a:rPr lang="pl-PL" dirty="0"/>
              <a:t> w zakresie kwalifikacji: „MOT.02. Obsługa, diagnozowanie oraz naprawa </a:t>
            </a:r>
            <a:r>
              <a:rPr lang="pl-PL" dirty="0" err="1"/>
              <a:t>mechatronicznych</a:t>
            </a:r>
            <a:r>
              <a:rPr lang="pl-PL" dirty="0"/>
              <a:t> systemów pojazdów samochodowych” i „MOT.07. Organizacja i prowadzenie procesu obsługi i naprawy pojazdów </a:t>
            </a:r>
            <a:r>
              <a:rPr lang="pl-PL" dirty="0" err="1"/>
              <a:t>zeroemisyjnych</a:t>
            </a:r>
            <a:r>
              <a:rPr lang="pl-PL" dirty="0"/>
              <a:t> i niskoemisyjnych”, będzie realizowane w technikum i w branżowej szkole II stopnia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/>
              <a:t>N</a:t>
            </a:r>
            <a:r>
              <a:rPr lang="pl-PL" dirty="0" smtClean="0"/>
              <a:t>iezbędne </a:t>
            </a:r>
            <a:r>
              <a:rPr lang="pl-PL" dirty="0"/>
              <a:t>jest pozyskanie kadr wyspecjalizowanych w kierunku technologii dedykowanych pojazdom elektrycznym i hybrydowym oraz </a:t>
            </a:r>
            <a:r>
              <a:rPr lang="pl-PL" i="1" dirty="0" err="1"/>
              <a:t>elektromobilności</a:t>
            </a:r>
            <a:r>
              <a:rPr lang="pl-PL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07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476673"/>
            <a:ext cx="8136904" cy="5832688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A</a:t>
            </a:r>
            <a:r>
              <a:rPr lang="pl-PL" sz="2400" dirty="0" smtClean="0"/>
              <a:t>bsolwent, który uzyska kwalifikacje w zawodzie technik </a:t>
            </a:r>
            <a:r>
              <a:rPr lang="pl-PL" sz="2400" dirty="0" err="1" smtClean="0"/>
              <a:t>elektromobilności</a:t>
            </a:r>
            <a:r>
              <a:rPr lang="pl-PL" sz="2400" dirty="0" smtClean="0"/>
              <a:t> będzie posiadał wiedzę i umiejętności w zakresie elektromechaniki pojazdów samochodowych, w tym pojazdów elektrycznych, hybrydowych    </a:t>
            </a:r>
          </a:p>
          <a:p>
            <a:pPr marL="45720" indent="0" algn="just">
              <a:buNone/>
            </a:pPr>
            <a:r>
              <a:rPr lang="pl-PL" sz="2400" dirty="0" smtClean="0"/>
              <a:t>i wodorowych, dotyczącą m.in. budowy pojazdów elektrycznych baterii i układów (np. budowy podwozia, układu hamulcowego), zasilania (ogniw paliwowych), jak również umiejętności dotyczące postępowania z wysokimi napięciami, rozłączaniem typowych zabezpieczeń układów elektrycznych, z uwzględnieniem procedury bezpieczeństwa, przygotowaniem pojazdu elektrycznego do naprawy oraz diagnozowaniem </a:t>
            </a:r>
          </a:p>
          <a:p>
            <a:pPr marL="45720" indent="0" algn="just">
              <a:buNone/>
            </a:pPr>
            <a:r>
              <a:rPr lang="pl-PL" sz="2400" dirty="0" smtClean="0"/>
              <a:t>i naprawą baterii i ogniw, silników elektrycznych, elektrycznych układów napędowych i układów pracy baterii.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9349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16226"/>
            <a:ext cx="8892480" cy="5615136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/>
              <a:t>J</a:t>
            </a:r>
            <a:r>
              <a:rPr lang="pl-PL" dirty="0" smtClean="0"/>
              <a:t>akie czynności oraz zadania wykonuje osoba w danym zawodzie</a:t>
            </a:r>
          </a:p>
          <a:p>
            <a:r>
              <a:rPr lang="pl-PL" dirty="0" smtClean="0"/>
              <a:t>Jakie trzeba zdobyć wykształcenie</a:t>
            </a:r>
          </a:p>
          <a:p>
            <a:r>
              <a:rPr lang="pl-PL" dirty="0" smtClean="0"/>
              <a:t>Jakie są podstawowe wymagania w danej profesji</a:t>
            </a:r>
          </a:p>
          <a:p>
            <a:r>
              <a:rPr lang="pl-PL" dirty="0" smtClean="0"/>
              <a:t>W jakich warunkach wykonuje się swoje obowiązki</a:t>
            </a:r>
          </a:p>
          <a:p>
            <a:r>
              <a:rPr lang="pl-PL" dirty="0" smtClean="0"/>
              <a:t>Jak duże są możliwości rozwoju, awansu, doskonalenia zawodowego</a:t>
            </a:r>
          </a:p>
          <a:p>
            <a:r>
              <a:rPr lang="pl-PL" dirty="0" smtClean="0"/>
              <a:t>Czy są poważne szanse na znalezienie dobrego zatrudnienia w wybranej profesji</a:t>
            </a:r>
          </a:p>
          <a:p>
            <a:r>
              <a:rPr lang="pl-PL" dirty="0" smtClean="0"/>
              <a:t>Jakie są przeciwwskazania do pracy w danym zawodzie ( np. stan zdrowia)</a:t>
            </a:r>
          </a:p>
          <a:p>
            <a:r>
              <a:rPr lang="pl-PL" dirty="0" smtClean="0"/>
              <a:t>Czy z wykonywaniem zawodu wiążą się jakieś poważne zagrożenia</a:t>
            </a:r>
          </a:p>
          <a:p>
            <a:r>
              <a:rPr lang="pl-PL" dirty="0" smtClean="0"/>
              <a:t>Jaka odpowiedzialność spoczywa na osobach wykonujących dany zawód (społeczna, etyczna, prawna)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95536" y="476672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chemeClr val="tx2"/>
                </a:solidFill>
              </a:rPr>
              <a:t>Należy zdobyć rzetelną wiedzę                   o zawodach, które was interesują</a:t>
            </a:r>
            <a:endParaRPr lang="pl-PL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13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315200" cy="1154097"/>
          </a:xfrm>
        </p:spPr>
        <p:txBody>
          <a:bodyPr>
            <a:noAutofit/>
          </a:bodyPr>
          <a:lstStyle/>
          <a:p>
            <a:pPr algn="ctr"/>
            <a:r>
              <a:rPr lang="pl-PL" sz="2800" dirty="0" smtClean="0"/>
              <a:t>Trzeba również pomyśleć o sobie i własnych możliwościach w kontekście wyboru zawodu.                    </a:t>
            </a:r>
            <a:r>
              <a:rPr lang="pl-PL" sz="2800" dirty="0" smtClean="0"/>
              <a:t>Należy  </a:t>
            </a:r>
            <a:r>
              <a:rPr lang="pl-PL" sz="2800" dirty="0" smtClean="0"/>
              <a:t>szczególnie zwrócić </a:t>
            </a:r>
            <a:r>
              <a:rPr lang="pl-PL" sz="2800" dirty="0" smtClean="0"/>
              <a:t>uwagę na: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435280" cy="5327104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 smtClean="0"/>
              <a:t>Zainteresowania</a:t>
            </a:r>
          </a:p>
          <a:p>
            <a:r>
              <a:rPr lang="pl-PL" sz="2800" dirty="0" smtClean="0"/>
              <a:t>Wartości</a:t>
            </a:r>
          </a:p>
          <a:p>
            <a:r>
              <a:rPr lang="pl-PL" sz="2800" dirty="0" smtClean="0"/>
              <a:t>Zdolności</a:t>
            </a:r>
          </a:p>
          <a:p>
            <a:r>
              <a:rPr lang="pl-PL" sz="2800" dirty="0" smtClean="0"/>
              <a:t>Umiejętności</a:t>
            </a:r>
          </a:p>
          <a:p>
            <a:r>
              <a:rPr lang="pl-PL" sz="2800" dirty="0" smtClean="0"/>
              <a:t>Cechy charakteru</a:t>
            </a:r>
          </a:p>
          <a:p>
            <a:r>
              <a:rPr lang="pl-PL" sz="2800" dirty="0" smtClean="0"/>
              <a:t>Temperament</a:t>
            </a:r>
          </a:p>
          <a:p>
            <a:r>
              <a:rPr lang="pl-PL" sz="2800" dirty="0" smtClean="0"/>
              <a:t>Możliwości intelektualne </a:t>
            </a:r>
          </a:p>
          <a:p>
            <a:r>
              <a:rPr lang="pl-PL" sz="2800" dirty="0"/>
              <a:t>Stan </a:t>
            </a:r>
            <a:r>
              <a:rPr lang="pl-PL" sz="2800" dirty="0" smtClean="0"/>
              <a:t>zdrowia</a:t>
            </a:r>
            <a:endParaRPr lang="pl-PL" sz="2800" dirty="0"/>
          </a:p>
          <a:p>
            <a:r>
              <a:rPr lang="pl-PL" sz="2800" dirty="0"/>
              <a:t>https://</a:t>
            </a:r>
            <a:r>
              <a:rPr lang="pl-PL" sz="2800" dirty="0" smtClean="0"/>
              <a:t>view.genial.ly/5e971c12898eea0db714a042/presentation-moje-ograniczenia?fbclid=IwAR0iZbb5-ihakXkbKpdc1oyo7htHiT1yGZFu07QOoA810BUavgSEhaypoKc</a:t>
            </a:r>
            <a:endParaRPr lang="pl-PL" sz="2800" dirty="0" smtClean="0"/>
          </a:p>
          <a:p>
            <a:pPr marL="45720" indent="0">
              <a:buNone/>
            </a:pPr>
            <a:r>
              <a:rPr lang="pl-PL" sz="2800" dirty="0" smtClean="0">
                <a:hlinkClick r:id="rId2"/>
              </a:rPr>
              <a:t>https</a:t>
            </a:r>
            <a:r>
              <a:rPr lang="pl-PL" sz="2800" dirty="0">
                <a:hlinkClick r:id="rId2"/>
              </a:rPr>
              <a:t>://</a:t>
            </a:r>
            <a:r>
              <a:rPr lang="pl-PL" sz="2800" dirty="0" smtClean="0">
                <a:hlinkClick r:id="rId2"/>
              </a:rPr>
              <a:t>www.youtube.com/watch?v=MM8_9dZpzx8</a:t>
            </a:r>
            <a:endParaRPr lang="pl-PL" sz="2800" dirty="0" smtClean="0"/>
          </a:p>
          <a:p>
            <a:pPr marL="45720" indent="0">
              <a:buNone/>
            </a:pP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66636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474024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Gdzie szukać informacji </a:t>
            </a:r>
            <a:br>
              <a:rPr lang="pl-PL" dirty="0" smtClean="0"/>
            </a:br>
            <a:r>
              <a:rPr lang="pl-PL" dirty="0" smtClean="0"/>
              <a:t>o zawodach?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124744"/>
            <a:ext cx="7690048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Zapytajcie osoby, które pracują w interesujących was zawodach</a:t>
            </a:r>
          </a:p>
          <a:p>
            <a:r>
              <a:rPr lang="pl-PL" dirty="0" smtClean="0"/>
              <a:t>Poszukajcie informacji w publikacjach, informatorach, </a:t>
            </a:r>
            <a:r>
              <a:rPr lang="pl-PL" dirty="0" smtClean="0"/>
              <a:t>Internecie </a:t>
            </a:r>
          </a:p>
          <a:p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</a:t>
            </a:r>
            <a:r>
              <a:rPr lang="pl-PL" dirty="0" smtClean="0">
                <a:hlinkClick r:id="rId2"/>
              </a:rPr>
              <a:t>mapakarier.org/city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https://doradztwo.ore.edu.pl/informator-o-zawodach-szkolnictwa-branzowego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r>
              <a:rPr lang="pl-PL" dirty="0">
                <a:hlinkClick r:id="rId4"/>
              </a:rPr>
              <a:t>https://doradztwo.ore.edu.pl/?</a:t>
            </a:r>
            <a:r>
              <a:rPr lang="pl-PL" dirty="0" smtClean="0">
                <a:hlinkClick r:id="rId4"/>
              </a:rPr>
              <a:t>p=68</a:t>
            </a:r>
            <a:endParaRPr lang="pl-PL" dirty="0" smtClean="0"/>
          </a:p>
          <a:p>
            <a:r>
              <a:rPr lang="pl-PL" dirty="0">
                <a:hlinkClick r:id="rId5"/>
              </a:rPr>
              <a:t>https://doradztwo.ore.edu.pl/multimedia</a:t>
            </a:r>
            <a:r>
              <a:rPr lang="pl-PL" dirty="0" smtClean="0">
                <a:hlinkClick r:id="rId5"/>
              </a:rPr>
              <a:t>/</a:t>
            </a:r>
            <a:endParaRPr lang="pl-PL" dirty="0" smtClean="0"/>
          </a:p>
          <a:p>
            <a:r>
              <a:rPr lang="pl-PL" dirty="0">
                <a:hlinkClick r:id="rId6"/>
              </a:rPr>
              <a:t>http://</a:t>
            </a:r>
            <a:r>
              <a:rPr lang="pl-PL" dirty="0" smtClean="0">
                <a:hlinkClick r:id="rId6"/>
              </a:rPr>
              <a:t>www.e-zamek.pl/biblioteka</a:t>
            </a:r>
            <a:endParaRPr lang="pl-PL" dirty="0" smtClean="0"/>
          </a:p>
          <a:p>
            <a:r>
              <a:rPr lang="pl-PL" dirty="0">
                <a:hlinkClick r:id="rId7"/>
              </a:rPr>
              <a:t>https://yep.academy/baza-zawodow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r>
              <a:rPr lang="pl-PL" dirty="0">
                <a:hlinkClick r:id="rId8"/>
              </a:rPr>
              <a:t>https://</a:t>
            </a:r>
            <a:r>
              <a:rPr lang="pl-PL" dirty="0" smtClean="0">
                <a:hlinkClick r:id="rId8"/>
              </a:rPr>
              <a:t>psz.praca.gov.pl/rynek-pracy/bazy-danych/klasyfikacja-zawodow-i-specjalnosci/wyszukiwarka-opisow-zawodow</a:t>
            </a:r>
            <a:endParaRPr lang="pl-PL" dirty="0" smtClean="0"/>
          </a:p>
          <a:p>
            <a:r>
              <a:rPr lang="pl-PL" dirty="0">
                <a:hlinkClick r:id="rId9"/>
              </a:rPr>
              <a:t>https://www.ore.edu.pl/2022/06/podstawy-programowe-ksztalcenia-w-zawodach-2021-2</a:t>
            </a:r>
            <a:r>
              <a:rPr lang="pl-PL" dirty="0" smtClean="0">
                <a:hlinkClick r:id="rId9"/>
              </a:rPr>
              <a:t>/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Zapytajcie rodziców, nauczycieli, starszych kolegów</a:t>
            </a:r>
          </a:p>
          <a:p>
            <a:r>
              <a:rPr lang="pl-PL" dirty="0" smtClean="0"/>
              <a:t>Podczas </a:t>
            </a:r>
            <a:r>
              <a:rPr lang="pl-PL" dirty="0"/>
              <a:t>obserwacji zawodów w różnych miejscach pracy np. sklep, zakład mechaniczny, fryzjer itp., </a:t>
            </a:r>
          </a:p>
          <a:p>
            <a:r>
              <a:rPr lang="pl-PL" dirty="0" smtClean="0"/>
              <a:t>Podczas </a:t>
            </a:r>
            <a:r>
              <a:rPr lang="pl-PL" dirty="0"/>
              <a:t>wycieczek do zakładów pracy, </a:t>
            </a:r>
          </a:p>
          <a:p>
            <a:r>
              <a:rPr lang="pl-PL" dirty="0" smtClean="0"/>
              <a:t>Na </a:t>
            </a:r>
            <a:r>
              <a:rPr lang="pl-PL" dirty="0"/>
              <a:t>dniach otwartych szkół i podczas spotkań z ich przedstawicielami, </a:t>
            </a:r>
          </a:p>
          <a:p>
            <a:r>
              <a:rPr lang="pl-PL" dirty="0" smtClean="0"/>
              <a:t>W </a:t>
            </a:r>
            <a:r>
              <a:rPr lang="pl-PL" dirty="0"/>
              <a:t>urzędzie pracy – gdy szukamy konkretnej oferty zawodu.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2"/>
                </a:solidFill>
              </a:rPr>
              <a:t>PAMIĘTAJCIE!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2"/>
                </a:solidFill>
              </a:rPr>
              <a:t>TO BĘDZIE WASZA DECYZJA, WIĘC WARTO SIĘ DO NIEJ DOBRZE 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2"/>
                </a:solidFill>
              </a:rPr>
              <a:t>PRZYGOTOWAĆ</a:t>
            </a:r>
            <a:endParaRPr lang="pl-P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7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Zawody, które już nie istnieją...                  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Zapalacz latarni</a:t>
            </a:r>
          </a:p>
          <a:p>
            <a:r>
              <a:rPr lang="pl-PL" dirty="0" smtClean="0"/>
              <a:t>Lektor</a:t>
            </a:r>
          </a:p>
          <a:p>
            <a:r>
              <a:rPr lang="pl-PL" dirty="0" err="1" smtClean="0"/>
              <a:t>Klikon</a:t>
            </a:r>
            <a:endParaRPr lang="pl-PL" dirty="0" smtClean="0"/>
          </a:p>
          <a:p>
            <a:r>
              <a:rPr lang="pl-PL" dirty="0" smtClean="0"/>
              <a:t>Rozcinacz lodu</a:t>
            </a:r>
          </a:p>
          <a:p>
            <a:r>
              <a:rPr lang="pl-PL" dirty="0" smtClean="0"/>
              <a:t>Człowiek- budzik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52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6633"/>
            <a:ext cx="7315200" cy="1008112"/>
          </a:xfrm>
        </p:spPr>
        <p:txBody>
          <a:bodyPr/>
          <a:lstStyle/>
          <a:p>
            <a:pPr algn="ctr"/>
            <a:r>
              <a:rPr lang="pl-PL" dirty="0" smtClean="0"/>
              <a:t>Zawody przyszłości...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352928" cy="5616624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Osobisty kurator cyfrowy</a:t>
            </a:r>
          </a:p>
          <a:p>
            <a:r>
              <a:rPr lang="pl-PL" dirty="0" smtClean="0"/>
              <a:t>Ekspert ds. uproszczeń</a:t>
            </a:r>
          </a:p>
          <a:p>
            <a:r>
              <a:rPr lang="pl-PL" dirty="0" smtClean="0"/>
              <a:t>Doradca ds. opieki zdrowotnej</a:t>
            </a:r>
          </a:p>
          <a:p>
            <a:r>
              <a:rPr lang="pl-PL" dirty="0" err="1" smtClean="0"/>
              <a:t>Nostalgista</a:t>
            </a:r>
            <a:endParaRPr lang="pl-PL" dirty="0" smtClean="0"/>
          </a:p>
          <a:p>
            <a:r>
              <a:rPr lang="pl-PL" dirty="0" smtClean="0"/>
              <a:t>Projektant śmieci</a:t>
            </a:r>
          </a:p>
          <a:p>
            <a:r>
              <a:rPr lang="pl-PL" dirty="0" smtClean="0">
                <a:hlinkClick r:id="rId2"/>
              </a:rPr>
              <a:t>Zawody </a:t>
            </a:r>
            <a:r>
              <a:rPr lang="pl-PL" dirty="0">
                <a:hlinkClick r:id="rId2"/>
              </a:rPr>
              <a:t>przyszłości - Lista 12 najlepszych zawodów na najbliższe lata (cvwork.pl</a:t>
            </a:r>
            <a:r>
              <a:rPr lang="pl-PL" dirty="0" smtClean="0">
                <a:hlinkClick r:id="rId2"/>
              </a:rPr>
              <a:t>)</a:t>
            </a:r>
            <a:endParaRPr lang="pl-PL" dirty="0" smtClean="0"/>
          </a:p>
          <a:p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www.youtube.com/watch?v=A1AJAqleigI&amp;t=121s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Zawody </a:t>
            </a:r>
            <a:r>
              <a:rPr lang="pl-PL" dirty="0">
                <a:hlinkClick r:id="rId4"/>
              </a:rPr>
              <a:t>przyszłości - co wiemy już dziś? (youtube.com)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>
                <a:solidFill>
                  <a:schemeClr val="tx2"/>
                </a:solidFill>
              </a:rPr>
              <a:t>NAJLEPIEJ </a:t>
            </a:r>
            <a:r>
              <a:rPr lang="pl-PL" dirty="0" smtClean="0">
                <a:solidFill>
                  <a:schemeClr val="tx2"/>
                </a:solidFill>
              </a:rPr>
              <a:t>PŁATNE ZAWODY PRZYSZŁOŚCI</a:t>
            </a:r>
            <a:r>
              <a:rPr lang="pl-PL" dirty="0" smtClean="0"/>
              <a:t>:</a:t>
            </a:r>
          </a:p>
          <a:p>
            <a:r>
              <a:rPr lang="pl-PL" dirty="0">
                <a:hlinkClick r:id="rId5"/>
              </a:rPr>
              <a:t>Najlepiej płatne zawody w Polsce i na świecie [Ranking 2022] (livecareer.pl)</a:t>
            </a:r>
            <a:endParaRPr lang="pl-PL" dirty="0" smtClean="0">
              <a:hlinkClick r:id="rId6"/>
            </a:endParaRPr>
          </a:p>
          <a:p>
            <a:r>
              <a:rPr lang="pl-PL" dirty="0" smtClean="0">
                <a:hlinkClick r:id="rId6"/>
              </a:rPr>
              <a:t>https</a:t>
            </a:r>
            <a:r>
              <a:rPr lang="pl-PL" dirty="0">
                <a:hlinkClick r:id="rId6"/>
              </a:rPr>
              <a:t>://</a:t>
            </a:r>
            <a:r>
              <a:rPr lang="pl-PL" dirty="0" smtClean="0">
                <a:hlinkClick r:id="rId6"/>
              </a:rPr>
              <a:t>www.youtube.com/watch?v=8QblLUUqITg</a:t>
            </a:r>
            <a:endParaRPr lang="pl-PL" dirty="0" smtClean="0"/>
          </a:p>
          <a:p>
            <a:r>
              <a:rPr lang="pl-PL" dirty="0">
                <a:hlinkClick r:id="rId7"/>
              </a:rPr>
              <a:t>https://barometrzawodow.pl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r>
              <a:rPr lang="pl-PL" dirty="0">
                <a:hlinkClick r:id="rId8"/>
              </a:rPr>
              <a:t>https://</a:t>
            </a:r>
            <a:r>
              <a:rPr lang="pl-PL" dirty="0" smtClean="0">
                <a:hlinkClick r:id="rId8"/>
              </a:rPr>
              <a:t>www.ican.pl/b/9-cech-pracownika-przyszlosci/PvmPs5re9</a:t>
            </a:r>
            <a:endParaRPr lang="pl-PL" dirty="0" smtClean="0"/>
          </a:p>
          <a:p>
            <a:r>
              <a:rPr lang="pl-PL" dirty="0">
                <a:hlinkClick r:id="rId9"/>
              </a:rPr>
              <a:t>https://zasobyip2.ore.edu.pl/uploads/publications/f641532fb579bbb1e6751c74e39c2d02_/</a:t>
            </a:r>
            <a:r>
              <a:rPr lang="pl-PL" dirty="0" smtClean="0">
                <a:hlinkClick r:id="rId9"/>
              </a:rPr>
              <a:t>gra/10.htm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42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315200" cy="1154097"/>
          </a:xfrm>
        </p:spPr>
        <p:txBody>
          <a:bodyPr/>
          <a:lstStyle/>
          <a:p>
            <a:r>
              <a:rPr lang="pl-PL" dirty="0" smtClean="0"/>
              <a:t>Zawody </a:t>
            </a:r>
            <a:r>
              <a:rPr lang="pl-PL" dirty="0" err="1" smtClean="0"/>
              <a:t>przyszłosci</a:t>
            </a:r>
            <a:r>
              <a:rPr lang="pl-PL" dirty="0" smtClean="0"/>
              <a:t> wg MEN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628800"/>
            <a:ext cx="7315200" cy="5040560"/>
          </a:xfrm>
        </p:spPr>
        <p:txBody>
          <a:bodyPr>
            <a:normAutofit/>
          </a:bodyPr>
          <a:lstStyle/>
          <a:p>
            <a:r>
              <a:rPr lang="pl-PL" b="1" dirty="0"/>
              <a:t>Zawody przyszłości? Technicy, operatorzy, monterzy</a:t>
            </a:r>
          </a:p>
          <a:p>
            <a:r>
              <a:rPr lang="pl-PL" dirty="0"/>
              <a:t> Na liście znalazły się m.in. takie zawody jak: </a:t>
            </a:r>
            <a:r>
              <a:rPr lang="pl-PL" b="1" dirty="0"/>
              <a:t>automatyk, betoniarz-zbrojarz, cieśla, dekarz, elektromechanik, elektryk, kierowca mechanik, mechanik-monter maszyn i urządzeń, mechatronik</a:t>
            </a:r>
            <a:r>
              <a:rPr lang="pl-PL" dirty="0"/>
              <a:t>. Nie zabrało również kategorii "monter" i "operator". MEN przewiduje, że w najbliższych latach będą pożądane umiejętności </a:t>
            </a:r>
            <a:r>
              <a:rPr lang="pl-PL" b="1" dirty="0"/>
              <a:t>monterów: izolacji przemysłowych, konstrukcji budowlanych, nawierzchni kolejowej i stolarki budowlanej</a:t>
            </a:r>
            <a:r>
              <a:rPr lang="pl-PL" dirty="0"/>
              <a:t>. Pracę znajdą również operatorzy obrabiarek skrawających, </a:t>
            </a:r>
            <a:r>
              <a:rPr lang="pl-PL" b="1" dirty="0"/>
              <a:t>operatorzy maszyn</a:t>
            </a:r>
            <a:r>
              <a:rPr lang="pl-PL" dirty="0"/>
              <a:t> oraz urządzeń (do przetwórstwa tworzyw sztucznych, do robót ziemnych i drogowych, w gospodarce odpadami).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48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604867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Najbardziej pojemna kategoria? Zawód </a:t>
            </a:r>
            <a:r>
              <a:rPr lang="pl-PL" b="1" dirty="0"/>
              <a:t>technika specjalisty</a:t>
            </a:r>
            <a:r>
              <a:rPr lang="pl-PL" dirty="0"/>
              <a:t>, tu m.in.:</a:t>
            </a:r>
          </a:p>
          <a:p>
            <a:r>
              <a:rPr lang="pl-PL" b="1" dirty="0"/>
              <a:t>technik automatyk</a:t>
            </a:r>
            <a:r>
              <a:rPr lang="pl-PL" dirty="0"/>
              <a:t>,</a:t>
            </a:r>
          </a:p>
          <a:p>
            <a:r>
              <a:rPr lang="pl-PL" dirty="0"/>
              <a:t>technik automatyk sterowania ruchem kolejowym,</a:t>
            </a:r>
          </a:p>
          <a:p>
            <a:r>
              <a:rPr lang="pl-PL" dirty="0"/>
              <a:t>technik budowy dróg,</a:t>
            </a:r>
          </a:p>
          <a:p>
            <a:r>
              <a:rPr lang="pl-PL" dirty="0"/>
              <a:t>technik dekarstwa,</a:t>
            </a:r>
          </a:p>
          <a:p>
            <a:r>
              <a:rPr lang="pl-PL" dirty="0"/>
              <a:t>technik elektroenergetyk transportu szynowego,</a:t>
            </a:r>
          </a:p>
          <a:p>
            <a:r>
              <a:rPr lang="pl-PL" b="1" dirty="0"/>
              <a:t>technik </a:t>
            </a:r>
            <a:r>
              <a:rPr lang="pl-PL" b="1" dirty="0" err="1"/>
              <a:t>elektromobilności</a:t>
            </a:r>
            <a:r>
              <a:rPr lang="pl-PL" b="1" dirty="0"/>
              <a:t>,</a:t>
            </a:r>
            <a:endParaRPr lang="pl-PL" dirty="0"/>
          </a:p>
          <a:p>
            <a:r>
              <a:rPr lang="pl-PL" b="1" dirty="0"/>
              <a:t>technik elektryk</a:t>
            </a:r>
            <a:r>
              <a:rPr lang="pl-PL" dirty="0"/>
              <a:t>,</a:t>
            </a:r>
          </a:p>
          <a:p>
            <a:r>
              <a:rPr lang="pl-PL" dirty="0"/>
              <a:t>technik energetyk,</a:t>
            </a:r>
          </a:p>
          <a:p>
            <a:r>
              <a:rPr lang="pl-PL" dirty="0"/>
              <a:t>technik gospodarki odpadami,</a:t>
            </a:r>
          </a:p>
          <a:p>
            <a:r>
              <a:rPr lang="pl-PL" dirty="0"/>
              <a:t>technik izolacji przemysłowych,</a:t>
            </a:r>
          </a:p>
          <a:p>
            <a:r>
              <a:rPr lang="pl-PL" b="1" dirty="0"/>
              <a:t>technik mechanik</a:t>
            </a:r>
            <a:r>
              <a:rPr lang="pl-PL" dirty="0"/>
              <a:t>,</a:t>
            </a:r>
          </a:p>
          <a:p>
            <a:r>
              <a:rPr lang="pl-PL" dirty="0"/>
              <a:t>technik mechatronik,</a:t>
            </a:r>
          </a:p>
          <a:p>
            <a:r>
              <a:rPr lang="pl-PL" dirty="0"/>
              <a:t>technik montażu i automatyki stolarki budowlanej,</a:t>
            </a:r>
          </a:p>
          <a:p>
            <a:r>
              <a:rPr lang="pl-PL" dirty="0"/>
              <a:t>technik programista,</a:t>
            </a:r>
          </a:p>
          <a:p>
            <a:r>
              <a:rPr lang="pl-PL" dirty="0"/>
              <a:t>technik robotyk,</a:t>
            </a:r>
          </a:p>
          <a:p>
            <a:r>
              <a:rPr lang="pl-PL" dirty="0"/>
              <a:t>technik spawalnictwa,</a:t>
            </a:r>
          </a:p>
          <a:p>
            <a:r>
              <a:rPr lang="pl-PL" dirty="0"/>
              <a:t>technik transportu kolejowego.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449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315200" cy="158614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9 nowych </a:t>
            </a:r>
            <a:r>
              <a:rPr lang="pl-PL" dirty="0"/>
              <a:t>zawodów w klasyfikacji zawodów szkolnictwa branżowego od 1 września 2023 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844824"/>
            <a:ext cx="7315200" cy="4680520"/>
          </a:xfrm>
        </p:spPr>
        <p:txBody>
          <a:bodyPr/>
          <a:lstStyle/>
          <a:p>
            <a:r>
              <a:rPr lang="pl-PL" dirty="0"/>
              <a:t>Do klasyfikacji zawodów szkolnictwa branżowego wprowadzono dziewięć nowych zawodów: trzech dla branży chemicznej i ochrony </a:t>
            </a:r>
            <a:r>
              <a:rPr lang="pl-PL" dirty="0" smtClean="0"/>
              <a:t>środowiska:</a:t>
            </a:r>
          </a:p>
          <a:p>
            <a:r>
              <a:rPr lang="pl-PL" dirty="0"/>
              <a:t>operator maszyn i urządzeń gospodarki odpadami, technik gospodarki odpadami i pracownik pomocniczy w gospodarce gospodarki odpadami.</a:t>
            </a:r>
          </a:p>
          <a:p>
            <a:r>
              <a:rPr lang="pl-PL" dirty="0" smtClean="0"/>
              <a:t>jednej </a:t>
            </a:r>
            <a:r>
              <a:rPr lang="pl-PL" dirty="0"/>
              <a:t>dla branży </a:t>
            </a:r>
            <a:r>
              <a:rPr lang="pl-PL" dirty="0" smtClean="0"/>
              <a:t>poligraficzno-księgarskiej</a:t>
            </a:r>
            <a:r>
              <a:rPr lang="pl-PL" dirty="0"/>
              <a:t>: animator rynku książki będzie realizowane w dwuletniej szkole policealnej.</a:t>
            </a:r>
            <a:endParaRPr lang="pl-PL" dirty="0" smtClean="0"/>
          </a:p>
          <a:p>
            <a:r>
              <a:rPr lang="pl-PL" dirty="0" smtClean="0"/>
              <a:t> dla </a:t>
            </a:r>
            <a:r>
              <a:rPr lang="pl-PL" dirty="0"/>
              <a:t>branży </a:t>
            </a:r>
            <a:r>
              <a:rPr lang="pl-PL" dirty="0" err="1"/>
              <a:t>audiowizualnej:administrator</a:t>
            </a:r>
            <a:r>
              <a:rPr lang="pl-PL" dirty="0"/>
              <a:t> produkcji filmowej i telewizyjnej i technik animacji filmowej.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jednej dla branży budowlanej: technik aranżacji wnętrz  </a:t>
            </a:r>
            <a:endParaRPr lang="pl-PL" dirty="0" smtClean="0"/>
          </a:p>
          <a:p>
            <a:pPr marL="45720" indent="0">
              <a:buNone/>
            </a:pPr>
            <a:r>
              <a:rPr lang="pl-PL" dirty="0"/>
              <a:t> </a:t>
            </a:r>
            <a:r>
              <a:rPr lang="pl-PL" dirty="0" smtClean="0"/>
              <a:t>  dwóch </a:t>
            </a:r>
            <a:r>
              <a:rPr lang="pl-PL" dirty="0"/>
              <a:t>dla branży </a:t>
            </a:r>
            <a:r>
              <a:rPr lang="pl-PL" dirty="0" err="1"/>
              <a:t>drzewno-meblarskiej:operator</a:t>
            </a:r>
            <a:r>
              <a:rPr lang="pl-PL" dirty="0"/>
              <a:t> maszyn i urządzeń przemysłu drzewnego oraz technik przemysłu drzewnego. </a:t>
            </a:r>
          </a:p>
        </p:txBody>
      </p:sp>
    </p:spTree>
    <p:extLst>
      <p:ext uri="{BB962C8B-B14F-4D97-AF65-F5344CB8AC3E}">
        <p14:creationId xmlns:p14="http://schemas.microsoft.com/office/powerpoint/2010/main" val="89752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ywa">
  <a:themeElements>
    <a:clrScheme name="Perspektyw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yw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295</TotalTime>
  <Words>606</Words>
  <Application>Microsoft Office PowerPoint</Application>
  <PresentationFormat>Pokaz na ekranie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Perspektywa</vt:lpstr>
      <vt:lpstr>Co warto wiedzieć  o zawodach?</vt:lpstr>
      <vt:lpstr>Prezentacja programu PowerPoint</vt:lpstr>
      <vt:lpstr>Trzeba również pomyśleć o sobie i własnych możliwościach w kontekście wyboru zawodu.                    Należy  szczególnie zwrócić uwagę na:</vt:lpstr>
      <vt:lpstr>Gdzie szukać informacji  o zawodach?</vt:lpstr>
      <vt:lpstr>Zawody, które już nie istnieją...                    </vt:lpstr>
      <vt:lpstr>Zawody przyszłości...</vt:lpstr>
      <vt:lpstr>Zawody przyszłosci wg MEN</vt:lpstr>
      <vt:lpstr>Prezentacja programu PowerPoint</vt:lpstr>
      <vt:lpstr>9 nowych zawodów w klasyfikacji zawodów szkolnictwa branżowego od 1 września 2023 r.</vt:lpstr>
      <vt:lpstr>Nowy zawód w klasyfikacji zawodów od 1 września 2024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warto wiedzieć o zawodach?</dc:title>
  <dc:creator>User</dc:creator>
  <cp:lastModifiedBy>User</cp:lastModifiedBy>
  <cp:revision>21</cp:revision>
  <dcterms:created xsi:type="dcterms:W3CDTF">2022-11-09T18:38:48Z</dcterms:created>
  <dcterms:modified xsi:type="dcterms:W3CDTF">2024-03-07T19:16:42Z</dcterms:modified>
</cp:coreProperties>
</file>