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Kliknij, aby przesunąć slajd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17F6B8B-951B-49CA-B466-12EFC3D76CC7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6156AD-FEA4-4A9A-8417-A5EE1ACC5F07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D953B3B-20DC-46B8-ABF2-9829691DB476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305AE90-76E1-4343-890D-FF3FA787E6ED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61FA9CB-8B3F-47CE-8C54-346A509268BD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2613694-7F86-4699-BFE9-4CC9D252A4E8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84A5544-FE34-46DF-9601-AF8DF7498EF6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pl-PL" sz="2000" spc="-1" strike="noStrike">
                <a:latin typeface="Arial"/>
              </a:rPr>
              <a:t>UWAGA: Aby zmienić obrazy na tym slajdzie, zaznacz obraz i usuń go. Następnie kliknij ikonę Wstaw obraz w symbolu zastępczym, aby wstawić swój własny obraz.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F661C9-B9D8-4667-9566-F7E1F846B051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F2AF5FE-C891-4769-A6FF-F5416766E99A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C076A1-0472-4AA0-AB56-55370E28393B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5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25C0CE8-FFCB-433D-B834-6C58DCD4549B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5E7BFA8-6BD4-470A-9D6E-D0CD17156090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754D33-B033-4608-85B4-F1DAB96A11AA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6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8E308D3-C262-48FD-84F5-88CD158333CF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4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64C1933-36F1-4DB4-9DFF-758D4381010C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9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80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6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97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ubTitle"/>
          </p:nvPr>
        </p:nvSpPr>
        <p:spPr>
          <a:xfrm>
            <a:off x="3352680" y="533520"/>
            <a:ext cx="7314840" cy="8476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352680" y="2916000"/>
            <a:ext cx="5486040" cy="435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6163920" y="243828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335268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6163920" y="2916000"/>
            <a:ext cx="26769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20740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7062480" y="243828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33526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520740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7062480" y="2916000"/>
            <a:ext cx="1766160" cy="435960"/>
          </a:xfrm>
          <a:prstGeom prst="rect">
            <a:avLst/>
          </a:prstGeom>
        </p:spPr>
        <p:txBody>
          <a:bodyPr lIns="0" rIns="0" tIns="0" bIns="0">
            <a:normAutofit fontScale="78000"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subTitle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pic>
        <p:nvPicPr>
          <p:cNvPr id="1" name="Obraz 6" descr=""/>
          <p:cNvPicPr/>
          <p:nvPr/>
        </p:nvPicPr>
        <p:blipFill>
          <a:blip r:embed="rId3"/>
          <a:srcRect l="2124" t="0" r="324" b="420"/>
          <a:stretch/>
        </p:blipFill>
        <p:spPr>
          <a:xfrm>
            <a:off x="144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533520"/>
            <a:ext cx="8457840" cy="18284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latin typeface="Times New Roman"/>
              </a:rPr>
              <a:t>Kliknij, aby edytować styl wzorca tytułu</a:t>
            </a:r>
            <a:endParaRPr b="0" lang="pl-PL" sz="4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format tekstu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Drugi poziom konspektu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804240" y="1695600"/>
            <a:ext cx="5596200" cy="3295440"/>
          </a:xfrm>
          <a:custGeom>
            <a:avLst/>
            <a:gdLst/>
            <a:ahLst/>
            <a:rect l="l" t="t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algn="tl" blurRad="317500" dir="2700000" dist="63130" rotWithShape="0">
              <a:srgbClr val="000000">
                <a:alpha val="3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06200" y="1874520"/>
            <a:ext cx="5192640" cy="2937240"/>
          </a:xfrm>
          <a:prstGeom prst="rect">
            <a:avLst/>
          </a:prstGeom>
        </p:spPr>
        <p:txBody>
          <a:bodyPr lIns="90000" rIns="90000" tIns="365760" bIns="45000">
            <a:noAutofit/>
          </a:bodyPr>
          <a:p>
            <a:pPr algn="ctr">
              <a:lnSpc>
                <a:spcPct val="100000"/>
              </a:lnSpc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 ikonę, aby dodać obraz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010280" y="2246040"/>
            <a:ext cx="3657240" cy="219420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9C640E-7A1A-46E3-B175-CFC4E3E33D31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DD764C8-3F51-497E-8ECA-2BD8EB8D4395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9143640" cy="34743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1A350E4-10E4-46FA-A1ED-94AA4D8310DF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BF60F4D-670E-42A9-AE14-595AE4032602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523880" y="1825560"/>
            <a:ext cx="4388760" cy="34743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278760" y="1825560"/>
            <a:ext cx="4388760" cy="34743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DB4340-8925-4BF9-BFAE-327D7EB411F3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7AD501-27DD-42FB-99CF-2E6FCCF09401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4388760" cy="7956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2400" spc="-1" strike="noStrike">
                <a:solidFill>
                  <a:srgbClr val="398d3b"/>
                </a:solidFill>
                <a:latin typeface="Times New Roman"/>
              </a:rPr>
              <a:t>Kliknij, aby edytować style wzorca tekstu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1523880" y="2624760"/>
            <a:ext cx="4388760" cy="26751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78760" y="1828800"/>
            <a:ext cx="4388760" cy="795600"/>
          </a:xfrm>
          <a:prstGeom prst="rect">
            <a:avLst/>
          </a:prstGeom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pl-PL" sz="2400" spc="-1" strike="noStrike">
                <a:solidFill>
                  <a:srgbClr val="398d3b"/>
                </a:solidFill>
                <a:latin typeface="Times New Roman"/>
              </a:rPr>
              <a:t>Kliknij, aby edytować style wzorca tekstu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6278760" y="2624760"/>
            <a:ext cx="4388760" cy="26751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95012FB-6121-482D-9696-938ABFB767F6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177" name="PlaceHolder 8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E991C2-C62A-453A-A3D3-17AA87768DDB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C6D4F67-83E7-4A71-86C3-CC7497F47F9A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EC13D7-9CE5-4B9E-B3B3-4A04114455D6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format tekstu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Drugi poziom konspektu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257" name="PlaceHolder 1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6C08672-AB9F-4364-BBB4-D76DC1340726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A3F5BF1-B762-4574-9B05-09CA189985B2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format tekstu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Drugi poziom konspektu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Trzeci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 konspektu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829440" cy="10821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32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724280" y="1828800"/>
            <a:ext cx="5943240" cy="347616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lvl="1" marL="457200" indent="-182520">
              <a:lnSpc>
                <a:spcPct val="90000"/>
              </a:lnSpc>
              <a:spcBef>
                <a:spcPts val="1199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Drugi poziom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  <a:p>
            <a:pPr lvl="2" marL="6858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404040"/>
                </a:solidFill>
                <a:latin typeface="Arial"/>
              </a:rPr>
              <a:t>Trzeci poziom</a:t>
            </a:r>
            <a:endParaRPr b="0" lang="pl-PL" sz="1600" spc="-1" strike="noStrike">
              <a:solidFill>
                <a:srgbClr val="404040"/>
              </a:solidFill>
              <a:latin typeface="Arial"/>
            </a:endParaRPr>
          </a:p>
          <a:p>
            <a:pPr lvl="3" marL="9144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Czwarty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  <a:p>
            <a:pPr lvl="4" marL="1143000" indent="-182520">
              <a:lnSpc>
                <a:spcPct val="90000"/>
              </a:lnSpc>
              <a:spcBef>
                <a:spcPts val="601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1400" spc="-1" strike="noStrike">
                <a:solidFill>
                  <a:srgbClr val="404040"/>
                </a:solidFill>
                <a:latin typeface="Arial"/>
              </a:rPr>
              <a:t>Piąty poziom</a:t>
            </a:r>
            <a:endParaRPr b="0" lang="pl-PL" sz="1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1523880" y="1828800"/>
            <a:ext cx="2925720" cy="347616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1800" spc="-1" strike="noStrike">
                <a:solidFill>
                  <a:srgbClr val="404040"/>
                </a:solidFill>
                <a:latin typeface="Arial"/>
              </a:rPr>
              <a:t>Kliknij, aby edytować style wzorca tekstu</a:t>
            </a:r>
            <a:endParaRPr b="0" lang="pl-PL" sz="1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 type="ftr"/>
          </p:nvPr>
        </p:nvSpPr>
        <p:spPr>
          <a:xfrm>
            <a:off x="2209680" y="6416640"/>
            <a:ext cx="457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1100" spc="-1" strike="noStrike">
                <a:solidFill>
                  <a:srgbClr val="404040"/>
                </a:solidFill>
                <a:latin typeface="Arial"/>
              </a:rPr>
              <a:t>Dodaj stopkę</a:t>
            </a:r>
            <a:endParaRPr b="0" lang="pl-PL" sz="1100" spc="-1" strike="noStrike">
              <a:latin typeface="Times New Roman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 type="dt"/>
          </p:nvPr>
        </p:nvSpPr>
        <p:spPr>
          <a:xfrm>
            <a:off x="7010280" y="6416640"/>
            <a:ext cx="1371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0426C6C-2CA1-4BCC-A088-1F53C57ADC33}" type="datetime1">
              <a:rPr b="0" lang="pl-PL" sz="1100" spc="-1" strike="noStrike">
                <a:solidFill>
                  <a:srgbClr val="404040"/>
                </a:solidFill>
                <a:latin typeface="Arial"/>
              </a:rPr>
              <a:t>17.02.2022</a:t>
            </a:fld>
            <a:endParaRPr b="0" lang="pl-PL" sz="1100" spc="-1" strike="noStrike">
              <a:latin typeface="Times New Roman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8377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9C9BDAB-723D-4593-8D7C-1E9278C82A37}" type="slidenum">
              <a:rPr b="0" lang="pl-PL" sz="1100" spc="-1" strike="noStrike">
                <a:solidFill>
                  <a:srgbClr val="404040"/>
                </a:solidFill>
                <a:latin typeface="Arial"/>
              </a:rPr>
              <a:t>&lt;numer&gt;</a:t>
            </a:fld>
            <a:endParaRPr b="0" lang="pl-PL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Obraz 6" descr=""/>
          <p:cNvPicPr/>
          <p:nvPr/>
        </p:nvPicPr>
        <p:blipFill>
          <a:blip r:embed="rId2"/>
          <a:srcRect l="526" t="512" r="526" b="2999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pic>
        <p:nvPicPr>
          <p:cNvPr id="342" name="Obraz 6" descr=""/>
          <p:cNvPicPr/>
          <p:nvPr/>
        </p:nvPicPr>
        <p:blipFill>
          <a:blip r:embed="rId3"/>
          <a:srcRect l="434" t="420" r="0" b="0"/>
          <a:stretch/>
        </p:blipFill>
        <p:spPr>
          <a:xfrm>
            <a:off x="0" y="0"/>
            <a:ext cx="12188520" cy="6856920"/>
          </a:xfrm>
          <a:prstGeom prst="rect">
            <a:avLst/>
          </a:prstGeom>
          <a:ln>
            <a:noFill/>
          </a:ln>
        </p:spPr>
      </p:pic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352680" y="533520"/>
            <a:ext cx="7314840" cy="182844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latin typeface="Times New Roman"/>
              </a:rPr>
              <a:t>Kliknij, aby edytować styl</a:t>
            </a:r>
            <a:endParaRPr b="0" lang="pl-PL" sz="4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352680" y="2438280"/>
            <a:ext cx="5486040" cy="91404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2400" spc="-1" strike="noStrike">
                <a:solidFill>
                  <a:srgbClr val="404040"/>
                </a:solidFill>
                <a:latin typeface="Times New Roman"/>
              </a:rPr>
              <a:t>Kliknij, aby edytować style wzorca tekstu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5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215520" y="2709000"/>
            <a:ext cx="8457840" cy="1828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pl-PL" sz="4400" spc="-1" strike="noStrike">
                <a:solidFill>
                  <a:srgbClr val="404040"/>
                </a:solidFill>
                <a:latin typeface="Century Schoolbook"/>
              </a:rPr>
              <a:t>KODEKS DOBREGO ZACHOWANIA</a:t>
            </a:r>
            <a:endParaRPr b="0" lang="pl-PL" sz="44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6672240" y="5385960"/>
            <a:ext cx="2694600" cy="1439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3200" spc="-1" strike="noStrike">
                <a:solidFill>
                  <a:srgbClr val="002060"/>
                </a:solidFill>
                <a:latin typeface="Times New Roman"/>
              </a:rPr>
              <a:t>ALICJA PRZYTOCKA 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3200" spc="-1" strike="noStrike">
                <a:solidFill>
                  <a:srgbClr val="002060"/>
                </a:solidFill>
                <a:latin typeface="Times New Roman"/>
              </a:rPr>
              <a:t>Kl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389" name="Obraz 4" descr=""/>
          <p:cNvPicPr/>
          <p:nvPr/>
        </p:nvPicPr>
        <p:blipFill>
          <a:blip r:embed="rId1"/>
          <a:srcRect l="26970" t="15752" r="11613" b="48558"/>
          <a:stretch/>
        </p:blipFill>
        <p:spPr>
          <a:xfrm>
            <a:off x="2351520" y="692640"/>
            <a:ext cx="7488360" cy="244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0" name="CustomShape 2"/>
          <p:cNvSpPr/>
          <p:nvPr/>
        </p:nvSpPr>
        <p:spPr>
          <a:xfrm>
            <a:off x="741960" y="145332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WIEMY DO CZEGO SŁUŻY TOALETA, NIE PRZESIADUJEMY W NIEJ BEZ POTRZEBY,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NISZCZYMY WYPOSAŻENIA TOALETY,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MARNUJĘ PAPIERU, WODY I MYDŁA,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WYRZUCAMY RĘCZNIKÓW PAPIEROWYCH DO TOALETY, PO ZUŻYCIU WYRZUCAMY JE DO KOSZA NA ŚMIECI.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0" y="50760"/>
            <a:ext cx="331200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W TOALECIE:</a:t>
            </a:r>
            <a:endParaRPr b="0" lang="pl-PL" sz="2900" spc="-1" strike="noStrike">
              <a:latin typeface="Arial"/>
            </a:endParaRPr>
          </a:p>
        </p:txBody>
      </p:sp>
      <p:pic>
        <p:nvPicPr>
          <p:cNvPr id="422" name="Obraz 2" descr=""/>
          <p:cNvPicPr/>
          <p:nvPr/>
        </p:nvPicPr>
        <p:blipFill>
          <a:blip r:embed="rId1"/>
          <a:srcRect l="71828" t="39705" r="15508" b="43077"/>
          <a:stretch/>
        </p:blipFill>
        <p:spPr>
          <a:xfrm>
            <a:off x="8480160" y="3490200"/>
            <a:ext cx="1814400" cy="1386720"/>
          </a:xfrm>
          <a:prstGeom prst="rect">
            <a:avLst/>
          </a:prstGeom>
          <a:ln>
            <a:noFill/>
          </a:ln>
        </p:spPr>
      </p:pic>
      <p:pic>
        <p:nvPicPr>
          <p:cNvPr id="423" name="Obraz 9" descr=""/>
          <p:cNvPicPr/>
          <p:nvPr/>
        </p:nvPicPr>
        <p:blipFill>
          <a:blip r:embed="rId2"/>
          <a:srcRect l="66797" t="17104" r="18758" b="60505"/>
          <a:stretch/>
        </p:blipFill>
        <p:spPr>
          <a:xfrm>
            <a:off x="7827840" y="435960"/>
            <a:ext cx="1685880" cy="1469160"/>
          </a:xfrm>
          <a:prstGeom prst="rect">
            <a:avLst/>
          </a:prstGeom>
          <a:ln>
            <a:noFill/>
          </a:ln>
        </p:spPr>
      </p:pic>
      <p:pic>
        <p:nvPicPr>
          <p:cNvPr id="424" name="Obraz 11" descr=""/>
          <p:cNvPicPr/>
          <p:nvPr/>
        </p:nvPicPr>
        <p:blipFill>
          <a:blip r:embed="rId3"/>
          <a:srcRect l="37758" t="49645" r="48688" b="26246"/>
          <a:stretch/>
        </p:blipFill>
        <p:spPr>
          <a:xfrm>
            <a:off x="9912600" y="1628640"/>
            <a:ext cx="1564560" cy="156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54" dur="indefinite" restart="never" nodeType="tmRoot">
          <p:childTnLst>
            <p:seq>
              <p:cTn id="255" dur="indefinite" nodeType="mainSeq">
                <p:childTnLst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60" dur="20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65" dur="20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70" dur="20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75" dur="20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8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8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8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2"/>
          <p:cNvSpPr/>
          <p:nvPr/>
        </p:nvSpPr>
        <p:spPr>
          <a:xfrm>
            <a:off x="1084320" y="94464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OPUSZCZAMY TERENU SZKOŁY,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RZUCAMY KAMIENIAMI, NIEBEZPIECZNYMI PRZEDMIOTAMI, ZIMĄ ZMARZNIĘTYMI ŚNIEŻKAMI,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 </a:t>
            </a: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NISZCZYMY WYPOSAŻENIA SPORTOWEGO,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RZUCAMY PAPIERKÓW ANI INNYCH ŚMIECI, WRZUCAMY JE DO KOSZA NA ŚMIECI.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427" name="CustomShape 3"/>
          <p:cNvSpPr/>
          <p:nvPr/>
        </p:nvSpPr>
        <p:spPr>
          <a:xfrm>
            <a:off x="0" y="47880"/>
            <a:ext cx="489636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404040"/>
                </a:solidFill>
                <a:uFillTx/>
                <a:latin typeface="Times New Roman"/>
              </a:rPr>
              <a:t>NA BOISKU SZKOLNYM:</a:t>
            </a:r>
            <a:endParaRPr b="0" lang="pl-PL" sz="2900" spc="-1" strike="noStrike">
              <a:latin typeface="Arial"/>
            </a:endParaRPr>
          </a:p>
        </p:txBody>
      </p:sp>
      <p:pic>
        <p:nvPicPr>
          <p:cNvPr id="428" name="Obraz 2" descr=""/>
          <p:cNvPicPr/>
          <p:nvPr/>
        </p:nvPicPr>
        <p:blipFill>
          <a:blip r:embed="rId1"/>
          <a:srcRect l="37519" t="51379" r="51745" b="26481"/>
          <a:stretch/>
        </p:blipFill>
        <p:spPr>
          <a:xfrm>
            <a:off x="5116680" y="4221000"/>
            <a:ext cx="1887840" cy="2066760"/>
          </a:xfrm>
          <a:prstGeom prst="rect">
            <a:avLst/>
          </a:prstGeom>
          <a:ln>
            <a:noFill/>
          </a:ln>
        </p:spPr>
      </p:pic>
      <p:pic>
        <p:nvPicPr>
          <p:cNvPr id="429" name="Obraz 9" descr=""/>
          <p:cNvPicPr/>
          <p:nvPr/>
        </p:nvPicPr>
        <p:blipFill>
          <a:blip r:embed="rId2"/>
          <a:srcRect l="76078" t="60018" r="16120" b="25709"/>
          <a:stretch/>
        </p:blipFill>
        <p:spPr>
          <a:xfrm>
            <a:off x="2567520" y="4221000"/>
            <a:ext cx="2005200" cy="2061360"/>
          </a:xfrm>
          <a:prstGeom prst="rect">
            <a:avLst/>
          </a:prstGeom>
          <a:ln>
            <a:noFill/>
          </a:ln>
        </p:spPr>
      </p:pic>
      <p:pic>
        <p:nvPicPr>
          <p:cNvPr id="430" name="Obraz 11" descr=""/>
          <p:cNvPicPr/>
          <p:nvPr/>
        </p:nvPicPr>
        <p:blipFill>
          <a:blip r:embed="rId3"/>
          <a:srcRect l="71259" t="17864" r="18007" b="52245"/>
          <a:stretch/>
        </p:blipFill>
        <p:spPr>
          <a:xfrm>
            <a:off x="7548840" y="4221000"/>
            <a:ext cx="1728000" cy="206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93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98" dur="20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03" dur="20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08" dur="2000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7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3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2"/>
          <p:cNvSpPr/>
          <p:nvPr/>
        </p:nvSpPr>
        <p:spPr>
          <a:xfrm>
            <a:off x="2619720" y="13024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ZAWSZE WYCHODZIMY I WRACAMY Z NAUCZYCIELEM,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SŁUCHAMY POLECEŃ NAUCZYCIELA, PRZEWODNIKA, OPIEKUNA,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BIEGAMY, NIE POPYCHAMY SIĘ,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ODDALAMY SIĘ OD GRUPY,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KORZYSTAMY TYLKO ZE SPRZĘTÓW, PRZYBORÓW I MIEJSC, KTÓRE ZOSTANĄ NAM UDOSTĘPNIONE PRZEZ OSOBĘ PROWADZĄCĄ,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404040"/>
                </a:solidFill>
                <a:latin typeface="Century Schoolbook"/>
              </a:rPr>
              <a:t>NIE ŚMIECIMY, NIE NISZCZYMY MIENIA.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0" y="68400"/>
            <a:ext cx="619236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404040"/>
                </a:solidFill>
                <a:uFillTx/>
                <a:latin typeface="Century Schoolbook"/>
              </a:rPr>
              <a:t>W CZASIE WYJŚĆ ZE SZKOŁY:</a:t>
            </a:r>
            <a:endParaRPr b="0" lang="pl-PL" sz="2900" spc="-1" strike="noStrike">
              <a:latin typeface="Arial"/>
            </a:endParaRPr>
          </a:p>
        </p:txBody>
      </p:sp>
      <p:pic>
        <p:nvPicPr>
          <p:cNvPr id="434" name="Obraz 2" descr=""/>
          <p:cNvPicPr/>
          <p:nvPr/>
        </p:nvPicPr>
        <p:blipFill>
          <a:blip r:embed="rId1"/>
          <a:srcRect l="72187" t="54294" r="19309" b="25201"/>
          <a:stretch/>
        </p:blipFill>
        <p:spPr>
          <a:xfrm>
            <a:off x="9406440" y="186480"/>
            <a:ext cx="2129400" cy="2884320"/>
          </a:xfrm>
          <a:prstGeom prst="rect">
            <a:avLst/>
          </a:prstGeom>
          <a:ln>
            <a:noFill/>
          </a:ln>
        </p:spPr>
      </p:pic>
      <p:pic>
        <p:nvPicPr>
          <p:cNvPr id="435" name="Obraz 9" descr=""/>
          <p:cNvPicPr/>
          <p:nvPr/>
        </p:nvPicPr>
        <p:blipFill>
          <a:blip r:embed="rId2"/>
          <a:srcRect l="36083" t="28358" r="53193" b="46260"/>
          <a:stretch/>
        </p:blipFill>
        <p:spPr>
          <a:xfrm>
            <a:off x="269640" y="1628640"/>
            <a:ext cx="2349720" cy="3125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59" dur="indefinite" restart="never" nodeType="tmRoot">
          <p:childTnLst>
            <p:seq>
              <p:cTn id="360" dur="indefinite" nodeType="mainSeq">
                <p:childTnLst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65" dur="20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70" dur="20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75" dur="20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80" dur="20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85" dur="20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90" dur="20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CustomShape 2"/>
          <p:cNvSpPr/>
          <p:nvPr/>
        </p:nvSpPr>
        <p:spPr>
          <a:xfrm>
            <a:off x="407520" y="234720"/>
            <a:ext cx="9089280" cy="26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1" lang="pl-PL" sz="3600" spc="-1" strike="noStrike">
                <a:solidFill>
                  <a:srgbClr val="404040"/>
                </a:solidFill>
                <a:latin typeface="Century Schoolbook"/>
              </a:rPr>
              <a:t>UŻYWAMY ZWROTÓW GRZECZNOŚCIOWYCH:</a:t>
            </a:r>
            <a:endParaRPr b="0" lang="pl-PL" sz="3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b="1" lang="pl-PL" sz="3600" spc="-1" strike="noStrike">
                <a:solidFill>
                  <a:srgbClr val="404040"/>
                </a:solidFill>
                <a:latin typeface="Century Schoolbook"/>
              </a:rPr>
              <a:t>DZIEŃ DOBRY, DO WIDZENIA, PROSZĘ, PRZEPRASZAM, DZIĘKUJĘ ITP.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438" name="Obraz 2" descr=""/>
          <p:cNvPicPr/>
          <p:nvPr/>
        </p:nvPicPr>
        <p:blipFill>
          <a:blip r:embed="rId1"/>
          <a:srcRect l="40167" t="52916" r="47348" b="25725"/>
          <a:stretch/>
        </p:blipFill>
        <p:spPr>
          <a:xfrm>
            <a:off x="1991520" y="3429000"/>
            <a:ext cx="2464920" cy="2370600"/>
          </a:xfrm>
          <a:prstGeom prst="rect">
            <a:avLst/>
          </a:prstGeom>
          <a:ln>
            <a:noFill/>
          </a:ln>
        </p:spPr>
      </p:pic>
      <p:sp>
        <p:nvSpPr>
          <p:cNvPr id="439" name="CustomShape 3"/>
          <p:cNvSpPr/>
          <p:nvPr/>
        </p:nvSpPr>
        <p:spPr>
          <a:xfrm>
            <a:off x="4834800" y="3773520"/>
            <a:ext cx="5760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3600" spc="-1" strike="noStrike">
                <a:solidFill>
                  <a:srgbClr val="404040"/>
                </a:solidFill>
                <a:latin typeface="Century Schoolbook"/>
              </a:rPr>
              <a:t>NIE UŻYWAMY WULGARNYCH SŁÓW.</a:t>
            </a:r>
            <a:endParaRPr b="0" lang="pl-PL" sz="3600" spc="-1" strike="noStrike">
              <a:latin typeface="Arial"/>
            </a:endParaRPr>
          </a:p>
        </p:txBody>
      </p:sp>
      <p:pic>
        <p:nvPicPr>
          <p:cNvPr id="440" name="Obraz 11" descr=""/>
          <p:cNvPicPr/>
          <p:nvPr/>
        </p:nvPicPr>
        <p:blipFill>
          <a:blip r:embed="rId2"/>
          <a:srcRect l="68398" t="27720" r="16169" b="46071"/>
          <a:stretch/>
        </p:blipFill>
        <p:spPr>
          <a:xfrm>
            <a:off x="9238680" y="405000"/>
            <a:ext cx="2464920" cy="235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2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2438280" y="980640"/>
            <a:ext cx="8409600" cy="1108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1" lang="pl-PL" sz="4800" spc="-1" strike="noStrike" u="sng">
                <a:solidFill>
                  <a:srgbClr val="404040"/>
                </a:solidFill>
                <a:uFillTx/>
                <a:latin typeface="Century Schoolbook"/>
              </a:rPr>
              <a:t>DZIĘKUJĘ ZA UWAGĘ </a:t>
            </a:r>
            <a:endParaRPr b="0" lang="pl-PL" sz="48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42" name="TextShape 2"/>
          <p:cNvSpPr txBox="1"/>
          <p:nvPr/>
        </p:nvSpPr>
        <p:spPr>
          <a:xfrm>
            <a:off x="3575880" y="2349000"/>
            <a:ext cx="4446000" cy="914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>
              <a:lnSpc>
                <a:spcPct val="90000"/>
              </a:lnSpc>
              <a:spcBef>
                <a:spcPts val="1199"/>
              </a:spcBef>
            </a:pPr>
            <a:r>
              <a:rPr b="0" lang="pl-PL" sz="3600" spc="-1" strike="noStrike">
                <a:solidFill>
                  <a:srgbClr val="404040"/>
                </a:solidFill>
                <a:latin typeface="Times New Roman"/>
              </a:rPr>
              <a:t>ALICJA PRZYTOCKA</a:t>
            </a:r>
            <a:endParaRPr b="0" lang="pl-PL" sz="36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37" dur="indefinite" restart="never" nodeType="tmRoot">
          <p:childTnLst>
            <p:seq>
              <p:cTn id="438" dur="indefinite" nodeType="mainSeq">
                <p:childTnLst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3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4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5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0" dur="10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1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1000" fill="hold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055520" y="2205000"/>
            <a:ext cx="5040360" cy="2194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b="1" lang="pl-PL" sz="4000" spc="-1" strike="noStrike">
                <a:solidFill>
                  <a:srgbClr val="002060"/>
                </a:solidFill>
                <a:latin typeface="Century Schoolbook"/>
              </a:rPr>
              <a:t>KULTURA OSOBISTA JEST WIZYTÓWKĄ KAŻDEGO UCZNIA </a:t>
            </a:r>
            <a:endParaRPr b="0" lang="pl-PL" sz="4000" spc="-1" strike="noStrike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391" name="Obraz 6" descr=""/>
          <p:cNvPicPr/>
          <p:nvPr/>
        </p:nvPicPr>
        <p:blipFill>
          <a:blip r:embed="rId1"/>
          <a:srcRect l="38192" t="34254" r="43510" b="24806"/>
          <a:stretch/>
        </p:blipFill>
        <p:spPr>
          <a:xfrm>
            <a:off x="6744240" y="385560"/>
            <a:ext cx="3707640" cy="4664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2000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0" y="0"/>
            <a:ext cx="3457080" cy="6105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NA LEKCJACH:</a:t>
            </a:r>
            <a:endParaRPr b="0" lang="pl-PL" sz="29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1523880" y="1989000"/>
            <a:ext cx="9143640" cy="3474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PO WEJŚCIU DO KLASY ZAJMUJEMY SWOJE MIEJSCE W ŁAWCE,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SPÓŹNIAMY SIĘ NA LEKCJĘ, 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WYKONUJEMY WSZYSTKIE POLECENIA NAUCZYCIELA,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 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7" dur="indefinite" restart="never" nodeType="tmRoot">
          <p:childTnLst>
            <p:seq>
              <p:cTn id="28" dur="indefinite" nodeType="mainSeq"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3" dur="20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8" dur="2000"/>
                                        <p:tgtEl>
                                          <p:spTgt spid="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3" dur="2000"/>
                                        <p:tgtEl>
                                          <p:spTgt spid="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48" dur="2000"/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0" y="0"/>
            <a:ext cx="3168000" cy="650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9000"/>
          </a:bodyPr>
          <a:p>
            <a:pPr algn="ctr">
              <a:lnSpc>
                <a:spcPct val="90000"/>
              </a:lnSpc>
            </a:pPr>
            <a:r>
              <a:rPr b="0" lang="pl-PL" sz="3200" spc="-1" strike="noStrike" u="sng">
                <a:solidFill>
                  <a:srgbClr val="002060"/>
                </a:solidFill>
                <a:uFillTx/>
                <a:latin typeface="Century Schoolbook"/>
              </a:rPr>
              <a:t>NA LEKCJACH: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911520" y="1412640"/>
            <a:ext cx="9432720" cy="410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2060"/>
                </a:solidFill>
                <a:latin typeface="Century Schoolbook"/>
              </a:rPr>
              <a:t>GDY CHCEMY COŚ POWIEDZIEĆ, ZGŁASZAMY SIĘ POPRZEZ PODNIESIENIE RĘKI, NIE PRZEKRZYKUJEMY SIĘ, NIE PRZERYWAMY, GDY KTOŚ INNY MÓWI,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2060"/>
                </a:solidFill>
                <a:latin typeface="Century Schoolbook"/>
              </a:rPr>
              <a:t>NIE WYCHODZIMY Z ŁAWKI BEZ POZWOLENIA NAUCZYCIELA, NIE CHODZIMY PO KLASIE, NIE RZUCAMY PAPIERKAMI ITP.,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2060"/>
                </a:solidFill>
                <a:latin typeface="Century Schoolbook"/>
              </a:rPr>
              <a:t>JESTEŚMY PRZYGOTOWANI DO LEKCJI I PRACUJEMY NA MIARĘ NASZYCH MOŻLIWOŚCI,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2060"/>
                </a:solidFill>
                <a:latin typeface="Century Schoolbook"/>
              </a:rPr>
              <a:t> </a:t>
            </a:r>
            <a:endParaRPr b="0" lang="pl-PL" sz="2000" spc="-1" strike="noStrike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396" name="Obraz 5" descr=""/>
          <p:cNvPicPr/>
          <p:nvPr/>
        </p:nvPicPr>
        <p:blipFill>
          <a:blip r:embed="rId1"/>
          <a:srcRect l="71273" t="19048" r="19880" b="54206"/>
          <a:stretch/>
        </p:blipFill>
        <p:spPr>
          <a:xfrm>
            <a:off x="10344600" y="427320"/>
            <a:ext cx="1583640" cy="2691000"/>
          </a:xfrm>
          <a:prstGeom prst="rect">
            <a:avLst/>
          </a:prstGeom>
          <a:ln>
            <a:noFill/>
          </a:ln>
        </p:spPr>
      </p:pic>
      <p:pic>
        <p:nvPicPr>
          <p:cNvPr id="397" name="Obraz 6" descr=""/>
          <p:cNvPicPr/>
          <p:nvPr/>
        </p:nvPicPr>
        <p:blipFill>
          <a:blip r:embed="rId2"/>
          <a:srcRect l="35830" t="56305" r="54142" b="24802"/>
          <a:stretch/>
        </p:blipFill>
        <p:spPr>
          <a:xfrm>
            <a:off x="4982400" y="5013000"/>
            <a:ext cx="1223640" cy="129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5" dur="20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0" dur="20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65" dur="20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0" dur="20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5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extShape 1"/>
          <p:cNvSpPr txBox="1"/>
          <p:nvPr/>
        </p:nvSpPr>
        <p:spPr>
          <a:xfrm>
            <a:off x="1055520" y="1196640"/>
            <a:ext cx="8064360" cy="2675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KŁAMIEMY NIE ŚCIĄGAMY, 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W CZASIE ZAJĘĆ LEKCYJNYCH WYŁĄCZAMY LUB WYCISZAMY TELEFON, 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PILNUJEMY I WYKONUJEMY OBOWIĄZKI DYŻURNEGO,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 </a:t>
            </a:r>
            <a:endParaRPr b="0" lang="pl-PL" sz="2400" spc="-1" strike="noStrike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399" name="Obraz 8" descr=""/>
          <p:cNvPicPr/>
          <p:nvPr/>
        </p:nvPicPr>
        <p:blipFill>
          <a:blip r:embed="rId1"/>
          <a:srcRect l="37420" t="17713" r="50089" b="58720"/>
          <a:stretch/>
        </p:blipFill>
        <p:spPr>
          <a:xfrm>
            <a:off x="9336240" y="1845000"/>
            <a:ext cx="2376000" cy="2520000"/>
          </a:xfrm>
          <a:prstGeom prst="rect">
            <a:avLst/>
          </a:prstGeom>
          <a:ln>
            <a:noFill/>
          </a:ln>
        </p:spPr>
      </p:pic>
      <p:pic>
        <p:nvPicPr>
          <p:cNvPr id="400" name="Obraz 9" descr=""/>
          <p:cNvPicPr/>
          <p:nvPr/>
        </p:nvPicPr>
        <p:blipFill>
          <a:blip r:embed="rId2"/>
          <a:srcRect l="51553" t="61332" r="21773" b="25007"/>
          <a:stretch/>
        </p:blipFill>
        <p:spPr>
          <a:xfrm>
            <a:off x="2783520" y="5085360"/>
            <a:ext cx="5477400" cy="1578240"/>
          </a:xfrm>
          <a:prstGeom prst="rect">
            <a:avLst/>
          </a:prstGeom>
          <a:ln>
            <a:noFill/>
          </a:ln>
        </p:spPr>
      </p:pic>
      <p:sp>
        <p:nvSpPr>
          <p:cNvPr id="401" name="TextShape 2"/>
          <p:cNvSpPr txBox="1"/>
          <p:nvPr/>
        </p:nvSpPr>
        <p:spPr>
          <a:xfrm>
            <a:off x="0" y="0"/>
            <a:ext cx="3168000" cy="650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9000"/>
          </a:bodyPr>
          <a:p>
            <a:pPr algn="ctr">
              <a:lnSpc>
                <a:spcPct val="90000"/>
              </a:lnSpc>
            </a:pPr>
            <a:r>
              <a:rPr b="0" lang="pl-PL" sz="3200" spc="-1" strike="noStrike" u="sng">
                <a:solidFill>
                  <a:srgbClr val="002060"/>
                </a:solidFill>
                <a:uFillTx/>
                <a:latin typeface="Century Schoolbook"/>
              </a:rPr>
              <a:t>NA LEKCJACH:</a:t>
            </a:r>
            <a:endParaRPr b="0" lang="pl-PL" sz="3200" spc="-1" strike="noStrike">
              <a:solidFill>
                <a:srgbClr val="40404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85" dur="20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0" dur="20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95" dur="20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00" dur="20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TextShape 1"/>
          <p:cNvSpPr txBox="1"/>
          <p:nvPr/>
        </p:nvSpPr>
        <p:spPr>
          <a:xfrm>
            <a:off x="0" y="11160"/>
            <a:ext cx="3816000" cy="675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NA PRZERWACH:</a:t>
            </a:r>
            <a:endParaRPr b="0" lang="pl-PL" sz="2900" spc="-1" strike="noStrike">
              <a:solidFill>
                <a:srgbClr val="404040"/>
              </a:solidFill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502920" y="1818360"/>
            <a:ext cx="9000720" cy="32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PRZERWY SPĘDZAMY W SZKOLE, NIE WYCHODZIMY POZA JEJ TEREN,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ZACHOWUJEMY SIĘ W TAKI SPOSÓB, ABY NIE ZAGRAŻAĆ ZARÓWNO WŁASNEMU BEZPIECZEŃSTWU, JAK I INNYCH OSÓB ( NIE BIJEMY, NIE POPYCHAMY, NIE BIEGAMY, NIE ZACZEPIAMY, NIE PODSTAWIAMY NÓG ITD. ). 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404" name="Obraz 7" descr=""/>
          <p:cNvPicPr/>
          <p:nvPr/>
        </p:nvPicPr>
        <p:blipFill>
          <a:blip r:embed="rId1"/>
          <a:srcRect l="63648" t="61525" r="27962" b="26402"/>
          <a:stretch/>
        </p:blipFill>
        <p:spPr>
          <a:xfrm>
            <a:off x="8280000" y="2997000"/>
            <a:ext cx="2448000" cy="1980000"/>
          </a:xfrm>
          <a:prstGeom prst="rect">
            <a:avLst/>
          </a:prstGeom>
          <a:ln>
            <a:noFill/>
          </a:ln>
        </p:spPr>
      </p:pic>
      <p:pic>
        <p:nvPicPr>
          <p:cNvPr id="405" name="Obraz 8" descr=""/>
          <p:cNvPicPr/>
          <p:nvPr/>
        </p:nvPicPr>
        <p:blipFill>
          <a:blip r:embed="rId2"/>
          <a:srcRect l="72582" t="49595" r="20502" b="37139"/>
          <a:stretch/>
        </p:blipFill>
        <p:spPr>
          <a:xfrm>
            <a:off x="9840240" y="548640"/>
            <a:ext cx="2016000" cy="217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1" dur="20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46" dur="20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15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 additive="repl">
                                        <p:cTn id="15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335520" y="1052640"/>
            <a:ext cx="1087272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KRZYCZYMY, NIE PODNOSIMY GŁOSU. NIE TRZASKAMY DRZWIAMI. HAŁAS NIE POZWALA ODPOCZĄĆ W CZASIE PRZERWY,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BEZPIECZNIE PORUSZAMY SIĘ PO SCHODACH, SPOKOJNIE SCHODZIMY I WCHODZIMY, 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Z KAŻDYM PROBLEMEM ZGŁASZAMY SIĘ DO NAUCZYCIELA DYŻURUJĄCEGO – ON CI POMOŻE,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 </a:t>
            </a: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CHODZIMY PO RÓŻNYCH PIĘTRACH – PRZERWĘ SPĘDZAMY NA PIĘTRZE, GDZIE MAMY LEKCJĘ (WYJĄTEK STANOWI WYJŚCIE DO BIBLIOTEKI, DO SKLEPIKU, CZY TOALETY) .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0" y="116640"/>
            <a:ext cx="381600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NA PRZERWACH:</a:t>
            </a:r>
            <a:endParaRPr b="0" lang="pl-PL" sz="29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57" dur="indefinite" restart="never" nodeType="tmRoot">
          <p:childTnLst>
            <p:seq>
              <p:cTn id="158" dur="indefinite" nodeType="mainSeq"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63" dur="20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68" dur="20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73" dur="20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78" dur="20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2"/>
          <p:cNvSpPr/>
          <p:nvPr/>
        </p:nvSpPr>
        <p:spPr>
          <a:xfrm>
            <a:off x="1919520" y="144792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SZANUJEMY WŁASNOŚĆ INNYCH, NIE KOPIEMY I NIE RZUCAMY PLECAKÓW,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PAMIĘTAMY O ZASPOKOJENIU NASZYCH POTRZEB: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- JEDZENIE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- PICIE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- TOALETA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PO DZWONKU USTAWIAMY SI E O OKREŚLONYM PORZĄDKU PRZED DRZWIAMI SALI LEKCYJNEJ.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410" name="Symbol zastępczy zawartości 5" descr=""/>
          <p:cNvPicPr/>
          <p:nvPr/>
        </p:nvPicPr>
        <p:blipFill>
          <a:blip r:embed="rId1"/>
          <a:srcRect l="58971" t="47155" r="30855" b="39596"/>
          <a:stretch/>
        </p:blipFill>
        <p:spPr>
          <a:xfrm>
            <a:off x="7332480" y="3421800"/>
            <a:ext cx="1478160" cy="1082160"/>
          </a:xfrm>
          <a:prstGeom prst="rect">
            <a:avLst/>
          </a:prstGeom>
          <a:ln>
            <a:noFill/>
          </a:ln>
        </p:spPr>
      </p:pic>
      <p:pic>
        <p:nvPicPr>
          <p:cNvPr id="411" name="Symbol zastępczy zawartości 5" descr=""/>
          <p:cNvPicPr/>
          <p:nvPr/>
        </p:nvPicPr>
        <p:blipFill>
          <a:blip r:embed="rId2"/>
          <a:srcRect l="70111" t="33818" r="19715" b="41498"/>
          <a:stretch/>
        </p:blipFill>
        <p:spPr>
          <a:xfrm>
            <a:off x="5909760" y="2776320"/>
            <a:ext cx="1266840" cy="1728000"/>
          </a:xfrm>
          <a:prstGeom prst="rect">
            <a:avLst/>
          </a:prstGeom>
          <a:ln>
            <a:noFill/>
          </a:ln>
        </p:spPr>
      </p:pic>
      <p:pic>
        <p:nvPicPr>
          <p:cNvPr id="412" name="Symbol zastępczy zawartości 5" descr=""/>
          <p:cNvPicPr/>
          <p:nvPr/>
        </p:nvPicPr>
        <p:blipFill>
          <a:blip r:embed="rId3"/>
          <a:srcRect l="52571" t="37244" r="38133" b="53525"/>
          <a:stretch/>
        </p:blipFill>
        <p:spPr>
          <a:xfrm>
            <a:off x="4523400" y="2776320"/>
            <a:ext cx="1288800" cy="719640"/>
          </a:xfrm>
          <a:prstGeom prst="rect">
            <a:avLst/>
          </a:prstGeom>
          <a:ln>
            <a:noFill/>
          </a:ln>
        </p:spPr>
      </p:pic>
      <p:sp>
        <p:nvSpPr>
          <p:cNvPr id="413" name="CustomShape 3"/>
          <p:cNvSpPr/>
          <p:nvPr/>
        </p:nvSpPr>
        <p:spPr>
          <a:xfrm>
            <a:off x="-3960" y="103680"/>
            <a:ext cx="367200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NA PRZERWACH:</a:t>
            </a:r>
            <a:endParaRPr b="0" lang="pl-PL" sz="29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79" dur="indefinite" restart="never" nodeType="tmRoot">
          <p:childTnLst>
            <p:seq>
              <p:cTn id="180" dur="indefinite" nodeType="mainSeq">
                <p:childTnLst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85" dur="2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90" dur="20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95" dur="20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98" dur="20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01" dur="20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06" dur="2000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6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7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1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2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720800" y="18892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CustomShape 2"/>
          <p:cNvSpPr/>
          <p:nvPr/>
        </p:nvSpPr>
        <p:spPr>
          <a:xfrm>
            <a:off x="1415520" y="1077480"/>
            <a:ext cx="806436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WCHODZĄC DO SZATNI UBIERAMY SIĘ LUB ROZBIERAMY, I NATYCHMIAST WYCHODZIMY, NIE PRZESIADUJEMY W NIEJ, 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NIE PRZEPYCHAMY SIĘ, CZEKAMY W KOLEJCE NA WEJŚCIE DO BOKSU,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SZANUJEMY CUDZĄ WŁASNOŚĆ, NIE ZABIERAMY ŻADNYCH RZECZY ANI UBRAŃ INNYCH UCZNIÓW,</a:t>
            </a:r>
            <a:endParaRPr b="0" lang="pl-PL" sz="24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00206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2060"/>
                </a:solidFill>
                <a:latin typeface="Century Schoolbook"/>
              </a:rPr>
              <a:t>UBRANIE WIESZAMY NA WIESZAKU, OBUWIE TRZYMAMY W WORKU. 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64440" y="0"/>
            <a:ext cx="331200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0" lang="pl-PL" sz="2900" spc="-1" strike="noStrike" u="sng">
                <a:solidFill>
                  <a:srgbClr val="002060"/>
                </a:solidFill>
                <a:uFillTx/>
                <a:latin typeface="Century Schoolbook"/>
              </a:rPr>
              <a:t>W SZATNI:</a:t>
            </a:r>
            <a:endParaRPr b="0" lang="pl-PL" sz="2900" spc="-1" strike="noStrike">
              <a:latin typeface="Arial"/>
            </a:endParaRPr>
          </a:p>
        </p:txBody>
      </p:sp>
      <p:pic>
        <p:nvPicPr>
          <p:cNvPr id="417" name="Obraz 9" descr=""/>
          <p:cNvPicPr/>
          <p:nvPr/>
        </p:nvPicPr>
        <p:blipFill>
          <a:blip r:embed="rId1"/>
          <a:srcRect l="73134" t="18259" r="18354" b="51493"/>
          <a:stretch/>
        </p:blipFill>
        <p:spPr>
          <a:xfrm>
            <a:off x="10287360" y="393120"/>
            <a:ext cx="1299600" cy="2594880"/>
          </a:xfrm>
          <a:prstGeom prst="rect">
            <a:avLst/>
          </a:prstGeom>
          <a:ln>
            <a:noFill/>
          </a:ln>
        </p:spPr>
      </p:pic>
      <p:pic>
        <p:nvPicPr>
          <p:cNvPr id="418" name="Obraz 11" descr=""/>
          <p:cNvPicPr/>
          <p:nvPr/>
        </p:nvPicPr>
        <p:blipFill>
          <a:blip r:embed="rId2"/>
          <a:srcRect l="35438" t="50556" r="48081" b="25461"/>
          <a:stretch/>
        </p:blipFill>
        <p:spPr>
          <a:xfrm>
            <a:off x="5447880" y="5085360"/>
            <a:ext cx="20232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224" dur="indefinite" restart="never" nodeType="tmRoot">
          <p:childTnLst>
            <p:seq>
              <p:cTn id="225" dur="indefinite" nodeType="mainSeq">
                <p:childTnLst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30" dur="2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35" dur="20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40" dur="20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245" dur="20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50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253"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150</TotalTime>
  <Application>LibreOffice/6.4.4.2$Windows_X86_64 LibreOffice_project/3d775be2011f3886db32dfd395a6a6d1ca2630ff</Application>
  <Words>592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2021-12-12T19:45:16Z</dcterms:created>
  <dc:creator>Daniel Przytocki</dc:creator>
  <dc:description/>
  <dc:language>pl-PL</dc:language>
  <cp:lastModifiedBy/>
  <dcterms:modified xsi:type="dcterms:W3CDTF">2022-02-17T16:22:13Z</dcterms:modified>
  <cp:revision>6</cp:revision>
  <dc:subject/>
  <dc:title>KODEKS DOBREGO ZACHOWANIA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0x010100AA3F7D94069FF64A86F7DFF56D60E3BE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14</vt:i4>
  </property>
  <property fmtid="{D5CDD505-2E9C-101B-9397-08002B2CF9AE}" pid="9" name="PresentationFormat">
    <vt:lpwstr>Panoramiczny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  <property fmtid="{D5CDD505-2E9C-101B-9397-08002B2CF9AE}" pid="13" name="_TemplateID">
    <vt:lpwstr>TC038961019991</vt:lpwstr>
  </property>
</Properties>
</file>