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media/image1.wmf" ContentType="image/x-wmf"/>
  <Override PartName="/ppt/media/image10.gif" ContentType="image/gif"/>
  <Override PartName="/ppt/media/image2.wmf" ContentType="image/x-wmf"/>
  <Override PartName="/ppt/media/image6.gif" ContentType="image/gif"/>
  <Override PartName="/ppt/media/image3.gif" ContentType="image/gif"/>
  <Override PartName="/ppt/media/image15.gif" ContentType="image/gif"/>
  <Override PartName="/ppt/media/image7.wmf" ContentType="image/x-wmf"/>
  <Override PartName="/ppt/media/image4.png" ContentType="image/png"/>
  <Override PartName="/ppt/media/image5.wmf" ContentType="image/x-wmf"/>
  <Override PartName="/ppt/media/image13.gif" ContentType="image/gif"/>
  <Override PartName="/ppt/media/image8.gif" ContentType="image/gif"/>
  <Override PartName="/ppt/media/image9.png" ContentType="image/png"/>
  <Override PartName="/ppt/media/image11.png" ContentType="image/png"/>
  <Override PartName="/ppt/media/image12.wmf" ContentType="image/x-wmf"/>
  <Override PartName="/ppt/media/image14.png" ContentType="image/png"/>
  <Override PartName="/ppt/media/image16.png" ContentType="image/png"/>
  <Override PartName="/ppt/media/image17.png" ContentType="image/png"/>
  <Override PartName="/ppt/media/image18.gif" ContentType="image/gif"/>
  <Override PartName="/ppt/media/image19.png" ContentType="image/png"/>
  <Override PartName="/ppt/media/image20.gif" ContentType="image/gif"/>
  <Override PartName="/ppt/media/image21.png" ContentType="image/png"/>
  <Override PartName="/ppt/media/image22.wmf" ContentType="image/x-wmf"/>
  <Override PartName="/ppt/media/image23.gif" ContentType="image/gif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Calibri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80086ABA-2732-4E34-A522-D9BEE132DD23}" type="datetime">
              <a:rPr b="0" lang="pl-PL" sz="1200" spc="-1" strike="noStrike">
                <a:solidFill>
                  <a:srgbClr val="8b8b8b"/>
                </a:solidFill>
                <a:latin typeface="Calibri"/>
              </a:rPr>
              <a:t>22-2-17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2BDC9D6-F2E2-4CEC-9836-FC12F953C1BE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13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Calibri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 konspektu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Calibri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3200" spc="-1" strike="noStrike">
                <a:solidFill>
                  <a:srgbClr val="000000"/>
                </a:solidFill>
                <a:latin typeface="Calibri"/>
              </a:rPr>
              <a:t>Kliknij, aby edytować style wzorca tekstu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Drugi poziom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Trzeci poziom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E2FD5895-520E-4742-81D4-03A62F707E56}" type="datetime">
              <a:rPr b="0" lang="pl-PL" sz="1200" spc="-1" strike="noStrike">
                <a:solidFill>
                  <a:srgbClr val="8b8b8b"/>
                </a:solidFill>
                <a:latin typeface="Calibri"/>
              </a:rPr>
              <a:t>22-2-17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77EC03D-01D7-4ECE-80F3-6CC95EFC4D4E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gif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gif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image" Target="../media/image23.gif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gif"/><Relationship Id="rId3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gif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gif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gif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gif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gif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3" descr=""/>
          <p:cNvPicPr/>
          <p:nvPr/>
        </p:nvPicPr>
        <p:blipFill>
          <a:blip r:embed="rId1"/>
          <a:stretch/>
        </p:blipFill>
        <p:spPr>
          <a:xfrm>
            <a:off x="0" y="0"/>
            <a:ext cx="9252000" cy="6942600"/>
          </a:xfrm>
          <a:prstGeom prst="rect">
            <a:avLst/>
          </a:prstGeom>
          <a:ln>
            <a:noFill/>
          </a:ln>
        </p:spPr>
      </p:pic>
      <p:sp>
        <p:nvSpPr>
          <p:cNvPr id="83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br/>
            <a:br/>
            <a:r>
              <a:rPr b="1" lang="pl-PL" sz="6000" spc="-1" strike="noStrike">
                <a:solidFill>
                  <a:srgbClr val="009999"/>
                </a:solidFill>
                <a:latin typeface="Informal Roman"/>
              </a:rPr>
              <a:t>SZKOLNY KODEKS DOBREGO ZACHOWANIA</a:t>
            </a:r>
            <a:br/>
            <a:br/>
            <a:endParaRPr b="0" lang="pl-PL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5585760" y="5589360"/>
            <a:ext cx="3523680" cy="12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br/>
            <a:br/>
            <a:r>
              <a:rPr b="1" lang="pl-PL" sz="2800" spc="-1" strike="noStrike">
                <a:solidFill>
                  <a:srgbClr val="009999"/>
                </a:solidFill>
                <a:latin typeface="Informal Roman"/>
              </a:rPr>
              <a:t>Zofia Niebieszczańska </a:t>
            </a:r>
            <a:endParaRPr b="0" lang="pl-PL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2800" spc="-1" strike="noStrike">
                <a:solidFill>
                  <a:srgbClr val="009999"/>
                </a:solidFill>
                <a:latin typeface="Informal Roman"/>
              </a:rPr>
              <a:t>Klasa 8 C</a:t>
            </a:r>
            <a:br/>
            <a:endParaRPr b="0" lang="pl-PL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2" descr=""/>
          <p:cNvPicPr/>
          <p:nvPr/>
        </p:nvPicPr>
        <p:blipFill>
          <a:blip r:embed="rId1"/>
          <a:stretch/>
        </p:blipFill>
        <p:spPr>
          <a:xfrm>
            <a:off x="-1800" y="0"/>
            <a:ext cx="9145440" cy="6857640"/>
          </a:xfrm>
          <a:prstGeom prst="rect">
            <a:avLst/>
          </a:prstGeom>
          <a:ln>
            <a:noFill/>
          </a:ln>
        </p:spPr>
      </p:pic>
      <p:sp>
        <p:nvSpPr>
          <p:cNvPr id="115" name="CustomShape 1"/>
          <p:cNvSpPr/>
          <p:nvPr/>
        </p:nvSpPr>
        <p:spPr>
          <a:xfrm>
            <a:off x="1259640" y="1484640"/>
            <a:ext cx="6336360" cy="313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4000" spc="-1" strike="noStrike">
                <a:solidFill>
                  <a:srgbClr val="000000"/>
                </a:solidFill>
                <a:latin typeface="Calibri"/>
              </a:rPr>
              <a:t>,,Naprawdę silni ludzie nie tłumaczą dlaczego wymagają szacunku. Po prostu nie zadają się z kimś, kto im szacunku nie daje”</a:t>
            </a:r>
            <a:endParaRPr b="0" lang="pl-PL" sz="4000" spc="-1" strike="noStrike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4872240" y="4933080"/>
            <a:ext cx="20311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Sherry Argov</a:t>
            </a:r>
            <a:endParaRPr b="0" lang="pl-PL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 descr=""/>
          <p:cNvPicPr/>
          <p:nvPr/>
        </p:nvPicPr>
        <p:blipFill>
          <a:blip r:embed="rId1"/>
          <a:srcRect l="0" t="1759" r="0" b="0"/>
          <a:stretch/>
        </p:blipFill>
        <p:spPr>
          <a:xfrm>
            <a:off x="-27360" y="252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1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4400" spc="-1" strike="noStrike">
                <a:solidFill>
                  <a:srgbClr val="009999"/>
                </a:solidFill>
                <a:latin typeface="Calibri"/>
              </a:rPr>
              <a:t>Własność 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1187640" y="2690280"/>
            <a:ext cx="6480360" cy="137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Nie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narusza</a:t>
            </a: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my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cudzej własności, ani</a:t>
            </a: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 nie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korzysta</a:t>
            </a: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my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z rzeczy innych osób bez pozwolenia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pl-PL" sz="1800" spc="-1" strike="noStrike">
              <a:latin typeface="Arial"/>
            </a:endParaRPr>
          </a:p>
        </p:txBody>
      </p:sp>
      <p:pic>
        <p:nvPicPr>
          <p:cNvPr id="120" name="Picture 1" descr="C:\Users\Are2\Desktop\uczen-ruchomy-obrazek-0003.gif"/>
          <p:cNvPicPr/>
          <p:nvPr/>
        </p:nvPicPr>
        <p:blipFill>
          <a:blip r:embed="rId2"/>
          <a:stretch/>
        </p:blipFill>
        <p:spPr>
          <a:xfrm>
            <a:off x="1187640" y="4870440"/>
            <a:ext cx="1211400" cy="208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" dur="indefinite" restart="never" nodeType="tmRoot">
          <p:childTnLst>
            <p:seq>
              <p:cTn id="38" dur="indefinite" nodeType="mainSeq"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withEffect" fill="hold" presetClass="path" presetID="63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006 -1.6763E-006 L 0.61111 -0.00532 E">
                                      <p:cBhvr>
                                        <p:cTn id="42" dur="1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2" descr=""/>
          <p:cNvPicPr/>
          <p:nvPr/>
        </p:nvPicPr>
        <p:blipFill>
          <a:blip r:embed="rId1"/>
          <a:srcRect l="0" t="1759" r="0" b="0"/>
          <a:stretch/>
        </p:blipFill>
        <p:spPr>
          <a:xfrm>
            <a:off x="-27360" y="2520"/>
            <a:ext cx="9279360" cy="6857640"/>
          </a:xfrm>
          <a:prstGeom prst="rect">
            <a:avLst/>
          </a:prstGeom>
          <a:ln>
            <a:noFill/>
          </a:ln>
        </p:spPr>
      </p:pic>
      <p:sp>
        <p:nvSpPr>
          <p:cNvPr id="12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4400" spc="-1" strike="noStrike">
                <a:solidFill>
                  <a:srgbClr val="009999"/>
                </a:solidFill>
                <a:latin typeface="Calibri"/>
              </a:rPr>
              <a:t>Życzliwość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1187640" y="2690280"/>
            <a:ext cx="648036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Pamiętamy o uśmiechu i wspieramy siebie nawzajem.</a:t>
            </a:r>
            <a:endParaRPr b="0" lang="pl-PL" sz="2800" spc="-1" strike="noStrike">
              <a:latin typeface="Arial"/>
            </a:endParaRPr>
          </a:p>
        </p:txBody>
      </p:sp>
      <p:pic>
        <p:nvPicPr>
          <p:cNvPr id="124" name="Picture 2" descr="C:\Users\Are2\Desktop\uczen-ruchomy-obrazek-0003.gif"/>
          <p:cNvPicPr/>
          <p:nvPr/>
        </p:nvPicPr>
        <p:blipFill>
          <a:blip r:embed="rId2"/>
          <a:stretch/>
        </p:blipFill>
        <p:spPr>
          <a:xfrm>
            <a:off x="1187640" y="4772520"/>
            <a:ext cx="1211400" cy="2087640"/>
          </a:xfrm>
          <a:prstGeom prst="rect">
            <a:avLst/>
          </a:prstGeom>
          <a:ln>
            <a:noFill/>
          </a:ln>
        </p:spPr>
      </p:pic>
      <p:pic>
        <p:nvPicPr>
          <p:cNvPr id="125" name="Picture 3" descr=""/>
          <p:cNvPicPr/>
          <p:nvPr/>
        </p:nvPicPr>
        <p:blipFill>
          <a:blip r:embed="rId3"/>
          <a:stretch/>
        </p:blipFill>
        <p:spPr>
          <a:xfrm>
            <a:off x="5240520" y="3167280"/>
            <a:ext cx="3333240" cy="3524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" dur="indefinite" restart="never" nodeType="tmRoot">
          <p:childTnLst>
            <p:seq>
              <p:cTn id="44" dur="indefinite" nodeType="mainSeq"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withEffect" fill="hold" presetClass="path" presetID="63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006 1.85185E-006 L 0.31979 -0.00162 E">
                                      <p:cBhvr>
                                        <p:cTn id="48" dur="1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nodeType="with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3" descr=""/>
          <p:cNvPicPr/>
          <p:nvPr/>
        </p:nvPicPr>
        <p:blipFill>
          <a:blip r:embed="rId1"/>
          <a:stretch/>
        </p:blipFill>
        <p:spPr>
          <a:xfrm>
            <a:off x="0" y="0"/>
            <a:ext cx="9138960" cy="6857640"/>
          </a:xfrm>
          <a:prstGeom prst="rect">
            <a:avLst/>
          </a:prstGeom>
          <a:ln>
            <a:noFill/>
          </a:ln>
        </p:spPr>
      </p:pic>
      <p:sp>
        <p:nvSpPr>
          <p:cNvPr id="127" name="TextShape 1"/>
          <p:cNvSpPr txBox="1"/>
          <p:nvPr/>
        </p:nvSpPr>
        <p:spPr>
          <a:xfrm>
            <a:off x="683640" y="1340640"/>
            <a:ext cx="7990200" cy="2592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42000"/>
          </a:bodyPr>
          <a:p>
            <a:pPr>
              <a:lnSpc>
                <a:spcPct val="100000"/>
              </a:lnSpc>
            </a:pPr>
            <a:br/>
            <a:r>
              <a:rPr b="0" lang="pl-PL" sz="3100" spc="-1" strike="noStrike">
                <a:solidFill>
                  <a:srgbClr val="000000"/>
                </a:solidFill>
                <a:latin typeface="Calibri"/>
              </a:rPr>
              <a:t>Netografia: </a:t>
            </a:r>
            <a:br/>
            <a:br/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https://slidesgo.com/theme/school-rules</a:t>
            </a:r>
            <a:br/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https://pl.pinterest.com/pin/311029918012638351/</a:t>
            </a:r>
            <a:br/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https://www.wielkieslowa.pl/wyglad-ubior</a:t>
            </a:r>
            <a:br/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http://www.1lo.krasnystaw.pl/index.php/13-aktualnosci/232-zlote-mysli-da-naszych-absolwentow?tmpl=component</a:t>
            </a:r>
            <a:br/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http://psp5walbrzych.superszkolna.pl/</a:t>
            </a:r>
            <a:br/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https://www.gify.net/img-uczen-ruchomy-obrazek-0003-164145.htm</a:t>
            </a:r>
            <a:br/>
            <a:br/>
            <a:br/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8" name="Obraz 2" descr=""/>
          <p:cNvPicPr/>
          <p:nvPr/>
        </p:nvPicPr>
        <p:blipFill>
          <a:blip r:embed="rId2"/>
          <a:stretch/>
        </p:blipFill>
        <p:spPr>
          <a:xfrm>
            <a:off x="1403640" y="4824360"/>
            <a:ext cx="1223640" cy="2108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5" dur="indefinite" restart="never" nodeType="tmRoot">
          <p:childTnLst>
            <p:seq>
              <p:cTn id="66" dur="indefinite" nodeType="mainSeq"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with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06 -2.96296E-006 L 0.54115 -0.00416 E">
                                      <p:cBhvr>
                                        <p:cTn id="70" dur="1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3" descr=""/>
          <p:cNvPicPr/>
          <p:nvPr/>
        </p:nvPicPr>
        <p:blipFill>
          <a:blip r:embed="rId1"/>
          <a:stretch/>
        </p:blipFill>
        <p:spPr>
          <a:xfrm>
            <a:off x="0" y="0"/>
            <a:ext cx="9138960" cy="6857640"/>
          </a:xfrm>
          <a:prstGeom prst="rect">
            <a:avLst/>
          </a:prstGeom>
          <a:ln>
            <a:noFill/>
          </a:ln>
        </p:spPr>
      </p:pic>
      <p:sp>
        <p:nvSpPr>
          <p:cNvPr id="86" name="TextShape 1"/>
          <p:cNvSpPr txBox="1"/>
          <p:nvPr/>
        </p:nvSpPr>
        <p:spPr>
          <a:xfrm>
            <a:off x="755640" y="1196640"/>
            <a:ext cx="7990200" cy="3240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60000"/>
          </a:bodyPr>
          <a:p>
            <a:pPr algn="ctr">
              <a:lnSpc>
                <a:spcPct val="100000"/>
              </a:lnSpc>
            </a:pPr>
            <a:br/>
            <a:r>
              <a:rPr b="1" lang="pl-PL" sz="4400" spc="-1" strike="noStrike">
                <a:solidFill>
                  <a:srgbClr val="009999"/>
                </a:solidFill>
                <a:latin typeface="Calibri"/>
              </a:rPr>
              <a:t>Nauka</a:t>
            </a:r>
            <a:r>
              <a:rPr b="0" lang="pl-PL" sz="4400" spc="-1" strike="noStrike">
                <a:solidFill>
                  <a:srgbClr val="000000"/>
                </a:solidFill>
                <a:latin typeface="Calibri"/>
              </a:rPr>
              <a:t> </a:t>
            </a:r>
            <a:br/>
            <a:br/>
            <a:r>
              <a:rPr b="0" lang="pl-PL" sz="3100" spc="-1" strike="noStrike">
                <a:solidFill>
                  <a:srgbClr val="000000"/>
                </a:solidFill>
                <a:latin typeface="Calibri"/>
              </a:rPr>
              <a:t>Jesteśmy systematyczni, punktualni, rzetelnie uczestniczymy w zajęciach, odrabiamy zadania domowe, </a:t>
            </a:r>
            <a:r>
              <a:rPr b="0" lang="en-US" sz="3100" spc="-1" strike="noStrike">
                <a:solidFill>
                  <a:srgbClr val="000000"/>
                </a:solidFill>
                <a:latin typeface="Calibri"/>
              </a:rPr>
              <a:t>szan</a:t>
            </a:r>
            <a:r>
              <a:rPr b="0" lang="pl-PL" sz="3100" spc="-1" strike="noStrike">
                <a:solidFill>
                  <a:srgbClr val="000000"/>
                </a:solidFill>
                <a:latin typeface="Calibri"/>
              </a:rPr>
              <a:t>ujemy</a:t>
            </a:r>
            <a:r>
              <a:rPr b="0" lang="en-US" sz="3100" spc="-1" strike="noStrike">
                <a:solidFill>
                  <a:srgbClr val="000000"/>
                </a:solidFill>
                <a:latin typeface="Calibri"/>
              </a:rPr>
              <a:t> pracę nauczycieli, kolegów </a:t>
            </a:r>
            <a:br/>
            <a:r>
              <a:rPr b="0" lang="en-US" sz="3100" spc="-1" strike="noStrike">
                <a:solidFill>
                  <a:srgbClr val="000000"/>
                </a:solidFill>
                <a:latin typeface="Calibri"/>
              </a:rPr>
              <a:t>i innych osób oraz nie zakłóca</a:t>
            </a:r>
            <a:r>
              <a:rPr b="0" lang="pl-PL" sz="3100" spc="-1" strike="noStrike">
                <a:solidFill>
                  <a:srgbClr val="000000"/>
                </a:solidFill>
                <a:latin typeface="Calibri"/>
              </a:rPr>
              <a:t>my</a:t>
            </a:r>
            <a:r>
              <a:rPr b="0" lang="en-US" sz="31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pl-PL" sz="3100" spc="-1" strike="noStrike">
                <a:solidFill>
                  <a:srgbClr val="000000"/>
                </a:solidFill>
                <a:latin typeface="Calibri"/>
              </a:rPr>
              <a:t>zajęć.</a:t>
            </a:r>
            <a:br/>
            <a:br/>
            <a:endParaRPr b="0" lang="pl-PL" sz="31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7" name="Obraz 2" descr=""/>
          <p:cNvPicPr/>
          <p:nvPr/>
        </p:nvPicPr>
        <p:blipFill>
          <a:blip r:embed="rId2"/>
          <a:stretch/>
        </p:blipFill>
        <p:spPr>
          <a:xfrm>
            <a:off x="1403640" y="4824360"/>
            <a:ext cx="1223640" cy="2108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path" presetID="63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006 -4.9711E-006 L 0.59462 -0.00023 E">
                                      <p:cBhvr>
                                        <p:cTn id="6" dur="1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 descr=""/>
          <p:cNvPicPr/>
          <p:nvPr/>
        </p:nvPicPr>
        <p:blipFill>
          <a:blip r:embed="rId1"/>
          <a:stretch/>
        </p:blipFill>
        <p:spPr>
          <a:xfrm>
            <a:off x="-1800" y="0"/>
            <a:ext cx="9145440" cy="6857640"/>
          </a:xfrm>
          <a:prstGeom prst="rect">
            <a:avLst/>
          </a:prstGeom>
          <a:ln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1835640" y="1484640"/>
            <a:ext cx="5760360" cy="210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Calibri"/>
              </a:rPr>
              <a:t>,,Co my wiemy, to tylko kropelka. Czego nie wiemy, to cały ocean.”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4943520" y="4941000"/>
            <a:ext cx="21301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Isaac Newton</a:t>
            </a:r>
            <a:endParaRPr b="0" lang="pl-PL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252000" cy="6857640"/>
          </a:xfrm>
          <a:prstGeom prst="rect">
            <a:avLst/>
          </a:prstGeom>
          <a:ln>
            <a:noFill/>
          </a:ln>
        </p:spPr>
      </p:pic>
      <p:sp>
        <p:nvSpPr>
          <p:cNvPr id="9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4400" spc="-1" strike="noStrike">
                <a:solidFill>
                  <a:srgbClr val="009999"/>
                </a:solidFill>
                <a:latin typeface="Calibri"/>
              </a:rPr>
              <a:t>Kultura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1043640" y="1989000"/>
            <a:ext cx="6768360" cy="179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Postępujemy uczciwie, jesteśmy kulturalni,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tolerancyjni, uprzejmi wobec koleżanek i kolegów oraz nauczycieli, wykonujemy polecenia nauczycieli i pracowników szkoły.  </a:t>
            </a:r>
            <a:endParaRPr b="0" lang="pl-PL" sz="2800" spc="-1" strike="noStrike">
              <a:latin typeface="Arial"/>
            </a:endParaRPr>
          </a:p>
        </p:txBody>
      </p:sp>
      <p:pic>
        <p:nvPicPr>
          <p:cNvPr id="94" name="Picture 4" descr="C:\Users\Are2\Desktop\uczen-ruchomy-obrazek-0003.gif"/>
          <p:cNvPicPr/>
          <p:nvPr/>
        </p:nvPicPr>
        <p:blipFill>
          <a:blip r:embed="rId2"/>
          <a:stretch/>
        </p:blipFill>
        <p:spPr>
          <a:xfrm>
            <a:off x="1351800" y="4776840"/>
            <a:ext cx="1224000" cy="2109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withEffect" fill="hold" presetClass="path" presetID="63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07 8.67052E-007 L 0.51962 8.67052E-007 E">
                                      <p:cBhvr>
                                        <p:cTn id="12" dur="1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252000" cy="6857640"/>
          </a:xfrm>
          <a:prstGeom prst="rect">
            <a:avLst/>
          </a:prstGeom>
          <a:ln>
            <a:noFill/>
          </a:ln>
        </p:spPr>
      </p:pic>
      <p:sp>
        <p:nvSpPr>
          <p:cNvPr id="9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4400" spc="-1" strike="noStrike">
                <a:solidFill>
                  <a:srgbClr val="009999"/>
                </a:solidFill>
                <a:latin typeface="Calibri"/>
              </a:rPr>
              <a:t>Kultura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1043640" y="1989000"/>
            <a:ext cx="676836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Przestrzegamy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zasad kultury współżycia z ludźmi, w tym kultury słowa.</a:t>
            </a:r>
            <a:endParaRPr b="0" lang="pl-PL" sz="2800" spc="-1" strike="noStrike">
              <a:latin typeface="Arial"/>
            </a:endParaRPr>
          </a:p>
        </p:txBody>
      </p:sp>
      <p:pic>
        <p:nvPicPr>
          <p:cNvPr id="98" name="Picture 4" descr="C:\Users\Are2\Desktop\uczen-ruchomy-obrazek-0003.gif"/>
          <p:cNvPicPr/>
          <p:nvPr/>
        </p:nvPicPr>
        <p:blipFill>
          <a:blip r:embed="rId2"/>
          <a:stretch/>
        </p:blipFill>
        <p:spPr>
          <a:xfrm>
            <a:off x="1351800" y="4776840"/>
            <a:ext cx="1224000" cy="2109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withEffect" fill="hold" presetClass="path" presetID="63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07 8.67052E-007 L 0.51962 8.67052E-007 E">
                                      <p:cBhvr>
                                        <p:cTn id="18" dur="1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 descr=""/>
          <p:cNvPicPr/>
          <p:nvPr/>
        </p:nvPicPr>
        <p:blipFill>
          <a:blip r:embed="rId1"/>
          <a:stretch/>
        </p:blipFill>
        <p:spPr>
          <a:xfrm>
            <a:off x="-9360" y="0"/>
            <a:ext cx="9153000" cy="6857640"/>
          </a:xfrm>
          <a:prstGeom prst="rect">
            <a:avLst/>
          </a:prstGeom>
          <a:ln>
            <a:noFill/>
          </a:ln>
        </p:spPr>
      </p:pic>
      <p:sp>
        <p:nvSpPr>
          <p:cNvPr id="10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4400" spc="-1" strike="noStrike">
                <a:solidFill>
                  <a:srgbClr val="009999"/>
                </a:solidFill>
                <a:latin typeface="Calibri"/>
              </a:rPr>
              <a:t>Wygląd</a:t>
            </a:r>
            <a:r>
              <a:rPr b="0" lang="pl-PL" sz="4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611640" y="2637000"/>
            <a:ext cx="7776360" cy="179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Zobowiązujemy się do dbałości o schludny, czysty </a:t>
            </a:r>
            <a:br/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i estetyczny wygląd osobisty, posiadamy strój galowy który mamy obowiązek nosić w czasie uroczystości szkolnych, nie farbujemy włosów, nie malujemy się.</a:t>
            </a:r>
            <a:endParaRPr b="0" lang="pl-PL" sz="2800" spc="-1" strike="noStrike">
              <a:latin typeface="Arial"/>
            </a:endParaRPr>
          </a:p>
        </p:txBody>
      </p:sp>
      <p:pic>
        <p:nvPicPr>
          <p:cNvPr id="102" name="Picture 2" descr="C:\Users\Are2\Desktop\uczen-ruchomy-obrazek-0003.gif"/>
          <p:cNvPicPr/>
          <p:nvPr/>
        </p:nvPicPr>
        <p:blipFill>
          <a:blip r:embed="rId2"/>
          <a:stretch/>
        </p:blipFill>
        <p:spPr>
          <a:xfrm>
            <a:off x="1346040" y="4799520"/>
            <a:ext cx="1223640" cy="2108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withEffect" fill="hold" presetClass="path" presetID="63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006 4.45087E-006 L 0.54584 -0.00694 E">
                                      <p:cBhvr>
                                        <p:cTn id="24" dur="1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 descr=""/>
          <p:cNvPicPr/>
          <p:nvPr/>
        </p:nvPicPr>
        <p:blipFill>
          <a:blip r:embed="rId1"/>
          <a:stretch/>
        </p:blipFill>
        <p:spPr>
          <a:xfrm>
            <a:off x="-1800" y="0"/>
            <a:ext cx="9145440" cy="6857640"/>
          </a:xfrm>
          <a:prstGeom prst="rect">
            <a:avLst/>
          </a:prstGeom>
          <a:ln>
            <a:noFill/>
          </a:ln>
        </p:spPr>
      </p:pic>
      <p:sp>
        <p:nvSpPr>
          <p:cNvPr id="104" name="CustomShape 1"/>
          <p:cNvSpPr/>
          <p:nvPr/>
        </p:nvSpPr>
        <p:spPr>
          <a:xfrm>
            <a:off x="1835640" y="1484640"/>
            <a:ext cx="5760360" cy="210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Calibri"/>
              </a:rPr>
              <a:t>,,Ludzie każdego dnia poprawią swoje włosy.</a:t>
            </a:r>
            <a:endParaRPr b="0" lang="pl-PL" sz="4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Calibri"/>
              </a:rPr>
              <a:t>Dlaczego nie serce ?”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4085640" y="4933080"/>
            <a:ext cx="29898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Chińskie przysłowie</a:t>
            </a:r>
            <a:endParaRPr b="0" lang="pl-PL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252000" cy="6857640"/>
          </a:xfrm>
          <a:prstGeom prst="rect">
            <a:avLst/>
          </a:prstGeom>
          <a:ln>
            <a:noFill/>
          </a:ln>
        </p:spPr>
      </p:pic>
      <p:sp>
        <p:nvSpPr>
          <p:cNvPr id="10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4400" spc="-1" strike="noStrike">
                <a:solidFill>
                  <a:srgbClr val="009999"/>
                </a:solidFill>
                <a:latin typeface="Calibri"/>
              </a:rPr>
              <a:t>Nasze otoczenie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1043640" y="1989000"/>
            <a:ext cx="6768360" cy="179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Jeśli zauważymy uszkodzenie lub awarię zgłaszamy to pracownikom szkoły.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Dbamy o wygląd szkoły oraz klasy.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Nie niszczymy wyposażenia szkoły.</a:t>
            </a:r>
            <a:endParaRPr b="0" lang="pl-PL" sz="2800" spc="-1" strike="noStrike">
              <a:latin typeface="Arial"/>
            </a:endParaRPr>
          </a:p>
        </p:txBody>
      </p:sp>
      <p:pic>
        <p:nvPicPr>
          <p:cNvPr id="109" name="Picture 4" descr="C:\Users\Are2\Desktop\uczen-ruchomy-obrazek-0003.gif"/>
          <p:cNvPicPr/>
          <p:nvPr/>
        </p:nvPicPr>
        <p:blipFill>
          <a:blip r:embed="rId2"/>
          <a:stretch/>
        </p:blipFill>
        <p:spPr>
          <a:xfrm>
            <a:off x="1351800" y="4776840"/>
            <a:ext cx="1224000" cy="2109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withEffect" fill="hold" presetClass="path" presetID="63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07 8.67052E-007 L 0.51962 8.67052E-007 E">
                                      <p:cBhvr>
                                        <p:cTn id="30" dur="1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"/>
          <p:cNvPicPr/>
          <p:nvPr/>
        </p:nvPicPr>
        <p:blipFill>
          <a:blip r:embed="rId1"/>
          <a:srcRect l="0" t="1759" r="0" b="0"/>
          <a:stretch/>
        </p:blipFill>
        <p:spPr>
          <a:xfrm>
            <a:off x="-27360" y="252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1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4400" spc="-1" strike="noStrike">
                <a:solidFill>
                  <a:srgbClr val="009999"/>
                </a:solidFill>
                <a:latin typeface="Calibri"/>
              </a:rPr>
              <a:t>Szacunek</a:t>
            </a:r>
            <a:r>
              <a:rPr b="0" lang="pl-PL" sz="4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971640" y="2690280"/>
            <a:ext cx="7560360" cy="264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Nie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może</a:t>
            </a: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my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w jakiejkolwiek formie naruszać godności innych osób (słowem, gestem, czynem).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Nie mamy prawa robić ani mówić czegokolwiek co pomniejsza człowieka w jego własnych oczach.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Okazujmy innym szacunek , wymagajmy szacunku    dla siebie.</a:t>
            </a:r>
            <a:endParaRPr b="0" lang="pl-PL" sz="2800" spc="-1" strike="noStrike">
              <a:latin typeface="Arial"/>
            </a:endParaRPr>
          </a:p>
        </p:txBody>
      </p:sp>
      <p:pic>
        <p:nvPicPr>
          <p:cNvPr id="113" name="Picture 4" descr="C:\Users\Are2\Desktop\uczen-ruchomy-obrazek-0003.gif"/>
          <p:cNvPicPr/>
          <p:nvPr/>
        </p:nvPicPr>
        <p:blipFill>
          <a:blip r:embed="rId2"/>
          <a:stretch/>
        </p:blipFill>
        <p:spPr>
          <a:xfrm>
            <a:off x="2699640" y="4853520"/>
            <a:ext cx="1211400" cy="208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withEffect" fill="hold" presetClass="path" presetID="63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06 4.62428E-007 L 0.50868 -0.00301 E">
                                      <p:cBhvr>
                                        <p:cTn id="36" dur="1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Application>LibreOffice/6.4.4.2$Windows_X86_64 LibreOffice_project/3d775be2011f3886db32dfd395a6a6d1ca2630ff</Application>
  <Words>359</Words>
  <Paragraphs>31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2021-12-10T19:49:39Z</dcterms:created>
  <dc:creator>Are2</dc:creator>
  <dc:description/>
  <dc:language>pl-PL</dc:language>
  <cp:lastModifiedBy>dagmarachak@gmail.com</cp:lastModifiedBy>
  <dcterms:modified xsi:type="dcterms:W3CDTF">2022-01-03T18:13:07Z</dcterms:modified>
  <cp:revision>34</cp:revision>
  <dc:subject/>
  <dc:title>1. Zachowanie   systematyczność  punktualność rzetelne uczestnictwo w zajęciach, odrabianie zadań domowych,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Pokaz na ekranie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