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94DEAE-72F2-46B4-BD6E-A345B604A887}" v="387" dt="2021-02-12T21:30:58.982"/>
    <p1510:client id="{5020663D-6C2B-4C28-AE86-6C87F2A95F2F}" v="166" dt="2021-02-12T18:44:34.702"/>
    <p1510:client id="{6CEB63DC-5695-4EA8-8475-F94766F6396F}" v="2028" dt="2021-02-12T20:31:45.6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6" d="100"/>
          <a:sy n="76" d="100"/>
        </p:scale>
        <p:origin x="5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2T19:35:31.4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11091 2054 16383 0 0,'0'5'0'0'0,"0"6"0"0"0,0 7 0 0 0,5 4 0 0 0,7-1 0 0 0,5-4 0 0 0,1-10 0 0 0,-4-11 0 0 0,-3-9 0 0 0,-9-4 0 0 0,-5-2 0 0 0,-1-4 0 0 0,-6 3 0 0 0,0 9 0 0 0,6 6 0 0 0,8 5 0 0 0,4-3 0 0 0,0-6 0 0 0,0-6 0 0 0,-8-1 0 0 0,-8-2 0 0 0,-2 7 0 0 0,0 9 0 0 0,1 6-16383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7T19:56:33.9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7384 3043 16383 0 0,'5'0'0'0'0,"7"0"0"0"0,5-5 0 0 0,6-1 0 0 0,3-5 0 0 0,2-1 0 0 0,-4-2 0 0 0,0 0 0 0 0,-6-2 0 0 0,1 2 0 0 0,0-2 0 0 0,3-2 0 0 0,-2-4 0 0 0,-6-3 0 0 0,1 3 0 0 0,2 5 0 0 0,-6 6 0 0 0,-6 9 0 0 0,-7 10 0 0 0,-10 4 0 0 0,-6 4 0 0 0,-6 0 0 0 0,-4-3 0 0 0,4 1 0 0 0,0-1 0 0 0,5 1 0 0 0,0-1 0 0 0,-1-3 0 0 0,3 1 0 0 0,-1 0 0 0 0,3 2 0 0 0,-1-1 0 0 0,2 2 0 0 0,-1-1 0 0 0,-3 2 0 0 0,-4 4 0 0 0,-2-2 0 0 0,3 1 0 0 0,-1 2 0 0 0,4 3 0 0 0,1-2 0 0 0,2-1 0 0 0,0-2 0 0 0,1-6-16383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7T19:56:33.9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14981 3344 16383 0 0,'-5'0'0'0'0,"-6"5"0"0"0,-6 7 0 0 0,-6 5 0 0 0,2 5 0 0 0,-1 5 0 0 0,4 1 0 0 0,4 1 0 0 0,6 1 0 0 0,3 0 0 0 0,7-5 0 0 0,9-7 0 0 0,2-2 0 0 0,4 2 0 0 0,4-3 0 0 0,-2 2 0 0 0,1-3 0 0 0,2 1 0 0 0,2 4 0 0 0,2-3 0 0 0,1-3 0 0 0,-4-4-16383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7T19:56:33.9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15029 3302 16383 0 0,'0'5'0'0'0,"0"6"0"0"0,0 7 0 0 0,-5-1 0 0 0,-2 3 0 0 0,-4-3 0 0 0,0 1 0 0 0,-4-3 0 0 0,-3 1 0 0 0,0 3 0 0 0,0-2 0 0 0,2 1 0 0 0,-1-3 0 0 0,2 2 0 0 0,4 2 0 0 0,9-2 0 0 0,4-4-16383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7T19:56:33.9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8966 7027 16383 0 0,'-5'5'0'0'0,"-1"7"0"0"0,-5 1 0 0 0,-6 3 0 0 0,-4 4 0 0 0,1 3 0 0 0,-1-1 0 0 0,-2-6 0 0 0,3 0 0 0 0,5 3 0 0 0,0 2 0 0 0,3 3 0 0 0,3 2 0 0 0,3 2 0 0 0,3 0 0 0 0,7-3 0 0 0,2-2 0 0 0,5 0 0 0 0,7-3 0 0 0,-1-1 0 0 0,2 2 0 0 0,2-3 0 0 0,-1 0 0 0 0,0-2 0 0 0,1-5 0 0 0,3-4 0 0 0,2-2 0 0 0,1-3 0 0 0,-4-2-16383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7T19:56:33.9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9046 7470 16383 0 0,'0'-5'0'0'0,"-5"-2"0"0"0,-7-4 0 0 0,-6 0 0 0 0,1-4 0 0 0,-3 1 0 0 0,-3-2 0 0 0,-1 2 0 0 0,-3-2 0 0 0,-1 2 0 0 0,-1 3 0 0 0,10 4 0 0 0,12 2 0 0 0,13 3 0 0 0,10 2 0 0 0,8 0 0 0 0,4 1 0 0 0,2-1 0 0 0,2 1 0 0 0,-6-6 0 0 0,-11-1 0 0 0,-14 0 0 0 0,-6-4 0 0 0,-8 0 0 0 0,-7 2 0 0 0,1-4 0 0 0,-2 2 0 0 0,-2 1 0 0 0,-2 3 0 0 0,-2 7 0 0 0,4 9 0 0 0,5 7 0 0 0,7 6 0 0 0,4 3 0 0 0,9-2 0 0 0,9-5 0 0 0,7-1 0 0 0,6-4 0 0 0,3-4 0 0 0,3-3 0 0 0,0-4 0 0 0,1-2 0 0 0,-5-6 0 0 0,-7-7 0 0 0,-7-6 0 0 0,-11-6 0 0 0,-9 2 0 0 0,-9 5 0 0 0,-7 4 0 0 0,-4 6 0 0 0,-2 3 0 0 0,4 7 0 0 0,12 4 0 0 0,7 5 0 0 0,11 5 0 0 0,9 1 0 0 0,7-4 0 0 0,6-4 0 0 0,-2 2 0 0 0,-1-2 0 0 0,-3-2-16383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7T19:56:33.9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11899 6943 16383 0 0,'-5'0'0'0'0,"-2"5"0"0"0,-4 1 0 0 0,-1 5 0 0 0,3 6 0 0 0,-4-1 0 0 0,2 3 0 0 0,2 2 0 0 0,3 3 0 0 0,2 2 0 0 0,2 2 0 0 0,1 1 0 0 0,1 0 0 0 0,1 1 0 0 0,4-1 0 0 0,2 1 0 0 0,5-6 0 0 0,5-6 0 0 0,4-2 0 0 0,4-3 0 0 0,3-4 0 0 0,1-4 0 0 0,1-2 0 0 0,0-2 0 0 0,0-1 0 0 0,-1-1 0 0 0,1 1 0 0 0,-6-6 0 0 0,-11-6 0 0 0,-13-1 0 0 0,-7-4 0 0 0,-1-3 0 0 0,-6 1 0 0 0,-4 0 0 0 0,-4 2 0 0 0,-4-1 0 0 0,-2 4 0 0 0,-1 3 0 0 0,-1 3 0 0 0,0 4 0 0 0,5 7 0 0 0,7 9 0 0 0,6 6 0 0 0,6 5 0 0 0,8-1 0 0 0,4 1 0 0 0,6-4 0 0 0,6-5 0 0 0,5-5 0 0 0,3-4 0 0 0,2-2 0 0 0,2-3 0 0 0,0 0 0 0 0,-5-6 0 0 0,-12-2 0 0 0,-12 1 0 0 0,-12-4 0 0 0,-4-4 0 0 0,-4 0 0 0 0,-4 2 0 0 0,2-1 0 0 0,9 2 0 0 0,7 7 0 0 0,9 5 0 0 0,10 3 0 0 0,6 5 0 0 0,-5 2 0 0 0,-10-2 0 0 0,-10-1 0 0 0,-5-2-16383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7T19:56:33.9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18989 7027 16383 0 0,'0'5'0'0'0,"-5"7"0"0"0,-6 5 0 0 0,-2 6 0 0 0,2 4 0 0 0,2 1 0 0 0,3 2 0 0 0,-2 0 0 0 0,0 1 0 0 0,1-1 0 0 0,2 4 0 0 0,2 2 0 0 0,1 0 0 0 0,2-2 0 0 0,0-1 0 0 0,0-2 0 0 0,5-1 0 0 0,2-1 0 0 0,5-5 0 0 0,4-6 0 0 0,1-2 0 0 0,1-4 0 0 0,-1 2 0 0 0,0-3 0 0 0,3-2 0 0 0,3-3 0 0 0,2-2 0 0 0,-3-7 0 0 0,0-4 0 0 0,1 1 0 0 0,-4-5 0 0 0,1-4 0 0 0,1-1 0 0 0,-3-2 0 0 0,1 3 0 0 0,-4-3 0 0 0,-3-1 0 0 0,-5-4 0 0 0,-7-2 0 0 0,-10 2 0 0 0,-7 7 0 0 0,-6-1 0 0 0,0-1 0 0 0,0 2 0 0 0,4-1 0 0 0,0 2 0 0 0,-2 4 0 0 0,-2-1 0 0 0,-2 1 0 0 0,-2 3 0 0 0,4 7 0 0 0,11 9 0 0 0,7 4-16383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7T19:56:33.9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19001 7260 16383 0 0,'0'5'0'0'0,"0"7"0"0"0,0 5 0 0 0,0 6 0 0 0,0 3 0 0 0,0-7 0 0 0,0-12 0 0 0,5-12 0 0 0,2-11 0 0 0,4-6 0 0 0,6-1 0 0 0,-1 10 0 0 0,-3 11 0 0 0,-3 11 0 0 0,-3 9 0 0 0,1 1 0 0 0,0 3 0 0 0,3 2 0 0 0,-5-3 0 0 0,-8-4 0 0 0,-9-6 0 0 0,-3-10 0 0 0,-3-4 0 0 0,5-3 0 0 0,6 6 0 0 0,8 2 0 0 0,8 1 0 0 0,9 0 0 0 0,5-1 0 0 0,3-5 0 0 0,3-3 0 0 0,-5-4 0 0 0,0-2 0 0 0,-11 3 0 0 0,-12 1 0 0 0,-11 3 0 0 0,-9 3 0 0 0,-7 0 0 0 0,-4 2 0 0 0,-1 5 0 0 0,-2 2 0 0 0,1 5 0 0 0,0 0 0 0 0,1-2 0 0 0,0-3 0 0 0,5-2-16383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2T19:35:31.5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11134 1905 16383 0 0,'0'0'-16383'0'0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2T19:35:31.5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11171 2020 16383 0 0,'-5'0'0'0'0,"-7"0"0"0"0,0-5 0 0 0,-4-2 0 0 0,1-4 0 0 0,-2 0 0 0 0,-3-4 0 0 0,7 2 0 0 0,11 7 0 0 0,10 4 0 0 0,4 9 0 0 0,5 2 0 0 0,-1 4 0 0 0,-3-4 0 0 0,-3-9 0 0 0,-4-9 0 0 0,-3-8 0 0 0,-2-6 0 0 0,-6-4 0 0 0,-2-2 0 0 0,-4 3 0 0 0,-6 7 0 0 0,-5 6 0 0 0,2 11 0 0 0,4 10 0 0 0,4 8 0 0 0,5 7 0 0 0,9 0 0 0 0,3 0 0 0 0,6 1 0 0 0,1 2 0 0 0,4 1 0 0 0,-2 0 0 0 0,2-3 0 0 0,-1-12 0 0 0,-4-12 0 0 0,-3-11 0 0 0,-4-4-16383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2T21:15:13.2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6350 3147 16383 0 0,'5'0'0'0'0,"6"0"0"0"0,7 0 0 0 0,5 0 0 0 0,3 0 0 0 0,3 0 0 0 0,1 0 0 0 0,-5-5 0 0 0,-1-2 0 0 0,-1-4 0 0 0,2 0 0 0 0,1-4 0 0 0,1 1 0 0 0,-4-2 0 0 0,-1-3 0 0 0,1 1 0 0 0,1 0 0 0 0,2-4 0 0 0,1 4 0 0 0,-4-1 0 0 0,-6 3-16383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2T21:15:18.3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4974 2295 16383 0 0,'5'0'0'0'0,"7"-5"0"0"0,5-1 0 0 0,6-5 0 0 0,3-1 0 0 0,3-3 0 0 0,1 1 0 0 0,0-2 0 0 0,0-3 0 0 0,-5-3 0 0 0,-1 1 0 0 0,-1 1 0 0 0,1 2 0 0 0,-3 1 0 0 0,-1 2 0 0 0,-3-1 0 0 0,-1 2 0 0 0,-1-1 0 0 0,-5 2-16383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2T21:15:18.3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7572 1676 16383 0 0,'-5'0'0'0'0,"-7"-5"0"0"0,-1-7 0 0 0,-3-1 0 0 0,1-3 0 0 0,-2-4 0 0 0,-3 1 0 0 0,2 0 0 0 0,4-3 0 0 0,9 3 0 0 0,11 4 0 0 0,9 6 0 0 0,7 8 0 0 0,4 5 0 0 0,-1 6 0 0 0,-1 2 0 0 0,0 4 0 0 0,-3 3 0 0 0,-5 5 0 0 0,-11-3 0 0 0,-6-10 0 0 0,-8-11 0 0 0,-7-11 0 0 0,-6-3 0 0 0,1 0-16383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2T21:15:18.3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7938 1645 16383 0 0,'0'5'0'0'0,"0"6"0"0"0,4 2 0 0 0,3 3 0 0 0,4 4 0 0 0,1 4 0 0 0,3-3 0 0 0,3-4 0 0 0,5-6 0 0 0,2-4 0 0 0,3-4 0 0 0,-4-7 0 0 0,-6-7 0 0 0,-6-8 0 0 0,-15 0 0 0 0,-12-1 0 0 0,-3-4 0 0 0,-4 4 0 0 0,2 0 0 0 0,0 3 0 0 0,3-1 0 0 0,-1 4 0 0 0,-2 3 0 0 0,-2 4 0 0 0,7 8 0 0 0,11 9 0 0 0,6 3-16383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2T21:15:18.3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3178 2879 16383 0 0,'5'0'0'0'0,"7"0"0"0"0,5 0 0 0 0,6 0 0 0 0,3 0 0 0 0,3 0 0 0 0,1 0 0 0 0,-10 0 0 0 0,-12 0 0 0 0,-14 0 0 0 0,-5-5 0 0 0,-5-2 0 0 0,-6-4 0 0 0,1-5 0 0 0,5-6 0 0 0,0 2 0 0 0,2-1 0 0 0,-1-2 0 0 0,-3 4 0 0 0,1-1 0 0 0,5-2 0 0 0,-2-1 0 0 0,-3 2 0 0 0,1 15 0 0 0,4 14 0 0 0,4 15 0 0 0,3 13 0 0 0,2 6 0 0 0,2 1 0 0 0,1-3 0 0 0,6-7 0 0 0,6-10 0 0 0,6-9 0 0 0,6-6 0 0 0,2-10 0 0 0,3-5 0 0 0,1 0 0 0 0,0 0 0 0 0,1-3 0 0 0,-1-1 0 0 0,-1-2 0 0 0,1 0 0 0 0,-6-2 0 0 0,-11 1 0 0 0,-13 4 0 0 0,-12 2 0 0 0,-8 4 0 0 0,-6 2 0 0 0,-4 1 0 0 0,4 6 0 0 0,1 2 0 0 0,0-5 0 0 0,-1-3 0 0 0,0-6 0 0 0,3-7 0 0 0,1-6 0 0 0,5-4 0 0 0,4 6 0 0 0,11 7 0 0 0,4 5-16383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7T19:56:33.9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6547 2594 16383 0 0,'0'5'0'0'0,"5"2"0"0"0,2 4 0 0 0,4 0 0 0 0,0 4 0 0 0,4-2 0 0 0,-2 3 0 0 0,3-2 0 0 0,3-3 0 0 0,-2 1 0 0 0,2-1 0 0 0,-3 3 0 0 0,1-2 0 0 0,2-3 0 0 0,-2-7 0 0 0,-4-9 0 0 0,-4-9 0 0 0,-3-6 0 0 0,-4-4 0 0 0,-6 3 0 0 0,-7 4 0 0 0,-8 1 0 0 0,-4 4 0 0 0,-4 4 0 0 0,-1-1 0 0 0,-2-4 0 0 0,0 1 0 0 0,0 3 0 0 0,5 8 0 0 0,7 9 0 0 0,6 9 0 0 0,11 2 0 0 0,9 2 0 0 0,5 4 0 0 0,3-3 0 0 0,6-4 0 0 0,-3-11 0 0 0,-3-10 0 0 0,-5-9 0 0 0,-9-3 0 0 0,-5 2-16383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841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77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31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09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75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43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14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16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00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52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44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3/7/2021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16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794" r:id="rId6"/>
    <p:sldLayoutId id="2147483790" r:id="rId7"/>
    <p:sldLayoutId id="2147483791" r:id="rId8"/>
    <p:sldLayoutId id="2147483792" r:id="rId9"/>
    <p:sldLayoutId id="2147483793" r:id="rId10"/>
    <p:sldLayoutId id="214748379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3.png"/><Relationship Id="rId4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customXml" Target="../ink/ink5.xml"/><Relationship Id="rId7" Type="http://schemas.openxmlformats.org/officeDocument/2006/relationships/customXml" Target="../ink/ink7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customXml" Target="../ink/ink6.xm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customXml" Target="../ink/ink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customXml" Target="../ink/ink10.xml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5.xml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customXml" Target="../ink/ink17.xml"/><Relationship Id="rId4" Type="http://schemas.openxmlformats.org/officeDocument/2006/relationships/customXml" Target="../ink/ink14.xml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76" name="Top Left">
            <a:extLst>
              <a:ext uri="{FF2B5EF4-FFF2-40B4-BE49-F238E27FC236}">
                <a16:creationId xmlns:a16="http://schemas.microsoft.com/office/drawing/2014/main" id="{7A93B028-F8F4-4F84-98D7-2779E4D8B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0C254636-BEEC-4E48-BF0C-D2C6BF583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3AF5681-1B96-4C35-AB17-AB7793A4EF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F1C65047-892E-46D5-9E82-93FB2E432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AD2952C-9885-4337-B770-851BDEB88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B07DD51-ACE9-4B98-AB77-D23DBEF484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0F483983-8B4E-40F0-BF70-192D840B79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8853237-6306-4734-906A-E334FDEAAF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848C5D2-21E8-4E56-B25E-809869A75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05653" y="744909"/>
            <a:ext cx="5797883" cy="3155419"/>
          </a:xfrm>
        </p:spPr>
        <p:txBody>
          <a:bodyPr anchor="b">
            <a:normAutofit/>
          </a:bodyPr>
          <a:lstStyle/>
          <a:p>
            <a:pPr algn="l"/>
            <a:br>
              <a:rPr lang="pl-PL" sz="5400" dirty="0"/>
            </a:br>
            <a:r>
              <a:rPr lang="pl-PL" sz="5400" dirty="0">
                <a:latin typeface="Modern Love"/>
              </a:rPr>
              <a:t>O Hieronimie </a:t>
            </a:r>
            <a:r>
              <a:rPr lang="pl-PL" sz="5400" noProof="1">
                <a:latin typeface="Modern Love"/>
              </a:rPr>
              <a:t>Dekutowskim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12785" y="4074784"/>
            <a:ext cx="5797882" cy="20543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pl-PL" sz="2200">
                <a:latin typeface="Georgia"/>
              </a:rPr>
              <a:t>Prezentacja o żołnierzu wyklętym</a:t>
            </a:r>
          </a:p>
        </p:txBody>
      </p:sp>
      <p:pic>
        <p:nvPicPr>
          <p:cNvPr id="10" name="Obraz 11" descr="Obraz zawierający tekst, kostium, osoba, krawat&#10;&#10;Opis wygenerowany automatycznie">
            <a:extLst>
              <a:ext uri="{FF2B5EF4-FFF2-40B4-BE49-F238E27FC236}">
                <a16:creationId xmlns:a16="http://schemas.microsoft.com/office/drawing/2014/main" id="{E22AFA95-3A5F-40B3-9224-CB14271740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6112"/>
          <a:stretch/>
        </p:blipFill>
        <p:spPr>
          <a:xfrm>
            <a:off x="7188594" y="10"/>
            <a:ext cx="5003406" cy="6857990"/>
          </a:xfrm>
          <a:prstGeom prst="rect">
            <a:avLst/>
          </a:prstGeom>
        </p:spPr>
      </p:pic>
      <p:grpSp>
        <p:nvGrpSpPr>
          <p:cNvPr id="86" name="Cross">
            <a:extLst>
              <a:ext uri="{FF2B5EF4-FFF2-40B4-BE49-F238E27FC236}">
                <a16:creationId xmlns:a16="http://schemas.microsoft.com/office/drawing/2014/main" id="{5C0E6139-8A19-4905-87E2-E547D7B7F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129158" y="3369564"/>
            <a:ext cx="118872" cy="118872"/>
            <a:chOff x="1175347" y="3733800"/>
            <a:chExt cx="118872" cy="118872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BC05FFBD-B86A-4BD3-A147-FA95CE03C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69F8B1-78FB-4562-8A0D-8D2963675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90" name="Bottom Right">
            <a:extLst>
              <a:ext uri="{FF2B5EF4-FFF2-40B4-BE49-F238E27FC236}">
                <a16:creationId xmlns:a16="http://schemas.microsoft.com/office/drawing/2014/main" id="{F7513226-C6E6-4885-A42A-D6411FF0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91" name="Graphic 157">
              <a:extLst>
                <a:ext uri="{FF2B5EF4-FFF2-40B4-BE49-F238E27FC236}">
                  <a16:creationId xmlns:a16="http://schemas.microsoft.com/office/drawing/2014/main" id="{9BC07C6F-FF27-4C7D-BF5D-4B4B8880B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3B062B0F-BCEB-436F-AB59-970CC5EEE5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A2CDB5C4-8E76-40DC-A3EA-AF3D5066EA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5188252B-68F7-4FD1-98ED-39451A985B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643015DC-C4C8-408D-91FE-CB52233190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9E420DB7-0D88-4E37-B948-6FB4A8AD86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08BA96C9-4B69-43D0-A129-4C2DF6571D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AB9C0CB4-8BF5-4813-A26B-7B3C36368E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A1A6261E-C71C-43D5-8164-2B8BB8DFAC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50CBC0-4845-4501-9D49-0EE997787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noProof="1">
                <a:latin typeface="Modern Love"/>
              </a:rPr>
              <a:t>Krótko o zyciorysie </a:t>
            </a:r>
            <a:endParaRPr lang="pl-PL" noProof="1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315A61-B3A8-4DC4-BB4C-F89C7434B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Courier New" panose="020B0504020202020204" pitchFamily="34" charset="0"/>
              <a:buChar char="o"/>
            </a:pPr>
            <a:r>
              <a:rPr lang="pl-PL" sz="2400" dirty="0">
                <a:latin typeface="Rockwell"/>
                <a:cs typeface="Segoe UI"/>
              </a:rPr>
              <a:t>Hieronim </a:t>
            </a:r>
            <a:r>
              <a:rPr lang="pl-PL" sz="2400" noProof="1">
                <a:latin typeface="Rockwell"/>
                <a:cs typeface="Segoe UI"/>
              </a:rPr>
              <a:t>Dekutowski</a:t>
            </a:r>
            <a:r>
              <a:rPr lang="pl-PL" sz="2400" dirty="0">
                <a:latin typeface="Rockwell"/>
                <a:cs typeface="Segoe UI"/>
              </a:rPr>
              <a:t> urodził się 24 września 1918 r. w Dzikowie</a:t>
            </a:r>
          </a:p>
          <a:p>
            <a:pPr>
              <a:buFont typeface="Courier New" panose="020B0504020202020204" pitchFamily="34" charset="0"/>
              <a:buChar char="o"/>
            </a:pPr>
            <a:r>
              <a:rPr lang="pl-PL" sz="2400" dirty="0">
                <a:latin typeface="Rockwell"/>
                <a:cs typeface="Segoe UI"/>
              </a:rPr>
              <a:t>Nosił pseudonimy ,,Zapora", ,,Odra", ,,Stary", ,,</a:t>
            </a:r>
            <a:r>
              <a:rPr lang="pl-PL" sz="2400" err="1">
                <a:latin typeface="Rockwell"/>
                <a:cs typeface="Segoe UI"/>
              </a:rPr>
              <a:t>Reżu</a:t>
            </a:r>
            <a:r>
              <a:rPr lang="pl-PL" sz="2400" dirty="0">
                <a:latin typeface="Rockwell"/>
                <a:cs typeface="Segoe UI"/>
              </a:rPr>
              <a:t>", ,,Henryk", </a:t>
            </a:r>
            <a:r>
              <a:rPr lang="pl-PL" sz="2400">
                <a:latin typeface="Rockwell"/>
                <a:cs typeface="Segoe UI"/>
              </a:rPr>
              <a:t>,,Mieczysław", ,,Piątek", a także ,,Zagon" jednak najpopularniejszym jest ,,Zapora"</a:t>
            </a:r>
            <a:endParaRPr lang="pl-PL">
              <a:cs typeface="Segoe UI"/>
            </a:endParaRPr>
          </a:p>
          <a:p>
            <a:pPr>
              <a:buFont typeface="Courier New" panose="020B0504020202020204" pitchFamily="34" charset="0"/>
              <a:buChar char="o"/>
            </a:pPr>
            <a:r>
              <a:rPr lang="pl-PL" sz="2400" dirty="0">
                <a:latin typeface="Rockwell"/>
                <a:cs typeface="Segoe UI"/>
              </a:rPr>
              <a:t>Był Majorem Polskich Sił Zbrojnych, jak również dowódcą oddziałów partyzanckich Armii Krajowej</a:t>
            </a:r>
          </a:p>
          <a:p>
            <a:pPr>
              <a:buFont typeface="Courier New" panose="020B0504020202020204" pitchFamily="34" charset="0"/>
              <a:buChar char="o"/>
            </a:pPr>
            <a:r>
              <a:rPr lang="pl-PL" sz="2400" dirty="0">
                <a:latin typeface="Rockwell"/>
                <a:cs typeface="Segoe UI"/>
              </a:rPr>
              <a:t>Działał jako żołnierz wyklęty, cichociemny</a:t>
            </a:r>
          </a:p>
          <a:p>
            <a:pPr>
              <a:buFont typeface="Courier New" panose="020B0504020202020204" pitchFamily="34" charset="0"/>
              <a:buChar char="o"/>
            </a:pPr>
            <a:r>
              <a:rPr lang="pl-PL" sz="2400">
                <a:latin typeface="Rockwell"/>
                <a:cs typeface="Segoe UI"/>
              </a:rPr>
              <a:t>Zmarł 7 marca 1949r. w Warszawie</a:t>
            </a:r>
            <a:endParaRPr lang="pl-PL" sz="2400" dirty="0">
              <a:latin typeface="Rockwell"/>
              <a:cs typeface="Segoe U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Pismo odręczne 3">
                <a:extLst>
                  <a:ext uri="{FF2B5EF4-FFF2-40B4-BE49-F238E27FC236}">
                    <a16:creationId xmlns:a16="http://schemas.microsoft.com/office/drawing/2014/main" id="{B88BCF1F-6F75-4082-B134-B99284461368}"/>
                  </a:ext>
                </a:extLst>
              </p14:cNvPr>
              <p14:cNvContentPartPr/>
              <p14:nvPr/>
            </p14:nvContentPartPr>
            <p14:xfrm>
              <a:off x="3284838" y="816483"/>
              <a:ext cx="28574" cy="66675"/>
            </p14:xfrm>
          </p:contentPart>
        </mc:Choice>
        <mc:Fallback xmlns="">
          <p:pic>
            <p:nvPicPr>
              <p:cNvPr id="4" name="Pismo odręczne 3">
                <a:extLst>
                  <a:ext uri="{FF2B5EF4-FFF2-40B4-BE49-F238E27FC236}">
                    <a16:creationId xmlns:a16="http://schemas.microsoft.com/office/drawing/2014/main" id="{B88BCF1F-6F75-4082-B134-B992844613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66979" y="798655"/>
                <a:ext cx="63934" cy="1019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Pismo odręczne 4">
                <a:extLst>
                  <a:ext uri="{FF2B5EF4-FFF2-40B4-BE49-F238E27FC236}">
                    <a16:creationId xmlns:a16="http://schemas.microsoft.com/office/drawing/2014/main" id="{A7575CD5-CB9C-4122-9B72-03CF6D6F0932}"/>
                  </a:ext>
                </a:extLst>
              </p14:cNvPr>
              <p14:cNvContentPartPr/>
              <p14:nvPr/>
            </p14:nvContentPartPr>
            <p14:xfrm>
              <a:off x="3305433" y="823784"/>
              <a:ext cx="9524" cy="9524"/>
            </p14:xfrm>
          </p:contentPart>
        </mc:Choice>
        <mc:Fallback xmlns="">
          <p:pic>
            <p:nvPicPr>
              <p:cNvPr id="5" name="Pismo odręczne 4">
                <a:extLst>
                  <a:ext uri="{FF2B5EF4-FFF2-40B4-BE49-F238E27FC236}">
                    <a16:creationId xmlns:a16="http://schemas.microsoft.com/office/drawing/2014/main" id="{A7575CD5-CB9C-4122-9B72-03CF6D6F093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38757" y="347584"/>
                <a:ext cx="952400" cy="95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Pismo odręczne 5">
                <a:extLst>
                  <a:ext uri="{FF2B5EF4-FFF2-40B4-BE49-F238E27FC236}">
                    <a16:creationId xmlns:a16="http://schemas.microsoft.com/office/drawing/2014/main" id="{03A91378-9FE1-4EB8-8397-DDDA8F427308}"/>
                  </a:ext>
                </a:extLst>
              </p14:cNvPr>
              <p14:cNvContentPartPr/>
              <p14:nvPr/>
            </p14:nvContentPartPr>
            <p14:xfrm>
              <a:off x="3254249" y="783849"/>
              <a:ext cx="47624" cy="85725"/>
            </p14:xfrm>
          </p:contentPart>
        </mc:Choice>
        <mc:Fallback xmlns="">
          <p:pic>
            <p:nvPicPr>
              <p:cNvPr id="6" name="Pismo odręczne 5">
                <a:extLst>
                  <a:ext uri="{FF2B5EF4-FFF2-40B4-BE49-F238E27FC236}">
                    <a16:creationId xmlns:a16="http://schemas.microsoft.com/office/drawing/2014/main" id="{03A91378-9FE1-4EB8-8397-DDDA8F42730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37597" y="765898"/>
                <a:ext cx="80594" cy="121993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Obraz 9" descr="Obraz zawierający tekst, grafika wektorowa&#10;&#10;Opis wygenerowany automatycznie">
            <a:extLst>
              <a:ext uri="{FF2B5EF4-FFF2-40B4-BE49-F238E27FC236}">
                <a16:creationId xmlns:a16="http://schemas.microsoft.com/office/drawing/2014/main" id="{B5DFC497-78CA-4689-9FB8-EB0116814F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80126" y="4239016"/>
            <a:ext cx="2471803" cy="24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2072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2BD27A-C7F4-4F9A-A05C-EF1AC275C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Modern Love"/>
              </a:rPr>
              <a:t>Ciekawostka</a:t>
            </a: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174412A-F744-43B1-B94D-2F9199916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Courier New" panose="020B0504020202020204" pitchFamily="34" charset="0"/>
              <a:buChar char="o"/>
            </a:pPr>
            <a:r>
              <a:rPr lang="pl-PL" dirty="0">
                <a:latin typeface="Rockwell"/>
                <a:cs typeface="Segoe UI"/>
              </a:rPr>
              <a:t>Hieronim </a:t>
            </a:r>
            <a:r>
              <a:rPr lang="pl-PL" noProof="1">
                <a:latin typeface="Rockwell"/>
                <a:cs typeface="Segoe UI"/>
              </a:rPr>
              <a:t>Dekutowski</a:t>
            </a:r>
            <a:r>
              <a:rPr lang="pl-PL" dirty="0">
                <a:latin typeface="Rockwell"/>
                <a:cs typeface="Segoe UI"/>
              </a:rPr>
              <a:t> jest patronem wielu ulic w województwie lubelskim, Ronda w Bełżycach a także 29. Liceum Ogólnokształcącego w Lublinie ,,imienia cichociemnego majora Hieronima </a:t>
            </a:r>
            <a:r>
              <a:rPr lang="pl-PL" noProof="1">
                <a:latin typeface="Rockwell"/>
                <a:cs typeface="Segoe UI"/>
              </a:rPr>
              <a:t>Dekutowskiego</a:t>
            </a:r>
            <a:r>
              <a:rPr lang="pl-PL" dirty="0">
                <a:latin typeface="Rockwell"/>
                <a:cs typeface="Segoe UI"/>
              </a:rPr>
              <a:t> ps. ,,Zapora" ".</a:t>
            </a:r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CA136C90-A905-4435-B3C1-EDD8D9667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100" y="4280477"/>
            <a:ext cx="5801635" cy="130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739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4" name="Top left">
            <a:extLst>
              <a:ext uri="{FF2B5EF4-FFF2-40B4-BE49-F238E27FC236}">
                <a16:creationId xmlns:a16="http://schemas.microsoft.com/office/drawing/2014/main" id="{F91F4035-959D-40EA-9ED3-54D7D9F4F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045E2AF-1845-4545-A9FF-7D3216584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BE7A2A2-15E6-4A15-B530-5E032A5FF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3B03F4F-8EDD-464C-81E1-C164C24659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8F01ECD-47F6-44CD-B4AB-0FBD815247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10932A3-4E58-4C01-9A56-C81D17B10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85BB675-7BE0-4CA1-9AD5-ED4D025B2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BF42C07-1CBF-40FB-9E81-0F5B321491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D2ED55B-6CCB-4D83-829D-7A094A260A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C03CDDF4-2FB9-4D17-B658-574C3454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10246090" cy="1471193"/>
          </a:xfrm>
        </p:spPr>
        <p:txBody>
          <a:bodyPr>
            <a:normAutofit/>
          </a:bodyPr>
          <a:lstStyle/>
          <a:p>
            <a:r>
              <a:rPr lang="pl-PL">
                <a:latin typeface="Modern Love"/>
              </a:rPr>
              <a:t>Gdy byla wojna... </a:t>
            </a:r>
            <a:endParaRPr lang="pl-PL"/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109701D5-9C6B-48AC-BC06-2DDD58FBE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316" y="2304937"/>
            <a:ext cx="3192288" cy="3192288"/>
          </a:xfrm>
          <a:prstGeom prst="rect">
            <a:avLst/>
          </a:prstGeom>
        </p:spPr>
      </p:pic>
      <p:grpSp>
        <p:nvGrpSpPr>
          <p:cNvPr id="24" name="Bottom Right">
            <a:extLst>
              <a:ext uri="{FF2B5EF4-FFF2-40B4-BE49-F238E27FC236}">
                <a16:creationId xmlns:a16="http://schemas.microsoft.com/office/drawing/2014/main" id="{F8C79A14-3318-47D6-94E0-D72F5E6F5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011FF69-E5EB-4D05-9167-FE7DA4CF1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26" name="Graphic 157">
              <a:extLst>
                <a:ext uri="{FF2B5EF4-FFF2-40B4-BE49-F238E27FC236}">
                  <a16:creationId xmlns:a16="http://schemas.microsoft.com/office/drawing/2014/main" id="{9905169A-D272-4155-9E47-570396083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1116A2A-960D-43CF-8696-9D4FD7BD6C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31F80BC2-A486-4B4F-917D-CE7920E066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98188E1-7424-46DB-AEAE-8392162B75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64B6B101-6F39-41E0-99FA-32DDD9AFD8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55DA8B34-60DC-484F-A43B-470626EB66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F51478F3-89B4-4150-9B1C-EDC4B61E27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DC5B79A9-93A6-4C42-87F3-DC4DBA1522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4B5EEC1-94B8-4DD2-B1B7-F7FF109898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A651577-1E70-4573-9F62-FE23C8D71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2" y="2304938"/>
            <a:ext cx="4967269" cy="380815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Courier New" panose="020B0504020202020204" pitchFamily="34" charset="0"/>
              <a:buChar char="o"/>
            </a:pPr>
            <a:r>
              <a:rPr lang="pl-PL" sz="1800">
                <a:latin typeface="Rockwell"/>
                <a:cs typeface="Segoe UI"/>
              </a:rPr>
              <a:t>Podczas wojny przyłączył się jako ochotnik do jednostek Wojska Polskiego i walczył z Niemcami w Galicji Wschodniej.</a:t>
            </a:r>
            <a:endParaRPr lang="pl-PL" sz="1800"/>
          </a:p>
          <a:p>
            <a:pPr>
              <a:buFont typeface="Courier New" panose="020B0504020202020204" pitchFamily="34" charset="0"/>
              <a:buChar char="o"/>
            </a:pPr>
            <a:r>
              <a:rPr lang="pl-PL" sz="1800">
                <a:latin typeface="Rockwell"/>
                <a:cs typeface="Segoe UI"/>
              </a:rPr>
              <a:t>W marcu 1940r. uzyskał awans na stopień starszego strzelca</a:t>
            </a:r>
          </a:p>
          <a:p>
            <a:pPr>
              <a:buFont typeface="Courier New" panose="020B0504020202020204" pitchFamily="34" charset="0"/>
              <a:buChar char="o"/>
            </a:pPr>
            <a:r>
              <a:rPr lang="pl-PL" sz="1800">
                <a:latin typeface="Rockwell"/>
                <a:cs typeface="Segoe UI"/>
              </a:rPr>
              <a:t>Po kapitulacji Francji został ze swoją jednostką ewakuowany do Wielkiej Brytanii. W 1941r. otrzymał przydział do I Brygady Strzelców.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Pismo odręczne 5">
                <a:extLst>
                  <a:ext uri="{FF2B5EF4-FFF2-40B4-BE49-F238E27FC236}">
                    <a16:creationId xmlns:a16="http://schemas.microsoft.com/office/drawing/2014/main" id="{1A115C91-6254-40EE-BF86-885248BE29E6}"/>
                  </a:ext>
                </a:extLst>
              </p14:cNvPr>
              <p14:cNvContentPartPr/>
              <p14:nvPr/>
            </p14:nvContentPartPr>
            <p14:xfrm>
              <a:off x="3001027" y="1305120"/>
              <a:ext cx="171449" cy="76200"/>
            </p14:xfrm>
          </p:contentPart>
        </mc:Choice>
        <mc:Fallback xmlns="">
          <p:pic>
            <p:nvPicPr>
              <p:cNvPr id="6" name="Pismo odręczne 5">
                <a:extLst>
                  <a:ext uri="{FF2B5EF4-FFF2-40B4-BE49-F238E27FC236}">
                    <a16:creationId xmlns:a16="http://schemas.microsoft.com/office/drawing/2014/main" id="{1A115C91-6254-40EE-BF86-885248BE29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83093" y="1287340"/>
                <a:ext cx="206958" cy="11212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92023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7" name="Top Left">
            <a:extLst>
              <a:ext uri="{FF2B5EF4-FFF2-40B4-BE49-F238E27FC236}">
                <a16:creationId xmlns:a16="http://schemas.microsoft.com/office/drawing/2014/main" id="{DC655204-C06A-4A55-9BB4-C79C4AF9D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83BC876-5C0C-438A-8928-B1EC2E1E4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9B3EEC1-86B7-4DB1-AB38-E2D749392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EB2CD0B-3D3E-4CF3-92F5-7AE77C22C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1561934-15F2-4620-A65F-28EB73CD7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B9278E2-D464-4DE2-B229-D3D02ED2B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7AA3CE0-412D-4C03-9203-878479E0A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5785346-E446-47E2-B3DD-C1C561E68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F6388E0-BD20-4901-B128-88D3D56A1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4EE9DC00-7BDF-4E1A-885F-C1080530B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4987809" cy="1664573"/>
          </a:xfrm>
        </p:spPr>
        <p:txBody>
          <a:bodyPr>
            <a:normAutofit/>
          </a:bodyPr>
          <a:lstStyle/>
          <a:p>
            <a:r>
              <a:rPr lang="pl-PL">
                <a:latin typeface="Modern Love"/>
              </a:rPr>
              <a:t>Hieronim jako cichociemny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97D619-2930-4525-A8A2-477EA35C2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6" y="2384474"/>
            <a:ext cx="4987488" cy="372861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buFont typeface="Courier New" panose="020B0504020202020204" pitchFamily="34" charset="0"/>
              <a:buChar char="o"/>
            </a:pPr>
            <a:r>
              <a:rPr lang="pl-PL" sz="1800">
                <a:latin typeface="Rockwell"/>
                <a:ea typeface="+mn-lt"/>
                <a:cs typeface="+mn-lt"/>
              </a:rPr>
              <a:t>Po zdaniu egzaminów w marcu 1943 r. został zaprzysiężony, przyjmując pseudonimy „Zapora” i „Odra”. Awansowany do stopnia kaprala podchorążego rozpoczął służbę w Sekcji Szkolnej Ośrodka Radiowego Sztabu Naczelnego Wodza.</a:t>
            </a:r>
          </a:p>
          <a:p>
            <a:pPr>
              <a:lnSpc>
                <a:spcPct val="100000"/>
              </a:lnSpc>
              <a:buFont typeface="Courier New" panose="020B0504020202020204" pitchFamily="34" charset="0"/>
              <a:buChar char="o"/>
            </a:pPr>
            <a:r>
              <a:rPr lang="pl-PL" sz="1800">
                <a:latin typeface="Rockwell"/>
                <a:ea typeface="+mn-lt"/>
                <a:cs typeface="+mn-lt"/>
              </a:rPr>
              <a:t>Podczas akcji „Burza” w Okręgu AK Lublin jego grupa ochraniała sztab Komendy Okręgu, który pozostał w konspiracji po wkroczeniu na Lubelszczyznę wojsk sowieckich.</a:t>
            </a:r>
            <a:endParaRPr lang="pl-PL" sz="1800">
              <a:latin typeface="Rockwell"/>
              <a:cs typeface="Segoe UI"/>
            </a:endParaRPr>
          </a:p>
        </p:txBody>
      </p:sp>
      <p:pic>
        <p:nvPicPr>
          <p:cNvPr id="8" name="Obraz 8" descr="Obraz zawierający osoba, ściana, wewnątrz, pozujący&#10;&#10;Opis wygenerowany automatycznie">
            <a:extLst>
              <a:ext uri="{FF2B5EF4-FFF2-40B4-BE49-F238E27FC236}">
                <a16:creationId xmlns:a16="http://schemas.microsoft.com/office/drawing/2014/main" id="{7545911D-A102-46E0-A3EF-19DD8B0946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33" r="1" b="27167"/>
          <a:stretch/>
        </p:blipFill>
        <p:spPr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27" name="Bottom Right">
            <a:extLst>
              <a:ext uri="{FF2B5EF4-FFF2-40B4-BE49-F238E27FC236}">
                <a16:creationId xmlns:a16="http://schemas.microsoft.com/office/drawing/2014/main" id="{4C476EAB-383B-48F9-B661-B049EB50A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045FFB7-76A2-4C6F-A15F-23BF1597C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29" name="Graphic 157">
              <a:extLst>
                <a:ext uri="{FF2B5EF4-FFF2-40B4-BE49-F238E27FC236}">
                  <a16:creationId xmlns:a16="http://schemas.microsoft.com/office/drawing/2014/main" id="{F4E5EB5B-D417-4B20-9CBE-F3DCCA5F3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6643958-DAAD-4611-BCC7-9BDB5917C2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263D00C7-B9D3-4681-8C55-F137CBD364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0539B678-9BB9-4639-B9A4-4511639BB4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C14F8CDF-D0D2-43AD-A7AB-0871C24A6E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25D54C27-D98D-4E8C-87BD-E0ECAB3BAE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CA10EDED-B646-4197-BF0C-C4A83018BA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B9B3D029-DC96-4655-89E2-D9387B3D56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F12D98D-E6A5-437D-830E-C5C0E7ACE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504791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9" name="Top Left">
            <a:extLst>
              <a:ext uri="{FF2B5EF4-FFF2-40B4-BE49-F238E27FC236}">
                <a16:creationId xmlns:a16="http://schemas.microsoft.com/office/drawing/2014/main" id="{DC655204-C06A-4A55-9BB4-C79C4AF9D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83BC876-5C0C-438A-8928-B1EC2E1E4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9B3EEC1-86B7-4DB1-AB38-E2D749392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EB2CD0B-3D3E-4CF3-92F5-7AE77C22C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1561934-15F2-4620-A65F-28EB73CD7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B9278E2-D464-4DE2-B229-D3D02ED2B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7AA3CE0-412D-4C03-9203-878479E0A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5785346-E446-47E2-B3DD-C1C561E68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F6388E0-BD20-4901-B128-88D3D56A1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A7193AEB-0357-4EE7-80F8-6B7838D65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4987809" cy="16645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700">
                <a:latin typeface="Modern Love"/>
              </a:rPr>
              <a:t>Dzialalnosc zolnierza w czasach terroru NKWD </a:t>
            </a:r>
            <a:endParaRPr lang="pl-PL" sz="37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5EAF75-CB51-41DE-AE3A-FFCBA341A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6" y="2384474"/>
            <a:ext cx="4987488" cy="3728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Courier New" panose="020B0504020202020204" pitchFamily="34" charset="0"/>
              <a:buChar char="o"/>
            </a:pPr>
            <a:r>
              <a:rPr lang="pl-PL" sz="1800">
                <a:latin typeface="Rockwell"/>
                <a:ea typeface="+mn-lt"/>
                <a:cs typeface="+mn-lt"/>
              </a:rPr>
              <a:t>W styczniu 1945 r. „Zapora” nawiązał kontakt z Komendą Okręgu AK Lublin i stanął na czele grupy dywersyjnej prowadzącej akcje odwetowe przeciwko Ludowemu Komisariatowi Spraw Wewnętrznych, Urzędowi Bezpieczeństwa i Milicji Obywatelskiej</a:t>
            </a:r>
          </a:p>
          <a:p>
            <a:pPr>
              <a:buFont typeface="Courier New" panose="020B0504020202020204" pitchFamily="34" charset="0"/>
              <a:buChar char="o"/>
            </a:pPr>
            <a:r>
              <a:rPr lang="pl-PL" sz="1800">
                <a:latin typeface="Rockwell"/>
                <a:ea typeface="+mn-lt"/>
                <a:cs typeface="+mn-lt"/>
              </a:rPr>
              <a:t>Nadal prowadził akcje wymierzone przeciwko aparatowi władzy komunistycznej.</a:t>
            </a:r>
            <a:endParaRPr lang="pl-PL" sz="1800">
              <a:latin typeface="Rockwell"/>
              <a:cs typeface="Segoe UI"/>
            </a:endParaRPr>
          </a:p>
        </p:txBody>
      </p:sp>
      <p:pic>
        <p:nvPicPr>
          <p:cNvPr id="10" name="Obraz 10" descr="Obraz zawierający zewnętrzne, osoba, mundur wojskowy, pozujący&#10;&#10;Opis wygenerowany automatycznie">
            <a:extLst>
              <a:ext uri="{FF2B5EF4-FFF2-40B4-BE49-F238E27FC236}">
                <a16:creationId xmlns:a16="http://schemas.microsoft.com/office/drawing/2014/main" id="{3F6019A7-76C1-439E-B6DF-3267EC7E89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21" r="16579"/>
          <a:stretch/>
        </p:blipFill>
        <p:spPr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29" name="Bottom Right">
            <a:extLst>
              <a:ext uri="{FF2B5EF4-FFF2-40B4-BE49-F238E27FC236}">
                <a16:creationId xmlns:a16="http://schemas.microsoft.com/office/drawing/2014/main" id="{4C476EAB-383B-48F9-B661-B049EB50A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045FFB7-76A2-4C6F-A15F-23BF1597C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31" name="Graphic 157">
              <a:extLst>
                <a:ext uri="{FF2B5EF4-FFF2-40B4-BE49-F238E27FC236}">
                  <a16:creationId xmlns:a16="http://schemas.microsoft.com/office/drawing/2014/main" id="{F4E5EB5B-D417-4B20-9CBE-F3DCCA5F3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56643958-DAAD-4611-BCC7-9BDB5917C2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263D00C7-B9D3-4681-8C55-F137CBD364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0539B678-9BB9-4639-B9A4-4511639BB4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C14F8CDF-D0D2-43AD-A7AB-0871C24A6E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25D54C27-D98D-4E8C-87BD-E0ECAB3BAE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CA10EDED-B646-4197-BF0C-C4A83018BA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B9B3D029-DC96-4655-89E2-D9387B3D56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F12D98D-E6A5-437D-830E-C5C0E7ACE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Pismo odręczne 10">
                <a:extLst>
                  <a:ext uri="{FF2B5EF4-FFF2-40B4-BE49-F238E27FC236}">
                    <a16:creationId xmlns:a16="http://schemas.microsoft.com/office/drawing/2014/main" id="{8EC636E5-F80E-47A1-8351-6665F62DB4B9}"/>
                  </a:ext>
                </a:extLst>
              </p14:cNvPr>
              <p14:cNvContentPartPr/>
              <p14:nvPr/>
            </p14:nvContentPartPr>
            <p14:xfrm>
              <a:off x="2322533" y="855500"/>
              <a:ext cx="142875" cy="95250"/>
            </p14:xfrm>
          </p:contentPart>
        </mc:Choice>
        <mc:Fallback xmlns="">
          <p:pic>
            <p:nvPicPr>
              <p:cNvPr id="11" name="Pismo odręczne 10">
                <a:extLst>
                  <a:ext uri="{FF2B5EF4-FFF2-40B4-BE49-F238E27FC236}">
                    <a16:creationId xmlns:a16="http://schemas.microsoft.com/office/drawing/2014/main" id="{8EC636E5-F80E-47A1-8351-6665F62DB4B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04584" y="838214"/>
                <a:ext cx="178414" cy="1301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8" name="Pismo odręczne 27">
                <a:extLst>
                  <a:ext uri="{FF2B5EF4-FFF2-40B4-BE49-F238E27FC236}">
                    <a16:creationId xmlns:a16="http://schemas.microsoft.com/office/drawing/2014/main" id="{47745687-8BFD-4BA3-AA0D-DD36AD0720F1}"/>
                  </a:ext>
                </a:extLst>
              </p14:cNvPr>
              <p14:cNvContentPartPr/>
              <p14:nvPr/>
            </p14:nvContentPartPr>
            <p14:xfrm>
              <a:off x="3537227" y="599101"/>
              <a:ext cx="66674" cy="57150"/>
            </p14:xfrm>
          </p:contentPart>
        </mc:Choice>
        <mc:Fallback xmlns="">
          <p:pic>
            <p:nvPicPr>
              <p:cNvPr id="28" name="Pismo odręczne 27">
                <a:extLst>
                  <a:ext uri="{FF2B5EF4-FFF2-40B4-BE49-F238E27FC236}">
                    <a16:creationId xmlns:a16="http://schemas.microsoft.com/office/drawing/2014/main" id="{47745687-8BFD-4BA3-AA0D-DD36AD0720F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19207" y="582725"/>
                <a:ext cx="102354" cy="902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0" name="Pismo odręczne 39">
                <a:extLst>
                  <a:ext uri="{FF2B5EF4-FFF2-40B4-BE49-F238E27FC236}">
                    <a16:creationId xmlns:a16="http://schemas.microsoft.com/office/drawing/2014/main" id="{EB59B412-27DC-439E-99DF-5397E1B8F184}"/>
                  </a:ext>
                </a:extLst>
              </p14:cNvPr>
              <p14:cNvContentPartPr/>
              <p14:nvPr/>
            </p14:nvContentPartPr>
            <p14:xfrm>
              <a:off x="3783904" y="640227"/>
              <a:ext cx="66674" cy="76200"/>
            </p14:xfrm>
          </p:contentPart>
        </mc:Choice>
        <mc:Fallback xmlns="">
          <p:pic>
            <p:nvPicPr>
              <p:cNvPr id="40" name="Pismo odręczne 39">
                <a:extLst>
                  <a:ext uri="{FF2B5EF4-FFF2-40B4-BE49-F238E27FC236}">
                    <a16:creationId xmlns:a16="http://schemas.microsoft.com/office/drawing/2014/main" id="{EB59B412-27DC-439E-99DF-5397E1B8F18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67404" y="621642"/>
                <a:ext cx="100011" cy="1129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" name="Pismo odręczne 40">
                <a:extLst>
                  <a:ext uri="{FF2B5EF4-FFF2-40B4-BE49-F238E27FC236}">
                    <a16:creationId xmlns:a16="http://schemas.microsoft.com/office/drawing/2014/main" id="{C82E62FB-DDDE-4F48-B28D-32F8D869A218}"/>
                  </a:ext>
                </a:extLst>
              </p14:cNvPr>
              <p14:cNvContentPartPr/>
              <p14:nvPr/>
            </p14:nvContentPartPr>
            <p14:xfrm>
              <a:off x="1392350" y="1160001"/>
              <a:ext cx="123825" cy="95250"/>
            </p14:xfrm>
          </p:contentPart>
        </mc:Choice>
        <mc:Fallback xmlns="">
          <p:pic>
            <p:nvPicPr>
              <p:cNvPr id="41" name="Pismo odręczne 40">
                <a:extLst>
                  <a:ext uri="{FF2B5EF4-FFF2-40B4-BE49-F238E27FC236}">
                    <a16:creationId xmlns:a16="http://schemas.microsoft.com/office/drawing/2014/main" id="{C82E62FB-DDDE-4F48-B28D-32F8D869A21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74130" y="1142427"/>
                <a:ext cx="160638" cy="13004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22953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522F58-38A8-442A-843D-CCDE5AC3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Modern Love"/>
              </a:rPr>
              <a:t>Potajemne plany ucieczki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67283D-8917-4664-8951-C8A2AF033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Font typeface="Courier New" panose="020B0504020202020204" pitchFamily="34" charset="0"/>
              <a:buChar char="o"/>
            </a:pPr>
            <a:r>
              <a:rPr lang="pl-PL">
                <a:latin typeface="Rockwell"/>
                <a:ea typeface="+mn-lt"/>
                <a:cs typeface="+mn-lt"/>
              </a:rPr>
              <a:t>Zagrożony aresztowaniem wspólnie z grupą swoich podkomendnych oraz Inspektorem Inspektoratu Lubelskiego WiN Władysławem Siłą-Nowickim podjął kolejną próbę ucieczki na Zachód. Zorganizowany wyjazd i przerzut za granicę był najprawdopodobniej prowokacją Urzędu Bezpieczeństwa.</a:t>
            </a:r>
          </a:p>
          <a:p>
            <a:pPr>
              <a:buFont typeface="Courier New" panose="020B0504020202020204" pitchFamily="34" charset="0"/>
              <a:buChar char="o"/>
            </a:pPr>
            <a:r>
              <a:rPr lang="pl-PL">
                <a:latin typeface="Rockwell"/>
                <a:ea typeface="+mn-lt"/>
                <a:cs typeface="+mn-lt"/>
              </a:rPr>
              <a:t>Na przełomie stycznia i lutego 1949 r. osadzony w celi śmierci wraz z innymi więźniami przygotowywał ucieczkę. O jej planie powiadomił władze więzienia jeden z więźniów kryminalnych.</a:t>
            </a:r>
            <a:endParaRPr lang="pl-PL">
              <a:latin typeface="Rockwell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7187904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CD4121-30C8-4F2F-B7D7-3C159ECBF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noProof="1">
                <a:latin typeface="Modern Love"/>
              </a:rPr>
              <a:t>Dlaczego nazywamy go zolnierzem </a:t>
            </a:r>
            <a:r>
              <a:rPr lang="pl-PL" dirty="0">
                <a:latin typeface="Modern Love"/>
              </a:rPr>
              <a:t> </a:t>
            </a:r>
            <a:r>
              <a:rPr lang="pl-PL" noProof="1">
                <a:latin typeface="Modern Love"/>
              </a:rPr>
              <a:t>wykletym</a:t>
            </a:r>
            <a:r>
              <a:rPr lang="pl-PL" dirty="0">
                <a:latin typeface="Modern Love"/>
              </a:rPr>
              <a:t>?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8FAAF84-421E-455D-BA4C-AF65EBCA8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dirty="0">
                <a:latin typeface="Rockwell"/>
                <a:cs typeface="Segoe UI"/>
              </a:rPr>
              <a:t>Ponieważ mimo wielu przeciwnościom losu walczył przeciwko komunistom, propagandom, masowym aresztowaniom i terrorze. </a:t>
            </a:r>
            <a:endParaRPr lang="pl-PL">
              <a:latin typeface="Rockwell"/>
              <a:cs typeface="Segoe UI"/>
            </a:endParaRPr>
          </a:p>
          <a:p>
            <a:pPr marL="0" indent="0">
              <a:buNone/>
            </a:pPr>
            <a:r>
              <a:rPr lang="pl-PL" dirty="0">
                <a:latin typeface="Rockwell"/>
                <a:cs typeface="Segoe UI"/>
              </a:rPr>
              <a:t>Walczył o godną Polskę!</a:t>
            </a:r>
            <a:endParaRPr lang="pl-PL" dirty="0">
              <a:latin typeface="Rockwell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Pismo odręczne 3">
                <a:extLst>
                  <a:ext uri="{FF2B5EF4-FFF2-40B4-BE49-F238E27FC236}">
                    <a16:creationId xmlns:a16="http://schemas.microsoft.com/office/drawing/2014/main" id="{8D026E7C-D4C1-46BC-BB62-24CAF646C849}"/>
                  </a:ext>
                </a:extLst>
              </p14:cNvPr>
              <p14:cNvContentPartPr/>
              <p14:nvPr/>
            </p14:nvContentPartPr>
            <p14:xfrm>
              <a:off x="1061321" y="1136519"/>
              <a:ext cx="95249" cy="76199"/>
            </p14:xfrm>
          </p:contentPart>
        </mc:Choice>
        <mc:Fallback xmlns="">
          <p:pic>
            <p:nvPicPr>
              <p:cNvPr id="4" name="Pismo odręczne 3">
                <a:extLst>
                  <a:ext uri="{FF2B5EF4-FFF2-40B4-BE49-F238E27FC236}">
                    <a16:creationId xmlns:a16="http://schemas.microsoft.com/office/drawing/2014/main" id="{8D026E7C-D4C1-46BC-BB62-24CAF646C84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3301" y="1118739"/>
                <a:ext cx="131657" cy="1121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Pismo odręczne 4">
                <a:extLst>
                  <a:ext uri="{FF2B5EF4-FFF2-40B4-BE49-F238E27FC236}">
                    <a16:creationId xmlns:a16="http://schemas.microsoft.com/office/drawing/2014/main" id="{620C0BD5-4D33-4FF8-92CB-5F1F4C82A573}"/>
                  </a:ext>
                </a:extLst>
              </p14:cNvPr>
              <p14:cNvContentPartPr/>
              <p14:nvPr/>
            </p14:nvContentPartPr>
            <p14:xfrm>
              <a:off x="1407408" y="1268089"/>
              <a:ext cx="171450" cy="142875"/>
            </p14:xfrm>
          </p:contentPart>
        </mc:Choice>
        <mc:Fallback xmlns="">
          <p:pic>
            <p:nvPicPr>
              <p:cNvPr id="5" name="Pismo odręczne 4">
                <a:extLst>
                  <a:ext uri="{FF2B5EF4-FFF2-40B4-BE49-F238E27FC236}">
                    <a16:creationId xmlns:a16="http://schemas.microsoft.com/office/drawing/2014/main" id="{620C0BD5-4D33-4FF8-92CB-5F1F4C82A57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89246" y="1249630"/>
                <a:ext cx="207411" cy="1794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Pismo odręczne 5">
                <a:extLst>
                  <a:ext uri="{FF2B5EF4-FFF2-40B4-BE49-F238E27FC236}">
                    <a16:creationId xmlns:a16="http://schemas.microsoft.com/office/drawing/2014/main" id="{33902C78-7BAE-4150-9919-C65C367B2A97}"/>
                  </a:ext>
                </a:extLst>
              </p14:cNvPr>
              <p14:cNvContentPartPr/>
              <p14:nvPr/>
            </p14:nvContentPartPr>
            <p14:xfrm>
              <a:off x="5106850" y="1523999"/>
              <a:ext cx="85725" cy="142875"/>
            </p14:xfrm>
          </p:contentPart>
        </mc:Choice>
        <mc:Fallback xmlns="">
          <p:pic>
            <p:nvPicPr>
              <p:cNvPr id="6" name="Pismo odręczne 5">
                <a:extLst>
                  <a:ext uri="{FF2B5EF4-FFF2-40B4-BE49-F238E27FC236}">
                    <a16:creationId xmlns:a16="http://schemas.microsoft.com/office/drawing/2014/main" id="{33902C78-7BAE-4150-9919-C65C367B2A9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88345" y="1505959"/>
                <a:ext cx="123112" cy="1785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Pismo odręczne 6">
                <a:extLst>
                  <a:ext uri="{FF2B5EF4-FFF2-40B4-BE49-F238E27FC236}">
                    <a16:creationId xmlns:a16="http://schemas.microsoft.com/office/drawing/2014/main" id="{0C55DF13-FB68-4200-AE32-C63B66880D7D}"/>
                  </a:ext>
                </a:extLst>
              </p14:cNvPr>
              <p14:cNvContentPartPr/>
              <p14:nvPr/>
            </p14:nvContentPartPr>
            <p14:xfrm>
              <a:off x="5120591" y="1503405"/>
              <a:ext cx="57149" cy="95249"/>
            </p14:xfrm>
          </p:contentPart>
        </mc:Choice>
        <mc:Fallback xmlns="">
          <p:pic>
            <p:nvPicPr>
              <p:cNvPr id="7" name="Pismo odręczne 6">
                <a:extLst>
                  <a:ext uri="{FF2B5EF4-FFF2-40B4-BE49-F238E27FC236}">
                    <a16:creationId xmlns:a16="http://schemas.microsoft.com/office/drawing/2014/main" id="{0C55DF13-FB68-4200-AE32-C63B66880D7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03619" y="1485960"/>
                <a:ext cx="91438" cy="12979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Obraz 8">
            <a:extLst>
              <a:ext uri="{FF2B5EF4-FFF2-40B4-BE49-F238E27FC236}">
                <a16:creationId xmlns:a16="http://schemas.microsoft.com/office/drawing/2014/main" id="{3673B991-A1E6-4E9F-A2E2-7926FF5779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61886" y="3364642"/>
            <a:ext cx="27432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302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09009B-B90E-4BCC-AECD-A2D4C16051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noProof="1">
                <a:latin typeface="Modern Love"/>
              </a:rPr>
              <a:t>Dziekuje za uwage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Pismo odręczne 3">
                <a:extLst>
                  <a:ext uri="{FF2B5EF4-FFF2-40B4-BE49-F238E27FC236}">
                    <a16:creationId xmlns:a16="http://schemas.microsoft.com/office/drawing/2014/main" id="{92789F95-B2C9-4D31-BECA-8F961112B0E4}"/>
                  </a:ext>
                </a:extLst>
              </p14:cNvPr>
              <p14:cNvContentPartPr/>
              <p14:nvPr/>
            </p14:nvContentPartPr>
            <p14:xfrm>
              <a:off x="4190478" y="3322007"/>
              <a:ext cx="95250" cy="180975"/>
            </p14:xfrm>
          </p:contentPart>
        </mc:Choice>
        <mc:Fallback xmlns="">
          <p:pic>
            <p:nvPicPr>
              <p:cNvPr id="4" name="Pismo odręczne 3">
                <a:extLst>
                  <a:ext uri="{FF2B5EF4-FFF2-40B4-BE49-F238E27FC236}">
                    <a16:creationId xmlns:a16="http://schemas.microsoft.com/office/drawing/2014/main" id="{92789F95-B2C9-4D31-BECA-8F961112B0E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72388" y="3303837"/>
                <a:ext cx="131799" cy="216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Pismo odręczne 4">
                <a:extLst>
                  <a:ext uri="{FF2B5EF4-FFF2-40B4-BE49-F238E27FC236}">
                    <a16:creationId xmlns:a16="http://schemas.microsoft.com/office/drawing/2014/main" id="{1D459C05-E7CB-428B-BC9B-A6439A1653DF}"/>
                  </a:ext>
                </a:extLst>
              </p14:cNvPr>
              <p14:cNvContentPartPr/>
              <p14:nvPr/>
            </p14:nvContentPartPr>
            <p14:xfrm>
              <a:off x="4200899" y="3427972"/>
              <a:ext cx="95250" cy="85725"/>
            </p14:xfrm>
          </p:contentPart>
        </mc:Choice>
        <mc:Fallback xmlns="">
          <p:pic>
            <p:nvPicPr>
              <p:cNvPr id="5" name="Pismo odręczne 4">
                <a:extLst>
                  <a:ext uri="{FF2B5EF4-FFF2-40B4-BE49-F238E27FC236}">
                    <a16:creationId xmlns:a16="http://schemas.microsoft.com/office/drawing/2014/main" id="{1D459C05-E7CB-428B-BC9B-A6439A1653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82791" y="3409255"/>
                <a:ext cx="131105" cy="1227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Pismo odręczne 5">
                <a:extLst>
                  <a:ext uri="{FF2B5EF4-FFF2-40B4-BE49-F238E27FC236}">
                    <a16:creationId xmlns:a16="http://schemas.microsoft.com/office/drawing/2014/main" id="{52DB871F-1CF4-46EA-9788-9FB14CA37B40}"/>
                  </a:ext>
                </a:extLst>
              </p14:cNvPr>
              <p14:cNvContentPartPr/>
              <p14:nvPr/>
            </p14:nvContentPartPr>
            <p14:xfrm>
              <a:off x="5693278" y="3280252"/>
              <a:ext cx="123825" cy="142875"/>
            </p14:xfrm>
          </p:contentPart>
        </mc:Choice>
        <mc:Fallback xmlns="">
          <p:pic>
            <p:nvPicPr>
              <p:cNvPr id="6" name="Pismo odręczne 5">
                <a:extLst>
                  <a:ext uri="{FF2B5EF4-FFF2-40B4-BE49-F238E27FC236}">
                    <a16:creationId xmlns:a16="http://schemas.microsoft.com/office/drawing/2014/main" id="{52DB871F-1CF4-46EA-9788-9FB14CA37B4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74630" y="3263177"/>
                <a:ext cx="160749" cy="1773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Pismo odręczne 8">
                <a:extLst>
                  <a:ext uri="{FF2B5EF4-FFF2-40B4-BE49-F238E27FC236}">
                    <a16:creationId xmlns:a16="http://schemas.microsoft.com/office/drawing/2014/main" id="{929DA0F4-E9A2-4193-AA17-78D44F45A6B1}"/>
                  </a:ext>
                </a:extLst>
              </p14:cNvPr>
              <p14:cNvContentPartPr/>
              <p14:nvPr/>
            </p14:nvContentPartPr>
            <p14:xfrm>
              <a:off x="9190379" y="3322007"/>
              <a:ext cx="133350" cy="219075"/>
            </p14:xfrm>
          </p:contentPart>
        </mc:Choice>
        <mc:Fallback xmlns="">
          <p:pic>
            <p:nvPicPr>
              <p:cNvPr id="9" name="Pismo odręczne 8">
                <a:extLst>
                  <a:ext uri="{FF2B5EF4-FFF2-40B4-BE49-F238E27FC236}">
                    <a16:creationId xmlns:a16="http://schemas.microsoft.com/office/drawing/2014/main" id="{929DA0F4-E9A2-4193-AA17-78D44F45A6B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173047" y="3304050"/>
                <a:ext cx="168368" cy="2546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Pismo odręczne 9">
                <a:extLst>
                  <a:ext uri="{FF2B5EF4-FFF2-40B4-BE49-F238E27FC236}">
                    <a16:creationId xmlns:a16="http://schemas.microsoft.com/office/drawing/2014/main" id="{E3118DBF-7905-4D0C-B1E5-0C695F6C14EE}"/>
                  </a:ext>
                </a:extLst>
              </p14:cNvPr>
              <p14:cNvContentPartPr/>
              <p14:nvPr/>
            </p14:nvContentPartPr>
            <p14:xfrm>
              <a:off x="9212922" y="3436829"/>
              <a:ext cx="104775" cy="66674"/>
            </p14:xfrm>
          </p:contentPart>
        </mc:Choice>
        <mc:Fallback xmlns="">
          <p:pic>
            <p:nvPicPr>
              <p:cNvPr id="10" name="Pismo odręczne 9">
                <a:extLst>
                  <a:ext uri="{FF2B5EF4-FFF2-40B4-BE49-F238E27FC236}">
                    <a16:creationId xmlns:a16="http://schemas.microsoft.com/office/drawing/2014/main" id="{E3118DBF-7905-4D0C-B1E5-0C695F6C14E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194919" y="3417559"/>
                <a:ext cx="140420" cy="104828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pole tekstowe 11">
            <a:extLst>
              <a:ext uri="{FF2B5EF4-FFF2-40B4-BE49-F238E27FC236}">
                <a16:creationId xmlns:a16="http://schemas.microsoft.com/office/drawing/2014/main" id="{922DFB94-73AE-4121-9E77-17A8B1F69C26}"/>
              </a:ext>
            </a:extLst>
          </p:cNvPr>
          <p:cNvSpPr txBox="1"/>
          <p:nvPr/>
        </p:nvSpPr>
        <p:spPr>
          <a:xfrm>
            <a:off x="86508" y="6099000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b="1" dirty="0"/>
              <a:t>Prezentację wykonała Kinga Kołtun z klasy 8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1837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ExploreVTI">
  <a:themeElements>
    <a:clrScheme name="Custom 33">
      <a:dk1>
        <a:sysClr val="windowText" lastClr="000000"/>
      </a:dk1>
      <a:lt1>
        <a:sysClr val="window" lastClr="FFFFFF"/>
      </a:lt1>
      <a:dk2>
        <a:srgbClr val="201449"/>
      </a:dk2>
      <a:lt2>
        <a:srgbClr val="F3F0E9"/>
      </a:lt2>
      <a:accent1>
        <a:srgbClr val="E45221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954F72"/>
      </a:folHlink>
    </a:clrScheme>
    <a:fontScheme name="Custom 23">
      <a:majorFont>
        <a:latin typeface="Rockwell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390</Words>
  <Application>Microsoft Office PowerPoint</Application>
  <PresentationFormat>Panoramiczny</PresentationFormat>
  <Paragraphs>28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8" baseType="lpstr">
      <vt:lpstr>Arial</vt:lpstr>
      <vt:lpstr>Avenir Next LT Pro</vt:lpstr>
      <vt:lpstr>AvenirNext LT Pro Medium</vt:lpstr>
      <vt:lpstr>Courier New</vt:lpstr>
      <vt:lpstr>Georgia</vt:lpstr>
      <vt:lpstr>Modern Love</vt:lpstr>
      <vt:lpstr>Rockwell</vt:lpstr>
      <vt:lpstr>Segoe UI</vt:lpstr>
      <vt:lpstr>ExploreVTI</vt:lpstr>
      <vt:lpstr> O Hieronimie Dekutowskim</vt:lpstr>
      <vt:lpstr>Krótko o zyciorysie </vt:lpstr>
      <vt:lpstr>Ciekawostka</vt:lpstr>
      <vt:lpstr>Gdy byla wojna... </vt:lpstr>
      <vt:lpstr>Hieronim jako cichociemny</vt:lpstr>
      <vt:lpstr>Dzialalnosc zolnierza w czasach terroru NKWD </vt:lpstr>
      <vt:lpstr>Potajemne plany ucieczki</vt:lpstr>
      <vt:lpstr>Dlaczego nazywamy go zolnierzem  wykletym?</vt:lpstr>
      <vt:lpstr>Dziekuje za uwage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>Grażyna Kusal</cp:lastModifiedBy>
  <cp:revision>353</cp:revision>
  <dcterms:created xsi:type="dcterms:W3CDTF">2021-02-12T18:23:37Z</dcterms:created>
  <dcterms:modified xsi:type="dcterms:W3CDTF">2021-03-07T19:56:57Z</dcterms:modified>
</cp:coreProperties>
</file>