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2793B-CF8C-418D-8619-AF209A210D60}" v="210" dt="2021-02-13T12:48:17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3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9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3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4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0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2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4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5" name="Top Left">
            <a:extLst>
              <a:ext uri="{FF2B5EF4-FFF2-40B4-BE49-F238E27FC236}">
                <a16:creationId xmlns:a16="http://schemas.microsoft.com/office/drawing/2014/main" id="{7A93B028-F8F4-4F84-98D7-2779E4D8B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C254636-BEEC-4E48-BF0C-D2C6BF583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3AF5681-1B96-4C35-AB17-AB7793A4E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1C65047-892E-46D5-9E82-93FB2E432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AD2952C-9885-4337-B770-851BDEB88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B07DD51-ACE9-4B98-AB77-D23DBEF48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F483983-8B4E-40F0-BF70-192D840B7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8853237-6306-4734-906A-E334FDEAA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848C5D2-21E8-4E56-B25E-809869A75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797883" cy="3155419"/>
          </a:xfrm>
        </p:spPr>
        <p:txBody>
          <a:bodyPr anchor="b">
            <a:normAutofit/>
          </a:bodyPr>
          <a:lstStyle/>
          <a:p>
            <a:pPr algn="l"/>
            <a:r>
              <a:rPr lang="pl-PL" sz="5400" dirty="0">
                <a:ea typeface="+mj-lt"/>
                <a:cs typeface="+mj-lt"/>
              </a:rPr>
              <a:t>•Marian Bernaciak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5797882" cy="2054306"/>
          </a:xfrm>
        </p:spPr>
        <p:txBody>
          <a:bodyPr anchor="t">
            <a:normAutofit/>
          </a:bodyPr>
          <a:lstStyle/>
          <a:p>
            <a:pPr algn="l"/>
            <a:r>
              <a:rPr lang="pl-PL" sz="2200" dirty="0">
                <a:ea typeface="+mn-lt"/>
                <a:cs typeface="+mn-lt"/>
              </a:rPr>
              <a:t> ps. „Orlik”</a:t>
            </a:r>
            <a:endParaRPr lang="pl-PL" sz="2200"/>
          </a:p>
        </p:txBody>
      </p:sp>
      <p:pic>
        <p:nvPicPr>
          <p:cNvPr id="6" name="Obraz 6" descr="Obraz zawierający osoba, mężczyzna, odzież, zewnętrzne&#10;&#10;Opis wygenerowany automatycznie">
            <a:extLst>
              <a:ext uri="{FF2B5EF4-FFF2-40B4-BE49-F238E27FC236}">
                <a16:creationId xmlns:a16="http://schemas.microsoft.com/office/drawing/2014/main" id="{BCABB6CE-5E11-4E15-8078-7FD53FC88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6" r="7897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55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29158" y="3369564"/>
            <a:ext cx="118872" cy="118872"/>
            <a:chOff x="1175347" y="3733800"/>
            <a:chExt cx="118872" cy="118872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" name="Bottom Right">
            <a:extLst>
              <a:ext uri="{FF2B5EF4-FFF2-40B4-BE49-F238E27FC236}">
                <a16:creationId xmlns:a16="http://schemas.microsoft.com/office/drawing/2014/main" id="{F7513226-C6E6-4885-A42A-D6411FF0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0" name="Graphic 157">
              <a:extLst>
                <a:ext uri="{FF2B5EF4-FFF2-40B4-BE49-F238E27FC236}">
                  <a16:creationId xmlns:a16="http://schemas.microsoft.com/office/drawing/2014/main" id="{9BC07C6F-FF27-4C7D-BF5D-4B4B8880B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B062B0F-BCEB-436F-AB59-970CC5EE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2CDB5C4-8E76-40DC-A3EA-AF3D5066EA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88252B-68F7-4FD1-98ED-39451A985B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43015DC-C4C8-408D-91FE-CB52233190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E420DB7-0D88-4E37-B948-6FB4A8AD8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8BA96C9-4B69-43D0-A129-4C2DF6571D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B9C0CB4-8BF5-4813-A26B-7B3C36368E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1A6261E-C71C-43D5-8164-2B8BB8DFA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7" name="Rectangle 3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5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E2C4DDB-D298-4664-A333-7A4AC180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95E296-6F0D-494B-8EB4-9A1E53C4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55" y="2384474"/>
            <a:ext cx="5604997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buFont typeface="Avenir Next LT Pro" panose="020B0504020202020204" pitchFamily="34" charset="0"/>
              <a:buChar char="+"/>
            </a:pPr>
            <a:r>
              <a:rPr lang="en-US" sz="2400" dirty="0" err="1"/>
              <a:t>Urodził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6 </a:t>
            </a:r>
            <a:r>
              <a:rPr lang="en-US" sz="2400" dirty="0" err="1"/>
              <a:t>marca</a:t>
            </a:r>
            <a:r>
              <a:rPr lang="en-US" sz="2400" dirty="0"/>
              <a:t> 1917 </a:t>
            </a:r>
            <a:r>
              <a:rPr lang="en-US" sz="2400" dirty="0" err="1"/>
              <a:t>roku.W</a:t>
            </a:r>
            <a:r>
              <a:rPr lang="en-US" sz="2400" dirty="0"/>
              <a:t> 1937 r. </a:t>
            </a:r>
            <a:r>
              <a:rPr lang="en-US" sz="2400" dirty="0" err="1"/>
              <a:t>ukończył</a:t>
            </a:r>
            <a:r>
              <a:rPr lang="en-US" sz="2400" dirty="0"/>
              <a:t> </a:t>
            </a:r>
            <a:r>
              <a:rPr lang="en-US" sz="2400" dirty="0" err="1"/>
              <a:t>Gimnazjum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. A.J. </a:t>
            </a:r>
            <a:r>
              <a:rPr lang="en-US" sz="2400" dirty="0" err="1"/>
              <a:t>Czartoryskiego</a:t>
            </a:r>
            <a:r>
              <a:rPr lang="en-US" sz="2400" dirty="0"/>
              <a:t> w </a:t>
            </a:r>
            <a:r>
              <a:rPr lang="en-US" sz="2400" dirty="0" err="1"/>
              <a:t>Puławach</a:t>
            </a:r>
            <a:r>
              <a:rPr lang="en-US" sz="2400" dirty="0"/>
              <a:t>. </a:t>
            </a:r>
            <a:r>
              <a:rPr lang="en-US" sz="2400" dirty="0" err="1"/>
              <a:t>Następnie</a:t>
            </a:r>
            <a:r>
              <a:rPr lang="en-US" sz="2400" dirty="0"/>
              <a:t> </a:t>
            </a:r>
            <a:r>
              <a:rPr lang="en-US" sz="2400" dirty="0" err="1"/>
              <a:t>odbył</a:t>
            </a:r>
            <a:r>
              <a:rPr lang="en-US" sz="2400" dirty="0"/>
              <a:t> </a:t>
            </a:r>
            <a:r>
              <a:rPr lang="en-US" sz="2400" dirty="0" err="1"/>
              <a:t>roczną</a:t>
            </a:r>
            <a:r>
              <a:rPr lang="en-US" sz="2400" dirty="0"/>
              <a:t> </a:t>
            </a:r>
            <a:r>
              <a:rPr lang="en-US" sz="2400" dirty="0" err="1"/>
              <a:t>obowiązkową</a:t>
            </a:r>
            <a:r>
              <a:rPr lang="en-US" sz="2400" dirty="0"/>
              <a:t> </a:t>
            </a:r>
            <a:r>
              <a:rPr lang="en-US" sz="2400" dirty="0" err="1"/>
              <a:t>służbę</a:t>
            </a:r>
            <a:r>
              <a:rPr lang="en-US" sz="2400" dirty="0"/>
              <a:t> </a:t>
            </a:r>
            <a:r>
              <a:rPr lang="en-US" sz="2400" dirty="0" err="1"/>
              <a:t>wojskową</a:t>
            </a:r>
            <a:r>
              <a:rPr lang="en-US" sz="2400" dirty="0"/>
              <a:t> w </a:t>
            </a:r>
            <a:r>
              <a:rPr lang="en-US" sz="2400" dirty="0" err="1"/>
              <a:t>Mazowieckiej</a:t>
            </a:r>
            <a:r>
              <a:rPr lang="en-US" sz="2400" dirty="0"/>
              <a:t> </a:t>
            </a:r>
            <a:r>
              <a:rPr lang="en-US" sz="2400" dirty="0" err="1"/>
              <a:t>Szkole</a:t>
            </a:r>
            <a:r>
              <a:rPr lang="en-US" sz="2400" dirty="0"/>
              <a:t> </a:t>
            </a:r>
            <a:r>
              <a:rPr lang="en-US" sz="2400" dirty="0" err="1"/>
              <a:t>Podchorążych</a:t>
            </a:r>
            <a:r>
              <a:rPr lang="en-US" sz="2400" dirty="0"/>
              <a:t> </a:t>
            </a:r>
            <a:r>
              <a:rPr lang="en-US" sz="2400" dirty="0" err="1"/>
              <a:t>Rezerwy</a:t>
            </a:r>
            <a:r>
              <a:rPr lang="en-US" sz="2400" dirty="0"/>
              <a:t> </a:t>
            </a:r>
            <a:r>
              <a:rPr lang="en-US" sz="2400" dirty="0" err="1"/>
              <a:t>Artylerii</a:t>
            </a:r>
            <a:r>
              <a:rPr lang="en-US" sz="2400" dirty="0"/>
              <a:t> w </a:t>
            </a:r>
            <a:r>
              <a:rPr lang="en-US" sz="2400" dirty="0" err="1"/>
              <a:t>Zambrowie</a:t>
            </a:r>
            <a:r>
              <a:rPr lang="en-US" sz="2400" dirty="0"/>
              <a:t>, </a:t>
            </a:r>
            <a:r>
              <a:rPr lang="en-US" sz="2400" dirty="0" err="1"/>
              <a:t>którą</a:t>
            </a:r>
            <a:r>
              <a:rPr lang="en-US" sz="2400" dirty="0"/>
              <a:t> </a:t>
            </a:r>
            <a:r>
              <a:rPr lang="en-US" sz="2400" dirty="0" err="1"/>
              <a:t>zakończył</a:t>
            </a:r>
            <a:r>
              <a:rPr lang="en-US" sz="2400" dirty="0"/>
              <a:t> w </a:t>
            </a:r>
            <a:r>
              <a:rPr lang="en-US" sz="2400" dirty="0" err="1"/>
              <a:t>stopniu</a:t>
            </a:r>
            <a:r>
              <a:rPr lang="en-US" sz="2400" dirty="0"/>
              <a:t> </a:t>
            </a:r>
            <a:r>
              <a:rPr lang="en-US" sz="2400" dirty="0" err="1"/>
              <a:t>plutonowego</a:t>
            </a:r>
            <a:r>
              <a:rPr lang="en-US" sz="2400" dirty="0"/>
              <a:t> </a:t>
            </a:r>
            <a:r>
              <a:rPr lang="en-US" sz="2400" dirty="0" err="1"/>
              <a:t>podchorążego</a:t>
            </a:r>
            <a:endParaRPr lang="en-US" sz="2400" dirty="0" err="1">
              <a:cs typeface="Arial"/>
            </a:endParaRPr>
          </a:p>
        </p:txBody>
      </p:sp>
      <p:pic>
        <p:nvPicPr>
          <p:cNvPr id="5" name="Obraz 5" descr="Obraz zawierający tekst, zewnętrzne, osoba, grupa&#10;&#10;Opis wygenerowany automatycznie">
            <a:extLst>
              <a:ext uri="{FF2B5EF4-FFF2-40B4-BE49-F238E27FC236}">
                <a16:creationId xmlns:a16="http://schemas.microsoft.com/office/drawing/2014/main" id="{D2838FDF-A194-4293-A262-53E71F8D0F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385" r="1" b="10632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37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21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A456E9-D02B-4B1A-A853-B61C64CD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385690-D53F-491E-9934-ED89C48D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229"/>
            <a:ext cx="10515600" cy="4480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dirty="0">
                <a:ea typeface="+mn-lt"/>
                <a:cs typeface="+mn-lt"/>
              </a:rPr>
              <a:t>Pracował w urzędzie pocztowym w Sobolewie w powiecie Garwolin. Zmobilizowany w sierpniu 1939 r., podczas wojny obronnej 1939 r. walczył jako podporucznik rezerwy w 2 pac. Podczas obrony Włodzimierza Wołyńskiego po agresji ZSRR na Polskę dostał się do niewoli radzieckiej. Kilka tygodni później zbiegł z transportu jenieckiego na terenie ZSRR, wiozącego polskich oficerów do obozów, i powrócił w rodzinne strony.</a:t>
            </a:r>
            <a:endParaRPr lang="pl-P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0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F22BBA-FAE9-4072-AF01-4FD44242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60" y="559813"/>
            <a:ext cx="5605358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5" descr="Obraz zawierający tekst, osoba, wewnątrz, czarny&#10;&#10;Opis wygenerowany automatycznie">
            <a:extLst>
              <a:ext uri="{FF2B5EF4-FFF2-40B4-BE49-F238E27FC236}">
                <a16:creationId xmlns:a16="http://schemas.microsoft.com/office/drawing/2014/main" id="{43845A7B-4793-450A-A2F5-6C14C6DC14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176" y="567942"/>
            <a:ext cx="3958926" cy="5716862"/>
          </a:xfrm>
          <a:prstGeom prst="rect">
            <a:avLst/>
          </a:prstGeom>
        </p:spPr>
      </p:pic>
      <p:grpSp>
        <p:nvGrpSpPr>
          <p:cNvPr id="40" name="Top left">
            <a:extLst>
              <a:ext uri="{FF2B5EF4-FFF2-40B4-BE49-F238E27FC236}">
                <a16:creationId xmlns:a16="http://schemas.microsoft.com/office/drawing/2014/main" id="{C4F70370-17DE-499D-8256-4F9A352BA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67F3889-D5A7-4B0B-A5C8-910CE49F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968393-494B-4758-914C-AC92C7411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3B9ECD2-208D-4E4C-85C7-86FAEFBCF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CEC0DB1-FD35-4E6A-A339-227F3A2D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E530033-EC4D-4252-B937-8ABB2D681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136133D-A7F2-42FA-B919-60AC41C77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4D267CA-94E7-4FD5-942D-5C3DE29C9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0D7B39F-6C07-4FE8-A354-9F9A12609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Bottom Right">
            <a:extLst>
              <a:ext uri="{FF2B5EF4-FFF2-40B4-BE49-F238E27FC236}">
                <a16:creationId xmlns:a16="http://schemas.microsoft.com/office/drawing/2014/main" id="{C493BE25-7BED-4AAF-B05A-9EB10C80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C74F867-72FD-4FAA-9932-767684A7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186A5D6B-01F1-41A2-8AE2-E20E30B04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FB5D595-CCC3-47E7-B8F1-88394EF1F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36CCDE7-57DC-4910-B815-A1C0C0D8D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05B41E5-C3EB-4C22-B6DE-8928C8314E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C24D105-2918-455F-B496-92D82E1BD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FA8C24E-CE9B-4872-9D15-D4B4A24D54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0726FA3-32BA-48EA-8DCB-23BBFC718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EB3500D-7293-48F7-8F7E-D60FF252C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1D84803-4454-41CE-AFB6-447705465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5F19EB-AF41-4E7D-B975-C96724EE8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6871" y="1493078"/>
            <a:ext cx="5604997" cy="46200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/>
              <a:t> W 1940 zaangażował się w działalność konspiracyjną w ramach ZWZ, a następnie AK. Był szefem Kedywu podobwodu „A” (Dęblin-Ryki) w Obwodzie AK Puławy. Od jesieni 1943 r., zagrożony aresztowaniem przez Gestapo, był zmuszony ukrywać się. 20 listopada 1943 utworzył grupę lotną, przekształconą w oddział partyzancki, na czele którego stanął. W maju 1944 r. jego oddział otrzymał kryptonim OP I/15 pułku piechoty AK „Wilków”. Przeprowadził on ponad 20 akcji bojowych przeciwko Niemcom. Dzięki jego postawie podczas akcji „Burza” w lipcu 1944 r. w Dęblinie uratowano przed zniszczeniem ważne obiekty wojskowe i gospodarcze, uchroniono ludność przed wywózką i znęcaniem się </a:t>
            </a:r>
            <a:r>
              <a:rPr lang="en-US" sz="1500" dirty="0"/>
              <a:t>przez wycofujących się żołnierzy niemieckich.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5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9EADF-604A-46CF-9DC8-89EBB0D9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D7E581-F77A-4396-BB43-925E819A6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/>
            <a:r>
              <a:rPr lang="pl-PL" dirty="0">
                <a:ea typeface="+mn-lt"/>
                <a:cs typeface="+mn-lt"/>
              </a:rPr>
              <a:t> marcu 1945 odtworzył swój oddział z osób zagrożonych aresztowaniem. Początkowo podporządkował się Delegaturze Sił Zbrojnych na Kraj, a od września tego roku wszedł w skład Zrzeszenia WiN. Jesienią 1945 r. został mianowany dowódcą zgrupowania oddziałów WiN w Inspektoracie Rejonowym „Puławy”, a następnie zastępcą inspektora puławskiego ds. bezpieczeństwa jako referent bezpieczeństwa. Awansował wówczas do stopnia majora. Dowodzone przez niego zgrupowanie partyzantki niepodległościowej, jedno z największych na Lubelszczyźnie (działało na terenie powiatów garwolińskiego, puławskiego, łukowskiego, lubartowskiego, kraśnickiego i kozienickiego), liczące ok. 200 żołnierzy, a na wiosnę 1946 r. – ok. 160, przeprowadziło wiele akcji zbrojnych przeciwko władzom komunistycznym</a:t>
            </a:r>
            <a:endParaRPr lang="pl-P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4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C33F9AA-6819-4EF8-B1E9-291DCA4B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71CBAC7-619C-4C67-9D9D-24C3C417C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55" y="2384474"/>
            <a:ext cx="5604997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venir Next LT Pro" panose="020B0504020202020204" pitchFamily="34" charset="0"/>
              <a:buChar char="+"/>
            </a:pPr>
            <a:r>
              <a:rPr lang="en-US" sz="1800" dirty="0"/>
              <a:t> 24 </a:t>
            </a:r>
            <a:r>
              <a:rPr lang="en-US" sz="1800" dirty="0" err="1"/>
              <a:t>czerwca</a:t>
            </a:r>
            <a:r>
              <a:rPr lang="en-US" sz="1800" dirty="0"/>
              <a:t> 1946 r., </a:t>
            </a:r>
            <a:r>
              <a:rPr lang="en-US" sz="1800" dirty="0" err="1"/>
              <a:t>kiedy</a:t>
            </a:r>
            <a:r>
              <a:rPr lang="en-US" sz="1800" dirty="0"/>
              <a:t> M. </a:t>
            </a:r>
            <a:r>
              <a:rPr lang="en-US" sz="1800" dirty="0" err="1"/>
              <a:t>Bernaciak</a:t>
            </a:r>
            <a:r>
              <a:rPr lang="en-US" sz="1800" dirty="0"/>
              <a:t> </a:t>
            </a:r>
            <a:r>
              <a:rPr lang="en-US" sz="1800" dirty="0" err="1"/>
              <a:t>wracał</a:t>
            </a:r>
            <a:r>
              <a:rPr lang="en-US" sz="1800" dirty="0"/>
              <a:t> z </a:t>
            </a:r>
            <a:r>
              <a:rPr lang="en-US" sz="1800" dirty="0" err="1"/>
              <a:t>kilkoma</a:t>
            </a:r>
            <a:r>
              <a:rPr lang="en-US" sz="1800" dirty="0"/>
              <a:t> </a:t>
            </a:r>
            <a:r>
              <a:rPr lang="en-US" sz="1800" dirty="0" err="1"/>
              <a:t>ludźmi</a:t>
            </a:r>
            <a:r>
              <a:rPr lang="en-US" sz="1800" dirty="0"/>
              <a:t> z </a:t>
            </a:r>
            <a:r>
              <a:rPr lang="en-US" sz="1800" dirty="0" err="1"/>
              <a:t>odprawy</a:t>
            </a:r>
            <a:r>
              <a:rPr lang="en-US" sz="1800" dirty="0"/>
              <a:t> w </a:t>
            </a:r>
            <a:r>
              <a:rPr lang="en-US" sz="1800" dirty="0" err="1"/>
              <a:t>Życzynie</a:t>
            </a:r>
            <a:r>
              <a:rPr lang="en-US" sz="1800" dirty="0"/>
              <a:t>, </a:t>
            </a:r>
            <a:r>
              <a:rPr lang="en-US" sz="1800" dirty="0" err="1"/>
              <a:t>został</a:t>
            </a:r>
            <a:r>
              <a:rPr lang="en-US" sz="1800" dirty="0"/>
              <a:t> </a:t>
            </a:r>
            <a:r>
              <a:rPr lang="en-US" sz="1800" dirty="0" err="1"/>
              <a:t>zaatakowany</a:t>
            </a:r>
            <a:r>
              <a:rPr lang="en-US" sz="1800" dirty="0"/>
              <a:t> </a:t>
            </a:r>
            <a:r>
              <a:rPr lang="en-US" sz="1800" dirty="0" err="1"/>
              <a:t>przez</a:t>
            </a:r>
            <a:r>
              <a:rPr lang="en-US" sz="1800" dirty="0"/>
              <a:t> </a:t>
            </a:r>
            <a:r>
              <a:rPr lang="en-US" sz="1800" dirty="0" err="1"/>
              <a:t>grupę</a:t>
            </a:r>
            <a:r>
              <a:rPr lang="en-US" sz="1800" dirty="0"/>
              <a:t> </a:t>
            </a:r>
            <a:r>
              <a:rPr lang="en-US" sz="1800" dirty="0" err="1"/>
              <a:t>żołnierzy</a:t>
            </a:r>
            <a:r>
              <a:rPr lang="en-US" sz="1800" dirty="0"/>
              <a:t> </a:t>
            </a:r>
            <a:r>
              <a:rPr lang="en-US" sz="1800" dirty="0" err="1"/>
              <a:t>wojsk</a:t>
            </a:r>
            <a:r>
              <a:rPr lang="en-US" sz="1800" dirty="0"/>
              <a:t> </a:t>
            </a:r>
            <a:r>
              <a:rPr lang="en-US" sz="1800" dirty="0" err="1"/>
              <a:t>saperskich</a:t>
            </a:r>
            <a:r>
              <a:rPr lang="en-US" sz="1800" dirty="0"/>
              <a:t> z 1 </a:t>
            </a:r>
            <a:r>
              <a:rPr lang="en-US" sz="1800" dirty="0" err="1"/>
              <a:t>Dywizji</a:t>
            </a:r>
            <a:r>
              <a:rPr lang="en-US" sz="1800" dirty="0"/>
              <a:t> </a:t>
            </a:r>
            <a:r>
              <a:rPr lang="en-US" sz="1800" dirty="0" err="1"/>
              <a:t>Piechoty</a:t>
            </a:r>
            <a:r>
              <a:rPr lang="en-US" sz="1800" dirty="0"/>
              <a:t>, </a:t>
            </a:r>
            <a:r>
              <a:rPr lang="en-US" sz="1800" dirty="0" err="1"/>
              <a:t>którzy</a:t>
            </a:r>
            <a:r>
              <a:rPr lang="en-US" sz="1800" dirty="0"/>
              <a:t> </a:t>
            </a:r>
            <a:r>
              <a:rPr lang="en-US" sz="1800" dirty="0" err="1"/>
              <a:t>ochraniali</a:t>
            </a:r>
            <a:r>
              <a:rPr lang="en-US" sz="1800" dirty="0"/>
              <a:t> referendum </a:t>
            </a:r>
            <a:r>
              <a:rPr lang="en-US" sz="1800" dirty="0" err="1"/>
              <a:t>oraz</a:t>
            </a:r>
            <a:r>
              <a:rPr lang="en-US" sz="1800" dirty="0"/>
              <a:t> </a:t>
            </a:r>
            <a:r>
              <a:rPr lang="en-US" sz="1800" dirty="0" err="1"/>
              <a:t>oddział</a:t>
            </a:r>
            <a:r>
              <a:rPr lang="en-US" sz="1800" dirty="0"/>
              <a:t> KBW </a:t>
            </a:r>
            <a:r>
              <a:rPr lang="en-US" sz="1800" dirty="0" err="1"/>
              <a:t>koło</a:t>
            </a:r>
            <a:r>
              <a:rPr lang="en-US" sz="1800" dirty="0"/>
              <a:t> </a:t>
            </a:r>
            <a:r>
              <a:rPr lang="en-US" sz="1800" dirty="0" err="1"/>
              <a:t>wsi</a:t>
            </a:r>
            <a:r>
              <a:rPr lang="en-US" sz="1800" dirty="0"/>
              <a:t> </a:t>
            </a:r>
            <a:r>
              <a:rPr lang="en-US" sz="1800" dirty="0" err="1"/>
              <a:t>Piotrówek</a:t>
            </a:r>
            <a:r>
              <a:rPr lang="en-US" sz="1800" dirty="0"/>
              <a:t>. </a:t>
            </a:r>
            <a:r>
              <a:rPr lang="en-US" sz="1800" dirty="0" err="1"/>
              <a:t>Dwukrotnie</a:t>
            </a:r>
            <a:r>
              <a:rPr lang="en-US" sz="1800" dirty="0"/>
              <a:t> </a:t>
            </a:r>
            <a:r>
              <a:rPr lang="en-US" sz="1800" dirty="0" err="1"/>
              <a:t>ranny</a:t>
            </a:r>
            <a:r>
              <a:rPr lang="en-US" sz="1800" dirty="0"/>
              <a:t> </a:t>
            </a:r>
            <a:r>
              <a:rPr lang="en-US" sz="1800" dirty="0" err="1"/>
              <a:t>podczas</a:t>
            </a:r>
            <a:r>
              <a:rPr lang="en-US" sz="1800" dirty="0"/>
              <a:t> </a:t>
            </a:r>
            <a:r>
              <a:rPr lang="en-US" sz="1800" dirty="0" err="1"/>
              <a:t>próby</a:t>
            </a:r>
            <a:r>
              <a:rPr lang="en-US" sz="1800" dirty="0"/>
              <a:t> </a:t>
            </a:r>
            <a:r>
              <a:rPr lang="en-US" sz="1800" dirty="0" err="1"/>
              <a:t>przebicia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z </a:t>
            </a:r>
            <a:r>
              <a:rPr lang="en-US" sz="1800" dirty="0" err="1"/>
              <a:t>okrążenia</a:t>
            </a:r>
            <a:r>
              <a:rPr lang="en-US" sz="1800" dirty="0"/>
              <a:t>, </a:t>
            </a:r>
            <a:r>
              <a:rPr lang="en-US" sz="1800" dirty="0" err="1"/>
              <a:t>popełnił</a:t>
            </a:r>
            <a:r>
              <a:rPr lang="en-US" sz="1800" dirty="0"/>
              <a:t> </a:t>
            </a:r>
            <a:r>
              <a:rPr lang="en-US" sz="1800" dirty="0" err="1"/>
              <a:t>samobójstwo</a:t>
            </a:r>
            <a:r>
              <a:rPr lang="en-US" sz="1800" dirty="0"/>
              <a:t>. </a:t>
            </a:r>
            <a:r>
              <a:rPr lang="en-US" sz="1800" dirty="0" err="1"/>
              <a:t>Zginął</a:t>
            </a:r>
            <a:r>
              <a:rPr lang="en-US" sz="1800" dirty="0"/>
              <a:t> </a:t>
            </a:r>
            <a:r>
              <a:rPr lang="en-US" sz="1800" dirty="0" err="1"/>
              <a:t>partyzant</a:t>
            </a:r>
            <a:r>
              <a:rPr lang="en-US" sz="1800" dirty="0"/>
              <a:t> z </a:t>
            </a:r>
            <a:r>
              <a:rPr lang="en-US" sz="1800" dirty="0" err="1"/>
              <a:t>jego</a:t>
            </a:r>
            <a:r>
              <a:rPr lang="en-US" sz="1800" dirty="0"/>
              <a:t> </a:t>
            </a:r>
            <a:r>
              <a:rPr lang="en-US" sz="1800" dirty="0" err="1"/>
              <a:t>oddziału</a:t>
            </a:r>
            <a:r>
              <a:rPr lang="en-US" sz="1800" dirty="0"/>
              <a:t> – Leon Jankowski „</a:t>
            </a:r>
            <a:r>
              <a:rPr lang="en-US" sz="1800" dirty="0" err="1"/>
              <a:t>Obarek</a:t>
            </a:r>
            <a:r>
              <a:rPr lang="en-US" sz="1800" dirty="0"/>
              <a:t>”. </a:t>
            </a:r>
            <a:r>
              <a:rPr lang="en-US" sz="1800" dirty="0" err="1"/>
              <a:t>Jego</a:t>
            </a:r>
            <a:r>
              <a:rPr lang="en-US" sz="1800" dirty="0"/>
              <a:t> </a:t>
            </a:r>
            <a:r>
              <a:rPr lang="en-US" sz="1800" dirty="0" err="1"/>
              <a:t>zwłoki</a:t>
            </a:r>
            <a:r>
              <a:rPr lang="en-US" sz="1800" dirty="0"/>
              <a:t> </a:t>
            </a:r>
            <a:r>
              <a:rPr lang="en-US" sz="1800" dirty="0" err="1"/>
              <a:t>przetransportowano</a:t>
            </a:r>
            <a:r>
              <a:rPr lang="en-US" sz="1800" dirty="0"/>
              <a:t> do </a:t>
            </a:r>
            <a:r>
              <a:rPr lang="en-US" sz="1800" dirty="0" err="1"/>
              <a:t>Warszawy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pochowano</a:t>
            </a:r>
            <a:r>
              <a:rPr lang="en-US" sz="1800" dirty="0"/>
              <a:t> w </a:t>
            </a:r>
            <a:r>
              <a:rPr lang="en-US" sz="1800" dirty="0" err="1"/>
              <a:t>kwaterze</a:t>
            </a:r>
            <a:r>
              <a:rPr lang="en-US" sz="1800" dirty="0"/>
              <a:t> 45N, </a:t>
            </a:r>
            <a:r>
              <a:rPr lang="en-US" sz="1800" dirty="0" err="1"/>
              <a:t>tzw</a:t>
            </a:r>
            <a:r>
              <a:rPr lang="en-US" sz="1800" dirty="0"/>
              <a:t>. „</a:t>
            </a:r>
            <a:r>
              <a:rPr lang="en-US" sz="1800" dirty="0" err="1"/>
              <a:t>kwaterze</a:t>
            </a:r>
            <a:r>
              <a:rPr lang="en-US" sz="1800" dirty="0"/>
              <a:t> </a:t>
            </a:r>
            <a:r>
              <a:rPr lang="en-US" sz="1800" dirty="0" err="1"/>
              <a:t>przy</a:t>
            </a:r>
            <a:r>
              <a:rPr lang="en-US" sz="1800" dirty="0"/>
              <a:t> </a:t>
            </a:r>
            <a:r>
              <a:rPr lang="en-US" sz="1800" dirty="0" err="1"/>
              <a:t>studni</a:t>
            </a:r>
            <a:r>
              <a:rPr lang="en-US" sz="1800" dirty="0"/>
              <a:t>”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Cmentarzu</a:t>
            </a:r>
            <a:r>
              <a:rPr lang="en-US" sz="1800" dirty="0"/>
              <a:t> </a:t>
            </a:r>
            <a:r>
              <a:rPr lang="en-US" sz="1800" dirty="0" err="1"/>
              <a:t>Bródnowskim</a:t>
            </a:r>
            <a:r>
              <a:rPr lang="en-US" sz="1800" dirty="0"/>
              <a:t>.</a:t>
            </a:r>
          </a:p>
        </p:txBody>
      </p:sp>
      <p:pic>
        <p:nvPicPr>
          <p:cNvPr id="5" name="Obraz 5" descr="Obraz zawierający osoba, mężczyzna, mundur wojskowy, ściana&#10;&#10;Opis wygenerowany automatycznie">
            <a:extLst>
              <a:ext uri="{FF2B5EF4-FFF2-40B4-BE49-F238E27FC236}">
                <a16:creationId xmlns:a16="http://schemas.microsoft.com/office/drawing/2014/main" id="{95635402-E653-46AE-B39B-D3E8A09C0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" b="1652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50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11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23393E"/>
      </a:dk2>
      <a:lt2>
        <a:srgbClr val="E8E2E8"/>
      </a:lt2>
      <a:accent1>
        <a:srgbClr val="81AC83"/>
      </a:accent1>
      <a:accent2>
        <a:srgbClr val="75AB8E"/>
      </a:accent2>
      <a:accent3>
        <a:srgbClr val="80A9A4"/>
      </a:accent3>
      <a:accent4>
        <a:srgbClr val="7AA5B7"/>
      </a:accent4>
      <a:accent5>
        <a:srgbClr val="92A1C4"/>
      </a:accent5>
      <a:accent6>
        <a:srgbClr val="867FBA"/>
      </a:accent6>
      <a:hlink>
        <a:srgbClr val="AE69AB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Panoramiczny</PresentationFormat>
  <Paragraphs>13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AvenirNext LT Pro Medium</vt:lpstr>
      <vt:lpstr>Sagona Book</vt:lpstr>
      <vt:lpstr>ExploreVTI</vt:lpstr>
      <vt:lpstr>•Marian Bernaciak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Grażyna Kusal</cp:lastModifiedBy>
  <cp:revision>81</cp:revision>
  <dcterms:created xsi:type="dcterms:W3CDTF">2021-02-13T12:28:07Z</dcterms:created>
  <dcterms:modified xsi:type="dcterms:W3CDTF">2021-03-07T19:54:23Z</dcterms:modified>
</cp:coreProperties>
</file>