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D345E56-8BF3-4B49-986E-2C5F7982E83D}" type="datetimeFigureOut">
              <a:rPr lang="pl-PL" smtClean="0"/>
              <a:pPr/>
              <a:t>14.02.2021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9479109-41B8-4DE0-9641-0773F275EE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5E56-8BF3-4B49-986E-2C5F7982E83D}" type="datetimeFigureOut">
              <a:rPr lang="pl-PL" smtClean="0"/>
              <a:pPr/>
              <a:t>14.02.2021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479109-41B8-4DE0-9641-0773F275EE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D345E56-8BF3-4B49-986E-2C5F7982E83D}" type="datetimeFigureOut">
              <a:rPr lang="pl-PL" smtClean="0"/>
              <a:pPr/>
              <a:t>14.02.2021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9479109-41B8-4DE0-9641-0773F275EE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5E56-8BF3-4B49-986E-2C5F7982E83D}" type="datetimeFigureOut">
              <a:rPr lang="pl-PL" smtClean="0"/>
              <a:pPr/>
              <a:t>14.02.2021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479109-41B8-4DE0-9641-0773F275EE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D345E56-8BF3-4B49-986E-2C5F7982E83D}" type="datetimeFigureOut">
              <a:rPr lang="pl-PL" smtClean="0"/>
              <a:pPr/>
              <a:t>14.02.2021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9479109-41B8-4DE0-9641-0773F275EE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5E56-8BF3-4B49-986E-2C5F7982E83D}" type="datetimeFigureOut">
              <a:rPr lang="pl-PL" smtClean="0"/>
              <a:pPr/>
              <a:t>14.02.2021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479109-41B8-4DE0-9641-0773F275EE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5E56-8BF3-4B49-986E-2C5F7982E83D}" type="datetimeFigureOut">
              <a:rPr lang="pl-PL" smtClean="0"/>
              <a:pPr/>
              <a:t>14.02.2021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479109-41B8-4DE0-9641-0773F275EE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5E56-8BF3-4B49-986E-2C5F7982E83D}" type="datetimeFigureOut">
              <a:rPr lang="pl-PL" smtClean="0"/>
              <a:pPr/>
              <a:t>14.02.2021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479109-41B8-4DE0-9641-0773F275EE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D345E56-8BF3-4B49-986E-2C5F7982E83D}" type="datetimeFigureOut">
              <a:rPr lang="pl-PL" smtClean="0"/>
              <a:pPr/>
              <a:t>14.02.2021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479109-41B8-4DE0-9641-0773F275EE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5E56-8BF3-4B49-986E-2C5F7982E83D}" type="datetimeFigureOut">
              <a:rPr lang="pl-PL" smtClean="0"/>
              <a:pPr/>
              <a:t>14.02.2021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479109-41B8-4DE0-9641-0773F275EE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5E56-8BF3-4B49-986E-2C5F7982E83D}" type="datetimeFigureOut">
              <a:rPr lang="pl-PL" smtClean="0"/>
              <a:pPr/>
              <a:t>14.02.2021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479109-41B8-4DE0-9641-0773F275EEB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D345E56-8BF3-4B49-986E-2C5F7982E83D}" type="datetimeFigureOut">
              <a:rPr lang="pl-PL" smtClean="0"/>
              <a:pPr/>
              <a:t>14.02.2021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9479109-41B8-4DE0-9641-0773F275EEB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dirty="0" smtClean="0"/>
              <a:t>Zdzisław Broński   „Uskok”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753232"/>
          </a:xfrm>
        </p:spPr>
        <p:txBody>
          <a:bodyPr/>
          <a:lstStyle/>
          <a:p>
            <a:r>
              <a:rPr lang="pl-PL" dirty="0" smtClean="0"/>
              <a:t>Żołnierz wyklęty działający na obszarze  Lubelszczyzny </a:t>
            </a:r>
            <a:endParaRPr lang="pl-PL" dirty="0"/>
          </a:p>
        </p:txBody>
      </p:sp>
      <p:pic>
        <p:nvPicPr>
          <p:cNvPr id="24578" name="Picture 2" descr="Ilustrac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4149080"/>
            <a:ext cx="1655374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Upamiętnienie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>
                <a:latin typeface="Calibri" pitchFamily="34" charset="0"/>
                <a:cs typeface="Calibri" pitchFamily="34" charset="0"/>
              </a:rPr>
              <a:t>W 1991 na cmentarzu w Kijanach (miejsce zamieszkania jego partnerki i syna) odsłonięto obelisk upamiętniający Zdzisława Brońskiego.</a:t>
            </a:r>
          </a:p>
          <a:p>
            <a:r>
              <a:rPr lang="pl-PL" sz="2000" dirty="0" smtClean="0">
                <a:latin typeface="Calibri" pitchFamily="34" charset="0"/>
                <a:cs typeface="Calibri" pitchFamily="34" charset="0"/>
              </a:rPr>
              <a:t>Tablice upamiętniające Zdzisława Brońskiego ustanowiono w kościele św. Anny w Kijanach parafii pod tym wezwaniem (1992/1993), kościele w Świdniku. W Lubartowie ustanowiono pomnik.</a:t>
            </a:r>
          </a:p>
          <a:p>
            <a:r>
              <a:rPr lang="pl-PL" sz="2000" dirty="0" smtClean="0">
                <a:latin typeface="Calibri" pitchFamily="34" charset="0"/>
                <a:cs typeface="Calibri" pitchFamily="34" charset="0"/>
              </a:rPr>
              <a:t>W 2004 Instytut Pamięci Narodowej opublikował pamiętnik Zdzisława Brońskiego, który został znaleziony przez funkcjonariuszy UB w jego kryjówce.</a:t>
            </a:r>
          </a:p>
          <a:p>
            <a:r>
              <a:rPr lang="pl-PL" sz="2000" dirty="0" smtClean="0">
                <a:latin typeface="Calibri" pitchFamily="34" charset="0"/>
                <a:cs typeface="Calibri" pitchFamily="34" charset="0"/>
              </a:rPr>
              <a:t>21 maja 2006 w Nowogrodzie odbyła się uroczystość odsłonięcia pomnika w miejscu śmierci kpt. Brońskiego.</a:t>
            </a:r>
          </a:p>
          <a:p>
            <a:pPr>
              <a:buNone/>
            </a:pPr>
            <a:endParaRPr lang="pl-PL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Dziękuję za uwagę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Weronika </a:t>
            </a:r>
            <a:r>
              <a:rPr lang="pl-PL" dirty="0" err="1" smtClean="0"/>
              <a:t>Chalinowska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Dzieciństwo i młodość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dirty="0" smtClean="0">
                <a:latin typeface="Calibri" pitchFamily="34" charset="0"/>
                <a:cs typeface="Calibri" pitchFamily="34" charset="0"/>
              </a:rPr>
              <a:t>Urodził się 24 grudnia w 1912r. jako syn Franciszka Brońskiego i Apolonii. Uczęszczał do szkoły w Spiczynie, następnie Gimnazjum im. Stefana Batorego w Lublinie, którego nie ukończył. W 1934 został powołany do obowiązkowej służby wojskowej, którą pełnił w 23 pułku piechoty we Włodzimierzu Wołyńskim, podczas której przeszedł szkołę podoficerską i uzyskał stopień plutonowego. Następnie pracował w gospodarstwie rolnym rodziców. Należał wówczas do Centralnego Związku Młodzieży Wiejskiej "Siew" oraz działał w kółkach samokształceniowych. </a:t>
            </a:r>
            <a:endParaRPr lang="pl-PL" sz="2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II wojna światowa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dirty="0" smtClean="0">
                <a:latin typeface="Calibri" pitchFamily="34" charset="0"/>
                <a:cs typeface="Calibri" pitchFamily="34" charset="0"/>
              </a:rPr>
              <a:t>Po wybuchu II wojny światowej brał udział w wojnie obronnej 1939. Po pierwszym starciu pułku z wojskami niemieckimi w Borach Tucholskich dostał się do niewoli. Trafił do stalagu w Brześciu Kujawskim. Latem 1940 ochotniczo zgłosił się do pracy w niemieckim gospodarstwie, został zatrudniony u bauera w okolicach Bydgoszczy, skąd jesienią uciekł. Po powrocie w rodzinne strony, wstąpił do POZ, a po jej scaleniu z AK został dowódcą 35-osobowego plutonu terytorialnego (placówki) w </a:t>
            </a:r>
            <a:r>
              <a:rPr lang="pl-PL" sz="2000" dirty="0" err="1" smtClean="0">
                <a:latin typeface="Calibri" pitchFamily="34" charset="0"/>
                <a:cs typeface="Calibri" pitchFamily="34" charset="0"/>
              </a:rPr>
              <a:t>Radzicu</a:t>
            </a:r>
            <a:r>
              <a:rPr lang="pl-PL" sz="2000" dirty="0" smtClean="0">
                <a:latin typeface="Calibri" pitchFamily="34" charset="0"/>
                <a:cs typeface="Calibri" pitchFamily="34" charset="0"/>
              </a:rPr>
              <a:t> Starym w I Rejonie Obwodu AK „Lubartów”, który wchodził w skład Inspektoratu „Lublin”. </a:t>
            </a:r>
            <a:endParaRPr lang="pl-PL" sz="2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Działalność partyzancka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dirty="0" smtClean="0">
                <a:latin typeface="Calibri" pitchFamily="34" charset="0"/>
                <a:cs typeface="Calibri" pitchFamily="34" charset="0"/>
              </a:rPr>
              <a:t>Na przełomie lat 1943 i 1944, po serii aresztowań lokalnych działaczy konspiracyjnych przez Niemców, zorganizował grupę partyzancką, która 16 maja 1944 stała się formalnie oddziałem lotnym zgrupowania OP 8 pułku piechoty Legionów Armii Krajowej. 3 maja 1944 Broński otrzymał awans do stopnia podporucznika rezerwy. W czerwcu tego roku jego oddział został przydzielony do 27 Wołyńskiej Dywizji Piechoty AK. 16 lipca liczące około 6 tys. partyzantów zgrupowanie, przy którym przebywał oddział ppor. W ramach akcji „Burza” Inspektorat AK „Lublin” odtwarzał 8 </a:t>
            </a:r>
            <a:r>
              <a:rPr lang="pl-PL" sz="2000" dirty="0" err="1" smtClean="0">
                <a:latin typeface="Calibri" pitchFamily="34" charset="0"/>
                <a:cs typeface="Calibri" pitchFamily="34" charset="0"/>
              </a:rPr>
              <a:t>pp</a:t>
            </a:r>
            <a:r>
              <a:rPr lang="pl-PL" sz="2000" dirty="0" smtClean="0">
                <a:latin typeface="Calibri" pitchFamily="34" charset="0"/>
                <a:cs typeface="Calibri" pitchFamily="34" charset="0"/>
              </a:rPr>
              <a:t> Leg. Oddział ppor. Brońskiego wchodził w jego skład jako 3 kompania IV batalionu tego pułku. 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Powrót do podziemia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dirty="0" smtClean="0">
                <a:latin typeface="Calibri" pitchFamily="34" charset="0"/>
                <a:cs typeface="Calibri" pitchFamily="34" charset="0"/>
              </a:rPr>
              <a:t>Po wkroczeniu Armii Czerwonej na Lubelszczyznę Zdzisław Broński uniknął aresztowania przez NKWD. Rozwiązał swój oddział. Od sierpnia 1944 pełnił funkcję zastępcy, a następnie komendanta I Rejonu Obwodu AK „Lubartów”. Wiosną 1945 na bazie oddziału partyzanckiego z czasów okupacji niemieckiej odtworzył kilkudziesięcioosobowy lotny oddział bojowy, który wszedł w skład struktur Zrzeszenia Wolność i Niezawisłość </a:t>
            </a:r>
            <a:r>
              <a:rPr lang="pl-PL" sz="2000" dirty="0" err="1" smtClean="0">
                <a:latin typeface="Calibri" pitchFamily="34" charset="0"/>
                <a:cs typeface="Calibri" pitchFamily="34" charset="0"/>
              </a:rPr>
              <a:t>(Wi</a:t>
            </a:r>
            <a:r>
              <a:rPr lang="pl-PL" sz="2000" dirty="0" smtClean="0">
                <a:latin typeface="Calibri" pitchFamily="34" charset="0"/>
                <a:cs typeface="Calibri" pitchFamily="34" charset="0"/>
              </a:rPr>
              <a:t>N). 25 maja 1946 nowy inspektor Inspektoratu </a:t>
            </a:r>
            <a:r>
              <a:rPr lang="pl-PL" sz="2000" dirty="0" err="1" smtClean="0">
                <a:latin typeface="Calibri" pitchFamily="34" charset="0"/>
                <a:cs typeface="Calibri" pitchFamily="34" charset="0"/>
              </a:rPr>
              <a:t>WiN</a:t>
            </a:r>
            <a:r>
              <a:rPr lang="pl-PL" sz="2000" dirty="0" smtClean="0">
                <a:latin typeface="Calibri" pitchFamily="34" charset="0"/>
                <a:cs typeface="Calibri" pitchFamily="34" charset="0"/>
              </a:rPr>
              <a:t> „Lublin” Franciszek </a:t>
            </a:r>
            <a:r>
              <a:rPr lang="pl-PL" sz="2000" dirty="0" err="1" smtClean="0">
                <a:latin typeface="Calibri" pitchFamily="34" charset="0"/>
                <a:cs typeface="Calibri" pitchFamily="34" charset="0"/>
              </a:rPr>
              <a:t>Abraszewski</a:t>
            </a:r>
            <a:r>
              <a:rPr lang="pl-PL" sz="2000" dirty="0" smtClean="0">
                <a:latin typeface="Calibri" pitchFamily="34" charset="0"/>
                <a:cs typeface="Calibri" pitchFamily="34" charset="0"/>
              </a:rPr>
              <a:t> ps. „Boruta” mianował go komendantem OP II w Obwodzie Lubartów. W październiku 1946 oddział por. Brońskiego opanował Łęczną, rozbijając miejscowy posterunek Milicji Obywatelskiej.</a:t>
            </a:r>
          </a:p>
          <a:p>
            <a:pPr>
              <a:buNone/>
            </a:pPr>
            <a:endParaRPr lang="pl-PL" sz="2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Samodzielna walka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2000" dirty="0" smtClean="0">
                <a:latin typeface="Calibri" pitchFamily="34" charset="0"/>
                <a:cs typeface="Calibri" pitchFamily="34" charset="0"/>
              </a:rPr>
              <a:t>Zdzisław Broński w zasadzie respektował podległość komendzie Zrzeszenia </a:t>
            </a:r>
            <a:r>
              <a:rPr lang="pl-PL" sz="2000" dirty="0" err="1" smtClean="0">
                <a:latin typeface="Calibri" pitchFamily="34" charset="0"/>
                <a:cs typeface="Calibri" pitchFamily="34" charset="0"/>
              </a:rPr>
              <a:t>WiN</a:t>
            </a:r>
            <a:r>
              <a:rPr lang="pl-PL" sz="2000" dirty="0" smtClean="0">
                <a:latin typeface="Calibri" pitchFamily="34" charset="0"/>
                <a:cs typeface="Calibri" pitchFamily="34" charset="0"/>
              </a:rPr>
              <a:t>, ale z drugiej strony radykalizował swoją postawę przeciwko komunistycznym władzom. Po ogłoszeniu 22 lutego 1947 ustawy o amnestii, był gotów ujawnić się, lecz tego nie zrobił i dalej walczył przeciwko komunistom. Jego akcje były wymierzone nie tylko w funkcjonariuszy państwowych, ale również w ludność cywilną, współpracującą bądź też sympatyzującą z nową władzą. Najgłośniejszym echem odbiło się jednak dokonanie mordu na mieszkańcach wsi Puchaczów. W ostatnim okresie swojej działalności Zdzisław Broński ukrywał się w bunkrze, wybudowanym w maju 1947 pod prywatną stodołą w miejscowości Dąbrówka (obecnie Nowogród). Za jego wskazanie dwukrotnie została wyznaczona nagroda finansowa przez władze komunistyczne.</a:t>
            </a:r>
            <a:endParaRPr lang="pl-PL" sz="2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Skąd wziął się jego pseudonim?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dirty="0" smtClean="0">
                <a:latin typeface="Calibri" pitchFamily="34" charset="0"/>
                <a:cs typeface="Calibri" pitchFamily="34" charset="0"/>
              </a:rPr>
              <a:t>Przybrany przez Zdzisława Brońskiego pseudonim „Uskok” mógł pochodzić od faktu, że utykał na skutek dwukrotnego zranienia nogi, w tym za drugim razem w kolano, w wyniku przypadkowego postrzału z broni przez członka jego oddziału 12 stycznia 1947.</a:t>
            </a:r>
            <a:endParaRPr lang="pl-PL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Okoliczności śmierci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smtClean="0">
                <a:latin typeface="Calibri" pitchFamily="34" charset="0"/>
                <a:cs typeface="Calibri" pitchFamily="34" charset="0"/>
              </a:rPr>
              <a:t>Miejsce </a:t>
            </a:r>
            <a:r>
              <a:rPr lang="pl-PL" sz="2000" smtClean="0">
                <a:latin typeface="Calibri" pitchFamily="34" charset="0"/>
                <a:cs typeface="Calibri" pitchFamily="34" charset="0"/>
              </a:rPr>
              <a:t>przebywania Brońskiego </a:t>
            </a:r>
            <a:r>
              <a:rPr lang="pl-PL" sz="2000" dirty="0" smtClean="0">
                <a:latin typeface="Calibri" pitchFamily="34" charset="0"/>
                <a:cs typeface="Calibri" pitchFamily="34" charset="0"/>
              </a:rPr>
              <a:t>zostało zlokalizowanie wskutek zdrady jego byłego podkomendnego, Franciszka Kasperka ps. „Hardy”, ujawnionego podczas amnestii w 1947, który następnie został agentem UB. Dzięki jego informacjom 20 maja 1949 funkcjonariusze Powiatowego Urzędu Bezpieczeństwa Publicznego aresztowali Zygmunta Liberę ps. „Babinicz”, który był zastępcą por. Brońskiego. W wyniku tortur wydał on miejsce ukrycia swojego dowódcy. 21 maja 1949 grupa operacyjna MO, Ministerstwa Bezpieczeństwa Publicznego i Korpusu Bezpieczeństwa Wewnętrznego otoczyła kryjówkę por. Z. Brońskiego. Zginął 12 maja 1949 od wybuchu granatu. Jego ciało zostało przewiezione do Lublina i okazane członkom rodziny celem identyfikacji. Nie jest znane miejsce jego pochówku. </a:t>
            </a:r>
            <a:endParaRPr lang="pl-PL" sz="2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odznaczenia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latin typeface="Calibri" pitchFamily="34" charset="0"/>
                <a:cs typeface="Calibri" pitchFamily="34" charset="0"/>
              </a:rPr>
              <a:t>Krzyż Srebrny Orderu Virtuti </a:t>
            </a:r>
            <a:r>
              <a:rPr lang="pl-PL" dirty="0" err="1" smtClean="0">
                <a:latin typeface="Calibri" pitchFamily="34" charset="0"/>
                <a:cs typeface="Calibri" pitchFamily="34" charset="0"/>
              </a:rPr>
              <a:t>Militari</a:t>
            </a:r>
            <a:r>
              <a:rPr lang="pl-PL" dirty="0" smtClean="0">
                <a:latin typeface="Calibri" pitchFamily="34" charset="0"/>
                <a:cs typeface="Calibri" pitchFamily="34" charset="0"/>
              </a:rPr>
              <a:t> klasy V</a:t>
            </a:r>
          </a:p>
          <a:p>
            <a:r>
              <a:rPr lang="pl-PL" dirty="0" smtClean="0">
                <a:latin typeface="Calibri" pitchFamily="34" charset="0"/>
                <a:cs typeface="Calibri" pitchFamily="34" charset="0"/>
              </a:rPr>
              <a:t>Krzyż Walecznych</a:t>
            </a:r>
          </a:p>
          <a:p>
            <a:r>
              <a:rPr lang="pl-PL" dirty="0" smtClean="0">
                <a:latin typeface="Calibri" pitchFamily="34" charset="0"/>
                <a:cs typeface="Calibri" pitchFamily="34" charset="0"/>
              </a:rPr>
              <a:t>Krzyż Komandorski z Gwiazdą Orderu Odrodzenia Polski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118</TotalTime>
  <Words>819</Words>
  <Application>Microsoft Office PowerPoint</Application>
  <PresentationFormat>Pokaz na ekranie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Bogaty</vt:lpstr>
      <vt:lpstr>Zdzisław Broński   „Uskok” </vt:lpstr>
      <vt:lpstr>Dzieciństwo i młodość</vt:lpstr>
      <vt:lpstr>II wojna światowa</vt:lpstr>
      <vt:lpstr>Działalność partyzancka</vt:lpstr>
      <vt:lpstr>Powrót do podziemia</vt:lpstr>
      <vt:lpstr>Samodzielna walka</vt:lpstr>
      <vt:lpstr>Skąd wziął się jego pseudonim?</vt:lpstr>
      <vt:lpstr>Okoliczności śmierci </vt:lpstr>
      <vt:lpstr>odznaczenia</vt:lpstr>
      <vt:lpstr>Upamiętnienie</vt:lpstr>
      <vt:lpstr>Dziękuję za uwagę</vt:lpstr>
    </vt:vector>
  </TitlesOfParts>
  <Company>OEM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Zdzisław Broński   „Uskok”</dc:title>
  <dc:creator>Lenovo</dc:creator>
  <cp:lastModifiedBy>Lenovo</cp:lastModifiedBy>
  <cp:revision>13</cp:revision>
  <dcterms:created xsi:type="dcterms:W3CDTF">2021-02-14T17:09:29Z</dcterms:created>
  <dcterms:modified xsi:type="dcterms:W3CDTF">2021-02-14T19:11:19Z</dcterms:modified>
</cp:coreProperties>
</file>