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A0A34-8962-4F85-837B-94B4882E5B6F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38C61-90A5-4335-B3D3-5D5243DB7A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3078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580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6779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765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914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6026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976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203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343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226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0272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333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5853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940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571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1739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958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712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865470-213F-4E3E-94BC-11C3833A7697}" type="datetimeFigureOut">
              <a:rPr lang="pl-PL" smtClean="0"/>
              <a:pPr/>
              <a:t>25.10.2023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F7BF54-9154-4B91-BB98-78875D404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874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>
    <mc:Choice xmlns:p14="http://schemas.microsoft.com/office/powerpoint/2010/main" xmlns="" Requires="p14">
      <p:transition p14:dur="150" advClick="0" advTm="10000">
        <p:cover/>
      </p:transition>
    </mc:Choice>
    <mc:Fallback>
      <p:transition advClick="0" advTm="10000">
        <p:cover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trnn.pl/brama-edukacja/diabel-historia-antoniego-teklaka-i-gieni-kopf/" TargetMode="External"/><Relationship Id="rId2" Type="http://schemas.openxmlformats.org/officeDocument/2006/relationships/hyperlink" Target="https://niezalezna.pl/polska/z-narazeniem-zycia-ratowali-zydow/25089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748773-78AF-4FA7-CF27-1E4558CA2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090" y="-441260"/>
            <a:ext cx="10435820" cy="1987420"/>
          </a:xfrm>
        </p:spPr>
        <p:txBody>
          <a:bodyPr>
            <a:noAutofit/>
          </a:bodyPr>
          <a:lstStyle/>
          <a:p>
            <a:r>
              <a:rPr lang="pl-PL" sz="4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Antoni </a:t>
            </a:r>
            <a:r>
              <a:rPr lang="pl-PL" sz="4800" dirty="0" err="1">
                <a:highlight>
                  <a:srgbClr val="FFFF00"/>
                </a:highlight>
                <a:latin typeface="Berlin Sans FB Demi" panose="020E0802020502020306" pitchFamily="34" charset="0"/>
              </a:rPr>
              <a:t>Teklak</a:t>
            </a:r>
            <a:r>
              <a:rPr lang="pl-PL" sz="4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 </a:t>
            </a:r>
            <a:br>
              <a:rPr lang="pl-PL" sz="4800" dirty="0">
                <a:highlight>
                  <a:srgbClr val="FFFF00"/>
                </a:highlight>
                <a:latin typeface="Berlin Sans FB Demi" panose="020E0802020502020306" pitchFamily="34" charset="0"/>
              </a:rPr>
            </a:br>
            <a:r>
              <a:rPr lang="pl-PL" sz="4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(1915-1975)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F5CCB2F-FD05-584F-E7C1-8C50343F9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670" y="5570473"/>
            <a:ext cx="5698916" cy="1278002"/>
          </a:xfrm>
        </p:spPr>
        <p:txBody>
          <a:bodyPr>
            <a:normAutofit lnSpcReduction="10000"/>
          </a:bodyPr>
          <a:lstStyle/>
          <a:p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99000" endPos="0" dir="5400000" sy="-100000" algn="bl" rotWithShape="0"/>
                </a:effectLst>
                <a:highlight>
                  <a:srgbClr val="C0C0C0"/>
                </a:highlight>
                <a:latin typeface="Berlin Sans FB Demi" panose="020E0802020502020306" pitchFamily="34" charset="0"/>
              </a:rPr>
              <a:t>Historia ocalenia Gieni </a:t>
            </a:r>
            <a:r>
              <a:rPr lang="pl-P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99000" endPos="0" dir="5400000" sy="-100000" algn="bl" rotWithShape="0"/>
                </a:effectLst>
                <a:highlight>
                  <a:srgbClr val="C0C0C0"/>
                </a:highlight>
                <a:latin typeface="Berlin Sans FB Demi" panose="020E0802020502020306" pitchFamily="34" charset="0"/>
              </a:rPr>
              <a:t>Kopf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99000" endPos="0" dir="5400000" sy="-100000" algn="bl" rotWithShape="0"/>
                </a:effectLst>
                <a:highlight>
                  <a:srgbClr val="C0C0C0"/>
                </a:highlight>
                <a:latin typeface="Berlin Sans FB Demi" panose="020E0802020502020306" pitchFamily="34" charset="0"/>
              </a:rPr>
              <a:t> (</a:t>
            </a:r>
            <a:r>
              <a:rPr lang="pl-P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99000" endPos="0" dir="5400000" sy="-100000" algn="bl" rotWithShape="0"/>
                </a:effectLst>
                <a:highlight>
                  <a:srgbClr val="C0C0C0"/>
                </a:highlight>
                <a:latin typeface="Berlin Sans FB Demi" panose="020E0802020502020306" pitchFamily="34" charset="0"/>
              </a:rPr>
              <a:t>Zimmerman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99000" endPos="0" dir="5400000" sy="-100000" algn="bl" rotWithShape="0"/>
                </a:effectLst>
                <a:highlight>
                  <a:srgbClr val="C0C0C0"/>
                </a:highlight>
                <a:latin typeface="Berlin Sans FB Demi" panose="020E0802020502020306" pitchFamily="34" charset="0"/>
              </a:rPr>
              <a:t>)</a:t>
            </a:r>
          </a:p>
        </p:txBody>
      </p:sp>
      <p:pic>
        <p:nvPicPr>
          <p:cNvPr id="1026" name="Picture 2" descr="Antoni Teklak ukrywał Gienię Kopf, żydowską dziewczynę. Jej brata, Josefa  Kopfa, zabili polscy parobkowie">
            <a:extLst>
              <a:ext uri="{FF2B5EF4-FFF2-40B4-BE49-F238E27FC236}">
                <a16:creationId xmlns:a16="http://schemas.microsoft.com/office/drawing/2014/main" xmlns="" id="{3358D7C8-DA05-3252-510D-62D35081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533525"/>
            <a:ext cx="75342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415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" advClick="0" advTm="5000">
        <p:cover/>
      </p:transition>
    </mc:Choice>
    <mc:Fallback>
      <p:transition advClick="0" advTm="5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126B03-CEF0-EFFC-5AF7-4CE5D5C3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0845014-70B5-6858-068B-935892834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1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„Mówiono o nim, że był odludkiem, nikt do niego nie przychodził i wszyscy się go bali. Mówili, że ma diabła, bo jak wychodził w pole, to po powrocie do domu miał już gotowy obiad. My się domyślamy, że to on sam wymyślił tego diabła w domu, aby strzec Gieni i całej rodziny, żeby nikt nie przychodził i nie odkrył Gieni”</a:t>
            </a:r>
          </a:p>
          <a:p>
            <a:r>
              <a:rPr lang="pl-PL" i="1" dirty="0">
                <a:solidFill>
                  <a:srgbClr val="222222"/>
                </a:solidFill>
                <a:latin typeface="Berlin Sans FB Demi" panose="020E0802020502020306" pitchFamily="34" charset="0"/>
              </a:rPr>
              <a:t>-powiedziała Katarzyna Tutka</a:t>
            </a:r>
            <a:endParaRPr lang="pl-PL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36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80" advClick="0" advTm="8000">
        <p:cover/>
      </p:transition>
    </mc:Choice>
    <mc:Fallback>
      <p:transition advClick="0" advTm="8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2BB29B-2225-C49E-C712-FE34DE41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3816981-68AD-3BA5-3938-3AF772839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Wnuk ocalonej Geni </a:t>
            </a:r>
            <a:r>
              <a:rPr lang="pl-PL" b="0" i="0" dirty="0" err="1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Kopf</a:t>
            </a:r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 - </a:t>
            </a:r>
            <a:r>
              <a:rPr lang="pl-PL" b="0" i="0" dirty="0" err="1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Amit</a:t>
            </a:r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 Hirsch - w swoim przemówieniu podkreślił, że decyzja </a:t>
            </a:r>
            <a:r>
              <a:rPr lang="pl-PL" b="0" i="0" dirty="0" err="1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Teklaka</a:t>
            </a:r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 o uratowaniu żydowskiej nastolatki nie była jednorazowa, „</a:t>
            </a:r>
            <a:r>
              <a:rPr lang="pl-PL" b="1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każdego dnia musiał podejmować ją niejako na nowo, za każdym razem ryzykując własnym życiem” i „postawił na człowieczeństwo w tym najczarniejszym okresie historii”.</a:t>
            </a:r>
            <a:endParaRPr lang="pl-PL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76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80" advClick="0" advTm="8000">
        <p:cover/>
      </p:transition>
    </mc:Choice>
    <mc:Fallback>
      <p:transition advClick="0" advTm="8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2ABD92-4A39-A1F4-DDE9-4D3F6BCB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0B66E3-FEDE-629D-18B7-5C93B71C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Tytuł „Sprawiedliwy wśród Narodów Świata” przyznaje od 1963 r. Instytut </a:t>
            </a:r>
            <a:r>
              <a:rPr lang="pl-PL" b="0" i="0" dirty="0" err="1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Yad</a:t>
            </a:r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lang="pl-PL" b="0" i="0" dirty="0" err="1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Vashem</a:t>
            </a:r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 w Jerozolimie bohaterom, którzy w czasie Holokaustu z narażeniem życia i bezinteresownie nieśli pomoc prześladowanym Żydom. Na medalu jest wyryta sentencja z Talmudu „Kto ratuje jedno życie, ten ratuje cały świat”. </a:t>
            </a:r>
            <a:r>
              <a:rPr lang="pl-PL" dirty="0" smtClean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endParaRPr lang="pl-PL" dirty="0" smtClean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r>
              <a:rPr lang="pl-PL" b="0" i="0" dirty="0" smtClean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Do </a:t>
            </a:r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1 stycznia 2018 r. na całym świecie medalami </a:t>
            </a:r>
            <a:r>
              <a:rPr lang="pl-PL" b="0" i="0" dirty="0" smtClean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uhonorowano</a:t>
            </a:r>
          </a:p>
          <a:p>
            <a:pPr>
              <a:buNone/>
            </a:pPr>
            <a:r>
              <a:rPr lang="pl-PL" b="0" i="0" dirty="0" smtClean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26 973 osoby, w tym 6 863 Polaków.</a:t>
            </a:r>
            <a:endParaRPr lang="pl-PL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59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80" advClick="0" advTm="8000">
        <p:cover/>
      </p:transition>
    </mc:Choice>
    <mc:Fallback>
      <p:transition advClick="0" advTm="8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114F1A-CC5D-7CAB-7A26-81A8719DC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548" y="1576524"/>
            <a:ext cx="7360904" cy="1586204"/>
          </a:xfrm>
        </p:spPr>
        <p:txBody>
          <a:bodyPr/>
          <a:lstStyle/>
          <a:p>
            <a:r>
              <a:rPr lang="pl-PL" sz="9600" dirty="0">
                <a:latin typeface="Berlin Sans FB Demi" panose="020E0802020502020306" pitchFamily="34" charset="0"/>
              </a:rPr>
              <a:t/>
            </a:r>
            <a:br>
              <a:rPr lang="pl-PL" sz="9600" dirty="0">
                <a:latin typeface="Berlin Sans FB Demi" panose="020E0802020502020306" pitchFamily="34" charset="0"/>
              </a:rPr>
            </a:br>
            <a:r>
              <a:rPr lang="pl-PL" sz="9600" dirty="0">
                <a:latin typeface="Berlin Sans FB Demi" panose="020E0802020502020306" pitchFamily="34" charset="0"/>
              </a:rPr>
              <a:t/>
            </a:r>
            <a:br>
              <a:rPr lang="pl-PL" sz="9600" dirty="0">
                <a:latin typeface="Berlin Sans FB Demi" panose="020E0802020502020306" pitchFamily="34" charset="0"/>
              </a:rPr>
            </a:br>
            <a:r>
              <a:rPr lang="pl-PL" sz="9600" dirty="0">
                <a:latin typeface="Berlin Sans FB Demi" panose="020E0802020502020306" pitchFamily="34" charset="0"/>
              </a:rPr>
              <a:t/>
            </a:r>
            <a:br>
              <a:rPr lang="pl-PL" sz="9600" dirty="0">
                <a:latin typeface="Berlin Sans FB Demi" panose="020E0802020502020306" pitchFamily="34" charset="0"/>
              </a:rPr>
            </a:br>
            <a:r>
              <a:rPr lang="pl-PL" sz="9600" dirty="0">
                <a:latin typeface="Berlin Sans FB Demi" panose="020E0802020502020306" pitchFamily="34" charset="0"/>
              </a:rPr>
              <a:t/>
            </a:r>
            <a:br>
              <a:rPr lang="pl-PL" sz="9600" dirty="0">
                <a:latin typeface="Berlin Sans FB Demi" panose="020E0802020502020306" pitchFamily="34" charset="0"/>
              </a:rPr>
            </a:br>
            <a:r>
              <a:rPr lang="pl-PL" sz="9600" dirty="0">
                <a:latin typeface="Berlin Sans FB Demi" panose="020E0802020502020306" pitchFamily="34" charset="0"/>
              </a:rPr>
              <a:t/>
            </a:r>
            <a:br>
              <a:rPr lang="pl-PL" sz="9600" dirty="0">
                <a:latin typeface="Berlin Sans FB Demi" panose="020E0802020502020306" pitchFamily="34" charset="0"/>
              </a:rPr>
            </a:br>
            <a:r>
              <a:rPr lang="pl-PL" sz="9600" dirty="0">
                <a:latin typeface="Berlin Sans FB Demi" panose="020E0802020502020306" pitchFamily="34" charset="0"/>
              </a:rPr>
              <a:t/>
            </a:r>
            <a:br>
              <a:rPr lang="pl-PL" sz="9600" dirty="0">
                <a:latin typeface="Berlin Sans FB Demi" panose="020E0802020502020306" pitchFamily="34" charset="0"/>
              </a:rPr>
            </a:br>
            <a:r>
              <a:rPr lang="pl-PL" sz="9600" dirty="0">
                <a:latin typeface="Berlin Sans FB Demi" panose="020E0802020502020306" pitchFamily="34" charset="0"/>
              </a:rPr>
              <a:t/>
            </a:r>
            <a:br>
              <a:rPr lang="pl-PL" sz="9600" dirty="0">
                <a:latin typeface="Berlin Sans FB Demi" panose="020E0802020502020306" pitchFamily="34" charset="0"/>
              </a:rPr>
            </a:br>
            <a:r>
              <a:rPr lang="pl-PL" sz="9600">
                <a:latin typeface="Berlin Sans FB Demi" panose="020E0802020502020306" pitchFamily="34" charset="0"/>
              </a:rPr>
              <a:t>KONIEC </a:t>
            </a:r>
            <a:r>
              <a:rPr lang="pl-PL" sz="9600" smtClean="0">
                <a:latin typeface="Berlin Sans FB Demi" panose="020E0802020502020306" pitchFamily="34" charset="0"/>
              </a:rPr>
              <a:t/>
            </a:r>
            <a:br>
              <a:rPr lang="pl-PL" sz="9600" smtClean="0">
                <a:latin typeface="Berlin Sans FB Demi" panose="020E0802020502020306" pitchFamily="34" charset="0"/>
              </a:rPr>
            </a:br>
            <a:r>
              <a:rPr lang="pl-PL" sz="1200" smtClean="0">
                <a:latin typeface="Berlin Sans FB Demi" panose="020E0802020502020306" pitchFamily="34" charset="0"/>
              </a:rPr>
              <a:t>przygotowała </a:t>
            </a:r>
            <a:r>
              <a:rPr lang="pl-PL" sz="1200" dirty="0">
                <a:latin typeface="Berlin Sans FB Demi" panose="020E0802020502020306" pitchFamily="34" charset="0"/>
              </a:rPr>
              <a:t>Marta </a:t>
            </a:r>
            <a:r>
              <a:rPr lang="pl-PL" sz="1200" dirty="0" smtClean="0">
                <a:latin typeface="Berlin Sans FB Demi" panose="020E0802020502020306" pitchFamily="34" charset="0"/>
              </a:rPr>
              <a:t>Mazurkiewicz-ZSP w Turce</a:t>
            </a:r>
            <a:r>
              <a:rPr lang="pl-PL" sz="1200" smtClean="0">
                <a:latin typeface="Berlin Sans FB Demi" panose="020E0802020502020306" pitchFamily="34" charset="0"/>
              </a:rPr>
              <a:t>, klasa 7</a:t>
            </a:r>
            <a:endParaRPr lang="pl-PL" sz="9600" dirty="0">
              <a:latin typeface="Berlin Sans FB Demi" panose="020E0802020502020306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35AF533-2264-7FFB-5499-423FB4B26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872554"/>
            <a:ext cx="6815669" cy="1320802"/>
          </a:xfrm>
        </p:spPr>
        <p:txBody>
          <a:bodyPr>
            <a:noAutofit/>
          </a:bodyPr>
          <a:lstStyle/>
          <a:p>
            <a:r>
              <a:rPr lang="pl-PL" sz="2000" dirty="0">
                <a:latin typeface="Berlin Sans FB Demi" panose="020E0802020502020306" pitchFamily="34" charset="0"/>
              </a:rPr>
              <a:t>Źródła:</a:t>
            </a:r>
          </a:p>
          <a:p>
            <a:r>
              <a:rPr lang="pl-PL" sz="900" dirty="0">
                <a:latin typeface="Berlin Sans FB Demi" panose="020E0802020502020306" pitchFamily="34" charset="0"/>
                <a:hlinkClick r:id="rId2"/>
              </a:rPr>
              <a:t>https://niezalezna.pl/polska/z-narazeniem-zycia-ratowali-zydow/250895</a:t>
            </a:r>
            <a:endParaRPr lang="pl-PL" sz="900" dirty="0">
              <a:latin typeface="Berlin Sans FB Demi" panose="020E0802020502020306" pitchFamily="34" charset="0"/>
            </a:endParaRPr>
          </a:p>
          <a:p>
            <a:r>
              <a:rPr lang="pl-PL" sz="900" dirty="0">
                <a:latin typeface="Berlin Sans FB Demi" panose="020E0802020502020306" pitchFamily="34" charset="0"/>
                <a:hlinkClick r:id="rId3"/>
              </a:rPr>
              <a:t>https://teatrnn.pl/brama-edukacja/diabel-historia-antoniego-teklaka-i-gieni-kopf/</a:t>
            </a:r>
            <a:endParaRPr lang="pl-PL" sz="900" dirty="0">
              <a:latin typeface="Berlin Sans FB Demi" panose="020E0802020502020306" pitchFamily="34" charset="0"/>
            </a:endParaRPr>
          </a:p>
          <a:p>
            <a:endParaRPr lang="pl-PL" sz="9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88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80" advClick="0" advTm="8000">
        <p:cover/>
      </p:transition>
    </mc:Choice>
    <mc:Fallback>
      <p:transition advClick="0" advTm="8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A7C4BD-4150-5E18-E848-CCA7B4F6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Antonii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Teklak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 urodził się w 1915 roku</a:t>
            </a:r>
            <a:endParaRPr lang="pl-PL" dirty="0">
              <a:latin typeface="Berlin Sans FB Demi" panose="020E0802020502020306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DF98C88-534B-05AC-53C6-577215E40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333333"/>
                </a:solidFill>
                <a:latin typeface="Berlin Sans FB Demi" panose="020E0802020502020306" pitchFamily="34" charset="0"/>
              </a:rPr>
              <a:t>M</a:t>
            </a:r>
            <a:r>
              <a:rPr lang="pl-PL" b="0" i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ieszkał 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w Turobinie.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Zajmował się szewstwem i prowadził gospodarstwo.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 Był wdowcem. 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Jego sąsiadami była żydowska rodzina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Kopfów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, z którą był zaprzyjaźniony.</a:t>
            </a:r>
          </a:p>
          <a:p>
            <a:endParaRPr lang="pl-PL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" advClick="0" advTm="5000">
        <p:cover/>
      </p:transition>
    </mc:Choice>
    <mc:Fallback>
      <p:transition advClick="0" advTm="5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22A348-FE5A-0FDA-097F-5DA83F6A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erlin Sans FB Demi" panose="020E0802020502020306" pitchFamily="34" charset="0"/>
              </a:rPr>
              <a:t>Po wybuchu wojny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1A5BF0-3684-1360-2163-9C6A8AC35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333333"/>
                </a:solidFill>
                <a:latin typeface="Berlin Sans FB Demi" panose="020E0802020502020306" pitchFamily="34" charset="0"/>
              </a:rPr>
              <a:t>D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o Turobina wkroczyły wojska radzieckie, a następnie, po ich wycofaniu, niemieckie. Wówczas zaczęły się prześladowania Żydów, a w 1940 roku zostało utworzone getto. Z powodu przeludnienia i głodu, w getcie wybuchła epidemia tyfusu, w trakcie której zmarł Lejb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Kopf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.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Hinda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 została sama z dziećmi, zdana na pomoc sąsiada, Antoniego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Teklaka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.</a:t>
            </a:r>
            <a:endParaRPr lang="pl-PL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40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80" advClick="0" advTm="8000">
        <p:cover/>
      </p:transition>
    </mc:Choice>
    <mc:Fallback>
      <p:transition advClick="0" advTm="8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0A5F7C-8D04-30C5-D41B-6352EB01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erlin Sans FB Demi" panose="020E0802020502020306" pitchFamily="34" charset="0"/>
              </a:rPr>
              <a:t>W październiku 1942r.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05921B8-DDE7-3468-ACEF-108937506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333333"/>
                </a:solidFill>
                <a:latin typeface="Berlin Sans FB Demi" panose="020E0802020502020306" pitchFamily="34" charset="0"/>
              </a:rPr>
              <a:t>N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astąpiła ostateczna likwidacja getta w Turobinie. Część osób rozstrzelano na miejscu, pozostałe ok. dwa tysiące osób popędzono do Izbicy. Wśród nich była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Hinda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Kopf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 z szóstką dzieci (dwóch starszych synów, wcześniej ożenionych, mieszkało już osobno).</a:t>
            </a:r>
            <a:endParaRPr lang="pl-PL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92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80" advClick="0" advTm="8000">
        <p:cover/>
      </p:transition>
    </mc:Choice>
    <mc:Fallback>
      <p:transition advClick="0" advTm="8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5FDB0E-C70E-8826-8F0C-409FAEDF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BE1CC95-2C21-ADD1-5849-7A5F15076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W czasie akcji zgromadzono Żydów w synagodze. Niektórzy próbowali uciec, a wśród nich osiemnastoletnia Gienia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Kopf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. Postanowiła wrócić do rodzinnego miasteczka. Po całonocnym marszu dotarła do domu Antka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Teklaka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. Kiedy znalazł dziewczynę na strychu obory zdecydował, że jej pomoże. Przygotował dla niej kryjówkę w ziemiance koło stodoły. Gienia przebywała tam półtora roku, do wyzwolenia w lipcu 1944.</a:t>
            </a:r>
            <a:endParaRPr lang="pl-PL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14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80" advClick="0" advTm="8000">
        <p:cover/>
      </p:transition>
    </mc:Choice>
    <mc:Fallback>
      <p:transition advClick="0" advTm="8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ACBF45-5D95-8221-05A0-2776BCD0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1252F1-79CC-92D8-D6DA-9B0E1E329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 Po ucieczce z obozu w Sobiborze do Turbina wrócił brat Gieni, Josef, który ukrywał się w okolicznych lasach. Po wojnie przyszedł do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Teklaka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 przywitać się z siostrą. Postanowił pójść do znajomych Polaków, którym zostawił majątek na przechowanie. Został przez nich zamordowany w sąsiedniej wsi. Gienia po wojnie wyjechała do Lublina, gdzie znalazła dalsza rodzinę.</a:t>
            </a:r>
            <a:endParaRPr lang="pl-PL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46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80" advClick="0" advTm="8000">
        <p:cover/>
      </p:transition>
    </mc:Choice>
    <mc:Fallback>
      <p:transition advClick="0" advTm="8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47E05D-4354-736E-067C-1E51D04C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1F282C2-4689-3E06-A3D6-27D12085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 Przez cały czas utrzymywała kontakty ze swoim wybawcą. W 1951 wyemigrowała do Izraela. Poślubiła pochodzącego również z Turobina Izraela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Zimmermana</a:t>
            </a:r>
            <a:r>
              <a:rPr lang="pl-PL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, z którym doczekała się dwóch córek, licznych wnuków i prawnuków.</a:t>
            </a:r>
            <a:endParaRPr lang="pl-PL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47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80" advClick="0" advTm="8000">
        <p:cover/>
      </p:transition>
    </mc:Choice>
    <mc:Fallback>
      <p:transition advClick="0" advTm="8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D4E7B6-C550-9FA9-ED38-1E395CD8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462794" cy="686817"/>
          </a:xfrm>
        </p:spPr>
        <p:txBody>
          <a:bodyPr>
            <a:noAutofit/>
          </a:bodyPr>
          <a:lstStyle/>
          <a:p>
            <a:r>
              <a:rPr lang="pl-PL" sz="2800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W 2018 roku Antoniemu </a:t>
            </a:r>
            <a:r>
              <a:rPr lang="pl-PL" sz="2800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Teklakowi</a:t>
            </a:r>
            <a:r>
              <a:rPr lang="pl-PL" sz="2800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, pośmiertnie, Instytut </a:t>
            </a:r>
            <a:r>
              <a:rPr lang="pl-PL" sz="2800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Yad</a:t>
            </a:r>
            <a:r>
              <a:rPr lang="pl-PL" sz="2800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lang="pl-PL" sz="2800" b="0" i="0" dirty="0" err="1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Vashem</a:t>
            </a:r>
            <a:r>
              <a:rPr lang="pl-PL" sz="2800" b="0" i="0" dirty="0">
                <a:solidFill>
                  <a:srgbClr val="333333"/>
                </a:solidFill>
                <a:effectLst/>
                <a:latin typeface="Berlin Sans FB Demi" panose="020E0802020502020306" pitchFamily="34" charset="0"/>
              </a:rPr>
              <a:t> przyznał medal “Sprawiedliwi wśród Narodów Świata</a:t>
            </a:r>
            <a:r>
              <a:rPr lang="pl-PL" sz="28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”.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E08F3D6-7B9D-41EE-2103-D72D1EAE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33" y="1838131"/>
            <a:ext cx="11945267" cy="488924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                       </a:t>
            </a:r>
            <a:r>
              <a:rPr lang="pl-PL" sz="2000" dirty="0">
                <a:latin typeface="Berlin Sans FB Demi" panose="020E0802020502020306" pitchFamily="34" charset="0"/>
              </a:rPr>
              <a:t>Gienia </a:t>
            </a:r>
            <a:r>
              <a:rPr lang="pl-PL" sz="2000" dirty="0" err="1">
                <a:latin typeface="Berlin Sans FB Demi" panose="020E0802020502020306" pitchFamily="34" charset="0"/>
              </a:rPr>
              <a:t>Kopf</a:t>
            </a:r>
            <a:r>
              <a:rPr lang="pl-PL" sz="2000" dirty="0">
                <a:latin typeface="Berlin Sans FB Demi" panose="020E0802020502020306" pitchFamily="34" charset="0"/>
              </a:rPr>
              <a:t>:                                              Dyplom </a:t>
            </a:r>
            <a:r>
              <a:rPr lang="pl-PL" sz="2000" dirty="0" smtClean="0">
                <a:latin typeface="Berlin Sans FB Demi" panose="020E0802020502020306" pitchFamily="34" charset="0"/>
              </a:rPr>
              <a:t>Antoniego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Teklaka</a:t>
            </a:r>
            <a:r>
              <a:rPr lang="pl-PL" sz="2000" dirty="0">
                <a:latin typeface="Berlin Sans FB Demi" panose="020E0802020502020306" pitchFamily="34" charset="0"/>
              </a:rPr>
              <a:t>:</a:t>
            </a:r>
          </a:p>
          <a:p>
            <a:pPr marL="0" indent="0">
              <a:buNone/>
            </a:pPr>
            <a:r>
              <a:rPr lang="pl-PL" dirty="0"/>
              <a:t>                                                                   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AFA9BCC-CC02-2805-DEF0-9AC901E227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221" y="2786378"/>
            <a:ext cx="2438150" cy="2992746"/>
          </a:xfrm>
          <a:prstGeom prst="rect">
            <a:avLst/>
          </a:prstGeom>
        </p:spPr>
      </p:pic>
      <p:pic>
        <p:nvPicPr>
          <p:cNvPr id="1026" name="Picture 2" descr="Dyplom honorowy &amp;quot;Sprawiedliwy Wśród Narodów Świata&amp;quot; dla Antoniego Teklaka">
            <a:extLst>
              <a:ext uri="{FF2B5EF4-FFF2-40B4-BE49-F238E27FC236}">
                <a16:creationId xmlns:a16="http://schemas.microsoft.com/office/drawing/2014/main" xmlns="" id="{A6540FFF-C129-F2F8-6691-3D52CFD5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215" y="2786378"/>
            <a:ext cx="2687993" cy="299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11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80" advClick="0" advTm="8000">
        <p:cover/>
      </p:transition>
    </mc:Choice>
    <mc:Fallback>
      <p:transition advClick="0" advTm="8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690062-4F4C-94FC-46CC-BD970D6B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>
                <a:latin typeface="Berlin Sans FB Demi" panose="020E0802020502020306" pitchFamily="34" charset="0"/>
              </a:rPr>
              <a:t>Zmarła w 2011r.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615E829-6ED0-B29E-6BAA-A234C16F8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Odznaczenie dla śp. Antoniego </a:t>
            </a:r>
            <a:r>
              <a:rPr lang="pl-PL" b="0" i="0" dirty="0" err="1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Teklaka</a:t>
            </a:r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 odebrała jego rodzina - Anna i Krzysztof Tutka oraz ich córka Katarzyna.</a:t>
            </a:r>
            <a:r>
              <a:rPr lang="pl-PL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Katarzyna Tutka powiedziała dziennikarzom, że sam Antoni </a:t>
            </a:r>
            <a:r>
              <a:rPr lang="pl-PL" b="0" i="0" dirty="0" err="1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Teklak</a:t>
            </a:r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 nie mówił o tych wydarzeniach. Jak zaznaczyła, „ktoś, gdzieś, kiedyś, coś tam słyszał”, ale rodzina Antoniego dowiedziała się wszystkiego dopiero niedawno, kiedy skontaktowali się z nimi potomkowie Gieni </a:t>
            </a:r>
            <a:r>
              <a:rPr lang="pl-PL" b="0" i="0" dirty="0" err="1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Kopf</a:t>
            </a:r>
            <a:r>
              <a:rPr lang="pl-PL" b="0" i="0" dirty="0">
                <a:solidFill>
                  <a:srgbClr val="222222"/>
                </a:solidFill>
                <a:effectLst/>
                <a:latin typeface="Berlin Sans FB Demi" panose="020E0802020502020306" pitchFamily="34" charset="0"/>
              </a:rPr>
              <a:t>.</a:t>
            </a:r>
            <a:endParaRPr lang="pl-PL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01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80" advClick="0" advTm="8000">
        <p:cover/>
      </p:transition>
    </mc:Choice>
    <mc:Fallback>
      <p:transition advClick="0" advTm="8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TM02900743[[fn=Organiczny]]</Template>
  <TotalTime>111</TotalTime>
  <Words>530</Words>
  <Application>Microsoft Office PowerPoint</Application>
  <PresentationFormat>Niestandardowy</PresentationFormat>
  <Paragraphs>29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Organiczny</vt:lpstr>
      <vt:lpstr>Antoni Teklak  (1915-1975)</vt:lpstr>
      <vt:lpstr>Antonii Teklak urodził się w 1915 roku</vt:lpstr>
      <vt:lpstr>Po wybuchu wojny</vt:lpstr>
      <vt:lpstr>W październiku 1942r.</vt:lpstr>
      <vt:lpstr>Slajd 5</vt:lpstr>
      <vt:lpstr>Slajd 6</vt:lpstr>
      <vt:lpstr>Slajd 7</vt:lpstr>
      <vt:lpstr>W 2018 roku Antoniemu Teklakowi, pośmiertnie, Instytut Yad Vashem przyznał medal “Sprawiedliwi wśród Narodów Świata”.</vt:lpstr>
      <vt:lpstr>Zmarła w 2011r.</vt:lpstr>
      <vt:lpstr>Slajd 10</vt:lpstr>
      <vt:lpstr>Slajd 11</vt:lpstr>
      <vt:lpstr>Slajd 12</vt:lpstr>
      <vt:lpstr>       KONIEC  przygotowała Marta Mazurkiewicz-ZSP w Turce, klasa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Antoni Teklakow (1915-1975)</dc:title>
  <dc:creator>Mariusz Mazurkiewicz</dc:creator>
  <cp:lastModifiedBy>790</cp:lastModifiedBy>
  <cp:revision>30</cp:revision>
  <dcterms:created xsi:type="dcterms:W3CDTF">2023-10-24T14:10:52Z</dcterms:created>
  <dcterms:modified xsi:type="dcterms:W3CDTF">2023-10-25T09:08:03Z</dcterms:modified>
</cp:coreProperties>
</file>