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5" r:id="rId8"/>
    <p:sldId id="266" r:id="rId9"/>
    <p:sldId id="262" r:id="rId10"/>
    <p:sldId id="263" r:id="rId11"/>
    <p:sldId id="264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3DEDD2-43F0-4F72-94B0-53B7B25C5424}" type="doc">
      <dgm:prSet loTypeId="urn:microsoft.com/office/officeart/2005/8/layout/process2" loCatId="process" qsTypeId="urn:microsoft.com/office/officeart/2005/8/quickstyle/simple5" qsCatId="simple" csTypeId="urn:microsoft.com/office/officeart/2005/8/colors/accent0_3" csCatId="mainScheme" phldr="1"/>
      <dgm:spPr/>
    </dgm:pt>
    <dgm:pt modelId="{FE742D79-236D-429C-A9D1-D9A9A20E7FBC}">
      <dgm:prSet phldrT="[Tekst]"/>
      <dgm:spPr/>
      <dgm:t>
        <a:bodyPr/>
        <a:lstStyle/>
        <a:p>
          <a:r>
            <a:rPr lang="pl-PL" dirty="0" smtClean="0"/>
            <a:t>Prawo jest oczekiwaniem, jak powinno być!</a:t>
          </a:r>
          <a:endParaRPr lang="pl-PL" dirty="0"/>
        </a:p>
      </dgm:t>
    </dgm:pt>
    <dgm:pt modelId="{704407F7-3DBC-40F1-A444-E85AAD5AFD6D}" type="parTrans" cxnId="{0B3E30D4-F6E4-4DC1-8D9D-CD000CBDDD73}">
      <dgm:prSet/>
      <dgm:spPr/>
      <dgm:t>
        <a:bodyPr/>
        <a:lstStyle/>
        <a:p>
          <a:endParaRPr lang="pl-PL"/>
        </a:p>
      </dgm:t>
    </dgm:pt>
    <dgm:pt modelId="{CD710254-8646-4DA3-A0C2-F060D6DA9B81}" type="sibTrans" cxnId="{0B3E30D4-F6E4-4DC1-8D9D-CD000CBDDD73}">
      <dgm:prSet/>
      <dgm:spPr/>
      <dgm:t>
        <a:bodyPr/>
        <a:lstStyle/>
        <a:p>
          <a:endParaRPr lang="pl-PL"/>
        </a:p>
      </dgm:t>
    </dgm:pt>
    <dgm:pt modelId="{47D62AE9-9FDA-45E0-9EC2-DE465B1888A2}">
      <dgm:prSet phldrT="[Tekst]"/>
      <dgm:spPr/>
      <dgm:t>
        <a:bodyPr/>
        <a:lstStyle/>
        <a:p>
          <a:r>
            <a:rPr lang="pl-PL" dirty="0" smtClean="0"/>
            <a:t>Zasady są po to aby chronić nasze prawa! </a:t>
          </a:r>
          <a:endParaRPr lang="pl-PL" dirty="0"/>
        </a:p>
      </dgm:t>
    </dgm:pt>
    <dgm:pt modelId="{1AE6B66E-5B4B-4D05-ACC6-680C9579BAC6}" type="parTrans" cxnId="{E5E5B8BC-FEA2-4CFC-A028-A2A177C49ED1}">
      <dgm:prSet/>
      <dgm:spPr/>
      <dgm:t>
        <a:bodyPr/>
        <a:lstStyle/>
        <a:p>
          <a:endParaRPr lang="pl-PL"/>
        </a:p>
      </dgm:t>
    </dgm:pt>
    <dgm:pt modelId="{28F17B60-89DF-4139-952E-E17A8FEC3DAA}" type="sibTrans" cxnId="{E5E5B8BC-FEA2-4CFC-A028-A2A177C49ED1}">
      <dgm:prSet/>
      <dgm:spPr/>
      <dgm:t>
        <a:bodyPr/>
        <a:lstStyle/>
        <a:p>
          <a:endParaRPr lang="pl-PL"/>
        </a:p>
      </dgm:t>
    </dgm:pt>
    <dgm:pt modelId="{ACE3D914-355E-44EA-A97F-297E4C69EB64}">
      <dgm:prSet phldrT="[Tekst]"/>
      <dgm:spPr/>
      <dgm:t>
        <a:bodyPr/>
        <a:lstStyle/>
        <a:p>
          <a:r>
            <a:rPr lang="pl-PL" dirty="0" smtClean="0"/>
            <a:t>Konsekwencja to następstwo nieprzestrzegania zasad! Konsekwencja to nie zemsta.</a:t>
          </a:r>
          <a:endParaRPr lang="pl-PL" dirty="0"/>
        </a:p>
      </dgm:t>
    </dgm:pt>
    <dgm:pt modelId="{C90A55F9-CDDA-4A04-8254-95D3105EE5A5}" type="parTrans" cxnId="{6AD93C30-1E40-44ED-91D5-A6F766FD8D35}">
      <dgm:prSet/>
      <dgm:spPr/>
      <dgm:t>
        <a:bodyPr/>
        <a:lstStyle/>
        <a:p>
          <a:endParaRPr lang="pl-PL"/>
        </a:p>
      </dgm:t>
    </dgm:pt>
    <dgm:pt modelId="{198B44FD-33E6-4C0E-8E15-87292F8F5575}" type="sibTrans" cxnId="{6AD93C30-1E40-44ED-91D5-A6F766FD8D35}">
      <dgm:prSet/>
      <dgm:spPr/>
      <dgm:t>
        <a:bodyPr/>
        <a:lstStyle/>
        <a:p>
          <a:endParaRPr lang="pl-PL"/>
        </a:p>
      </dgm:t>
    </dgm:pt>
    <dgm:pt modelId="{7DAED9CB-0137-40CE-850E-F2F276BD7B2D}" type="pres">
      <dgm:prSet presAssocID="{D73DEDD2-43F0-4F72-94B0-53B7B25C5424}" presName="linearFlow" presStyleCnt="0">
        <dgm:presLayoutVars>
          <dgm:resizeHandles val="exact"/>
        </dgm:presLayoutVars>
      </dgm:prSet>
      <dgm:spPr/>
    </dgm:pt>
    <dgm:pt modelId="{F26716E1-4F05-48C6-A44E-175ED9973C70}" type="pres">
      <dgm:prSet presAssocID="{FE742D79-236D-429C-A9D1-D9A9A20E7FBC}" presName="node" presStyleLbl="node1" presStyleIdx="0" presStyleCnt="3" custScaleX="1847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81B3D68-8F7A-43C9-8944-E55683A5F3DB}" type="pres">
      <dgm:prSet presAssocID="{CD710254-8646-4DA3-A0C2-F060D6DA9B81}" presName="sibTrans" presStyleLbl="sibTrans2D1" presStyleIdx="0" presStyleCnt="2"/>
      <dgm:spPr/>
      <dgm:t>
        <a:bodyPr/>
        <a:lstStyle/>
        <a:p>
          <a:endParaRPr lang="pl-PL"/>
        </a:p>
      </dgm:t>
    </dgm:pt>
    <dgm:pt modelId="{8B916429-52C0-4834-95B9-DFB2BC002E56}" type="pres">
      <dgm:prSet presAssocID="{CD710254-8646-4DA3-A0C2-F060D6DA9B81}" presName="connectorText" presStyleLbl="sibTrans2D1" presStyleIdx="0" presStyleCnt="2"/>
      <dgm:spPr/>
      <dgm:t>
        <a:bodyPr/>
        <a:lstStyle/>
        <a:p>
          <a:endParaRPr lang="pl-PL"/>
        </a:p>
      </dgm:t>
    </dgm:pt>
    <dgm:pt modelId="{25F262D4-0B26-43EC-AFB6-7C292ECF8C7B}" type="pres">
      <dgm:prSet presAssocID="{47D62AE9-9FDA-45E0-9EC2-DE465B1888A2}" presName="node" presStyleLbl="node1" presStyleIdx="1" presStyleCnt="3" custScaleX="19009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744F030-AFBA-4D04-88D3-B0B3BFE5E432}" type="pres">
      <dgm:prSet presAssocID="{28F17B60-89DF-4139-952E-E17A8FEC3DAA}" presName="sibTrans" presStyleLbl="sibTrans2D1" presStyleIdx="1" presStyleCnt="2"/>
      <dgm:spPr/>
      <dgm:t>
        <a:bodyPr/>
        <a:lstStyle/>
        <a:p>
          <a:endParaRPr lang="pl-PL"/>
        </a:p>
      </dgm:t>
    </dgm:pt>
    <dgm:pt modelId="{1CD2317D-B4CA-48D1-9EB9-A661CE4FF5A2}" type="pres">
      <dgm:prSet presAssocID="{28F17B60-89DF-4139-952E-E17A8FEC3DAA}" presName="connectorText" presStyleLbl="sibTrans2D1" presStyleIdx="1" presStyleCnt="2"/>
      <dgm:spPr/>
      <dgm:t>
        <a:bodyPr/>
        <a:lstStyle/>
        <a:p>
          <a:endParaRPr lang="pl-PL"/>
        </a:p>
      </dgm:t>
    </dgm:pt>
    <dgm:pt modelId="{5EBF1161-1BB6-4781-8694-1B891949C81A}" type="pres">
      <dgm:prSet presAssocID="{ACE3D914-355E-44EA-A97F-297E4C69EB64}" presName="node" presStyleLbl="node1" presStyleIdx="2" presStyleCnt="3" custScaleX="19544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3C25DD5-6571-4B0B-BED3-4BF7E55EE6E8}" type="presOf" srcId="{28F17B60-89DF-4139-952E-E17A8FEC3DAA}" destId="{1CD2317D-B4CA-48D1-9EB9-A661CE4FF5A2}" srcOrd="1" destOrd="0" presId="urn:microsoft.com/office/officeart/2005/8/layout/process2"/>
    <dgm:cxn modelId="{ABC80B3F-3679-4CAE-8756-83239B67FA29}" type="presOf" srcId="{CD710254-8646-4DA3-A0C2-F060D6DA9B81}" destId="{8B916429-52C0-4834-95B9-DFB2BC002E56}" srcOrd="1" destOrd="0" presId="urn:microsoft.com/office/officeart/2005/8/layout/process2"/>
    <dgm:cxn modelId="{6AD93C30-1E40-44ED-91D5-A6F766FD8D35}" srcId="{D73DEDD2-43F0-4F72-94B0-53B7B25C5424}" destId="{ACE3D914-355E-44EA-A97F-297E4C69EB64}" srcOrd="2" destOrd="0" parTransId="{C90A55F9-CDDA-4A04-8254-95D3105EE5A5}" sibTransId="{198B44FD-33E6-4C0E-8E15-87292F8F5575}"/>
    <dgm:cxn modelId="{8BE09D74-BEC2-4A15-8A31-16E1D9910A7D}" type="presOf" srcId="{28F17B60-89DF-4139-952E-E17A8FEC3DAA}" destId="{2744F030-AFBA-4D04-88D3-B0B3BFE5E432}" srcOrd="0" destOrd="0" presId="urn:microsoft.com/office/officeart/2005/8/layout/process2"/>
    <dgm:cxn modelId="{093E8E77-E5CB-4244-BEB0-824A15502BEF}" type="presOf" srcId="{ACE3D914-355E-44EA-A97F-297E4C69EB64}" destId="{5EBF1161-1BB6-4781-8694-1B891949C81A}" srcOrd="0" destOrd="0" presId="urn:microsoft.com/office/officeart/2005/8/layout/process2"/>
    <dgm:cxn modelId="{E5E5B8BC-FEA2-4CFC-A028-A2A177C49ED1}" srcId="{D73DEDD2-43F0-4F72-94B0-53B7B25C5424}" destId="{47D62AE9-9FDA-45E0-9EC2-DE465B1888A2}" srcOrd="1" destOrd="0" parTransId="{1AE6B66E-5B4B-4D05-ACC6-680C9579BAC6}" sibTransId="{28F17B60-89DF-4139-952E-E17A8FEC3DAA}"/>
    <dgm:cxn modelId="{0B3E30D4-F6E4-4DC1-8D9D-CD000CBDDD73}" srcId="{D73DEDD2-43F0-4F72-94B0-53B7B25C5424}" destId="{FE742D79-236D-429C-A9D1-D9A9A20E7FBC}" srcOrd="0" destOrd="0" parTransId="{704407F7-3DBC-40F1-A444-E85AAD5AFD6D}" sibTransId="{CD710254-8646-4DA3-A0C2-F060D6DA9B81}"/>
    <dgm:cxn modelId="{4BA39E63-9B27-47E5-95BA-2F3270E21278}" type="presOf" srcId="{FE742D79-236D-429C-A9D1-D9A9A20E7FBC}" destId="{F26716E1-4F05-48C6-A44E-175ED9973C70}" srcOrd="0" destOrd="0" presId="urn:microsoft.com/office/officeart/2005/8/layout/process2"/>
    <dgm:cxn modelId="{803D74C4-F387-42F9-84E1-4171365E065B}" type="presOf" srcId="{47D62AE9-9FDA-45E0-9EC2-DE465B1888A2}" destId="{25F262D4-0B26-43EC-AFB6-7C292ECF8C7B}" srcOrd="0" destOrd="0" presId="urn:microsoft.com/office/officeart/2005/8/layout/process2"/>
    <dgm:cxn modelId="{038EDD59-4EB5-476F-B7D1-F038608725F4}" type="presOf" srcId="{D73DEDD2-43F0-4F72-94B0-53B7B25C5424}" destId="{7DAED9CB-0137-40CE-850E-F2F276BD7B2D}" srcOrd="0" destOrd="0" presId="urn:microsoft.com/office/officeart/2005/8/layout/process2"/>
    <dgm:cxn modelId="{0413B3D9-19CE-48E0-AEEE-FCDE6F9C6008}" type="presOf" srcId="{CD710254-8646-4DA3-A0C2-F060D6DA9B81}" destId="{C81B3D68-8F7A-43C9-8944-E55683A5F3DB}" srcOrd="0" destOrd="0" presId="urn:microsoft.com/office/officeart/2005/8/layout/process2"/>
    <dgm:cxn modelId="{1D79E487-054F-4F17-83C8-E52BA335B526}" type="presParOf" srcId="{7DAED9CB-0137-40CE-850E-F2F276BD7B2D}" destId="{F26716E1-4F05-48C6-A44E-175ED9973C70}" srcOrd="0" destOrd="0" presId="urn:microsoft.com/office/officeart/2005/8/layout/process2"/>
    <dgm:cxn modelId="{AB0965AB-5BE1-4283-8DC2-5CB6C140A92A}" type="presParOf" srcId="{7DAED9CB-0137-40CE-850E-F2F276BD7B2D}" destId="{C81B3D68-8F7A-43C9-8944-E55683A5F3DB}" srcOrd="1" destOrd="0" presId="urn:microsoft.com/office/officeart/2005/8/layout/process2"/>
    <dgm:cxn modelId="{C896A613-81E6-4F8A-BCB3-CB83DDAAD505}" type="presParOf" srcId="{C81B3D68-8F7A-43C9-8944-E55683A5F3DB}" destId="{8B916429-52C0-4834-95B9-DFB2BC002E56}" srcOrd="0" destOrd="0" presId="urn:microsoft.com/office/officeart/2005/8/layout/process2"/>
    <dgm:cxn modelId="{901800AF-B154-4FBF-93C3-281D29C92DF3}" type="presParOf" srcId="{7DAED9CB-0137-40CE-850E-F2F276BD7B2D}" destId="{25F262D4-0B26-43EC-AFB6-7C292ECF8C7B}" srcOrd="2" destOrd="0" presId="urn:microsoft.com/office/officeart/2005/8/layout/process2"/>
    <dgm:cxn modelId="{72B2D68D-0516-4487-9D36-01572DF2829F}" type="presParOf" srcId="{7DAED9CB-0137-40CE-850E-F2F276BD7B2D}" destId="{2744F030-AFBA-4D04-88D3-B0B3BFE5E432}" srcOrd="3" destOrd="0" presId="urn:microsoft.com/office/officeart/2005/8/layout/process2"/>
    <dgm:cxn modelId="{2D462025-6A58-421E-94D4-99D5991817A8}" type="presParOf" srcId="{2744F030-AFBA-4D04-88D3-B0B3BFE5E432}" destId="{1CD2317D-B4CA-48D1-9EB9-A661CE4FF5A2}" srcOrd="0" destOrd="0" presId="urn:microsoft.com/office/officeart/2005/8/layout/process2"/>
    <dgm:cxn modelId="{75820472-757E-43EA-9E6D-5DFF07EDBEDE}" type="presParOf" srcId="{7DAED9CB-0137-40CE-850E-F2F276BD7B2D}" destId="{5EBF1161-1BB6-4781-8694-1B891949C81A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5DDFA5-7C89-48C0-A2ED-76E06F698F9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815A82B-4489-44D4-9B26-A4696E281614}">
      <dgm:prSet phldrT="[Tekst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l-PL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r>
            <a:rPr lang="pl-PL" i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r>
            <a:rPr lang="pl-PL" i="0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Szacune</a:t>
          </a:r>
          <a:r>
            <a:rPr lang="pl-PL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k/ Traktowanie</a:t>
          </a:r>
          <a:endParaRPr lang="pl-PL" dirty="0">
            <a:solidFill>
              <a:schemeClr val="bg2">
                <a:lumMod val="9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FBB86FB-BB08-462B-9A60-083AE5626C65}" type="parTrans" cxnId="{2357ECE2-8D92-47BF-BED9-09E6722FA63D}">
      <dgm:prSet/>
      <dgm:spPr/>
      <dgm:t>
        <a:bodyPr/>
        <a:lstStyle/>
        <a:p>
          <a:endParaRPr lang="pl-PL"/>
        </a:p>
      </dgm:t>
    </dgm:pt>
    <dgm:pt modelId="{FEB3C138-7F3C-4D69-B224-2C9D93AAFDFB}" type="sibTrans" cxnId="{2357ECE2-8D92-47BF-BED9-09E6722FA63D}">
      <dgm:prSet/>
      <dgm:spPr/>
      <dgm:t>
        <a:bodyPr/>
        <a:lstStyle/>
        <a:p>
          <a:endParaRPr lang="pl-PL"/>
        </a:p>
      </dgm:t>
    </dgm:pt>
    <dgm:pt modelId="{45FC3B69-4418-4420-9E16-AFEC98086B64}">
      <dgm:prSet phldrT="[Tekst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l-PL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</a:t>
          </a:r>
          <a:r>
            <a:rPr lang="pl-PL" dirty="0" smtClean="0">
              <a:solidFill>
                <a:schemeClr val="bg2">
                  <a:lumMod val="90000"/>
                </a:schemeClr>
              </a:solidFill>
            </a:rPr>
            <a:t> </a:t>
          </a:r>
          <a:r>
            <a:rPr lang="pl-PL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Uczenie</a:t>
          </a:r>
          <a:r>
            <a:rPr lang="pl-PL" dirty="0" smtClean="0">
              <a:solidFill>
                <a:schemeClr val="bg2">
                  <a:lumMod val="90000"/>
                </a:schemeClr>
              </a:solidFill>
            </a:rPr>
            <a:t> się</a:t>
          </a:r>
          <a:endParaRPr lang="pl-PL" dirty="0">
            <a:solidFill>
              <a:schemeClr val="bg2">
                <a:lumMod val="90000"/>
              </a:schemeClr>
            </a:solidFill>
          </a:endParaRPr>
        </a:p>
      </dgm:t>
    </dgm:pt>
    <dgm:pt modelId="{C8C4F265-24ED-4AE3-86FD-147AC79078A0}" type="parTrans" cxnId="{59A188A3-020C-4093-813C-7DF9BE7AE55C}">
      <dgm:prSet/>
      <dgm:spPr/>
      <dgm:t>
        <a:bodyPr/>
        <a:lstStyle/>
        <a:p>
          <a:endParaRPr lang="pl-PL"/>
        </a:p>
      </dgm:t>
    </dgm:pt>
    <dgm:pt modelId="{335E2DFC-31D4-44F4-AABB-4A3110E3485D}" type="sibTrans" cxnId="{59A188A3-020C-4093-813C-7DF9BE7AE55C}">
      <dgm:prSet/>
      <dgm:spPr/>
      <dgm:t>
        <a:bodyPr/>
        <a:lstStyle/>
        <a:p>
          <a:endParaRPr lang="pl-PL"/>
        </a:p>
      </dgm:t>
    </dgm:pt>
    <dgm:pt modelId="{896A6EA0-8C6A-441E-B8E3-AE5A67A78D1A}">
      <dgm:prSet phldrT="[Tekst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l-PL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Bezpieczeństwo</a:t>
          </a:r>
          <a:endParaRPr lang="pl-PL" dirty="0">
            <a:solidFill>
              <a:schemeClr val="bg2">
                <a:lumMod val="9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E8A90D1-4579-4B81-83C5-5FDAADE4DC37}" type="parTrans" cxnId="{216C8DFC-F64A-4606-8EFB-4D54BD6C1F77}">
      <dgm:prSet/>
      <dgm:spPr/>
      <dgm:t>
        <a:bodyPr/>
        <a:lstStyle/>
        <a:p>
          <a:endParaRPr lang="pl-PL"/>
        </a:p>
      </dgm:t>
    </dgm:pt>
    <dgm:pt modelId="{A6D0B275-C2BB-4CAE-A411-9E884AC55FA9}" type="sibTrans" cxnId="{216C8DFC-F64A-4606-8EFB-4D54BD6C1F77}">
      <dgm:prSet/>
      <dgm:spPr/>
      <dgm:t>
        <a:bodyPr/>
        <a:lstStyle/>
        <a:p>
          <a:endParaRPr lang="pl-PL"/>
        </a:p>
      </dgm:t>
    </dgm:pt>
    <dgm:pt modelId="{13767949-D679-4D77-8E68-727B7E3F2118}" type="pres">
      <dgm:prSet presAssocID="{B05DDFA5-7C89-48C0-A2ED-76E06F698F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CB89297-21C5-45D2-8649-36471B522F06}" type="pres">
      <dgm:prSet presAssocID="{9815A82B-4489-44D4-9B26-A4696E281614}" presName="parentText" presStyleLbl="node1" presStyleIdx="0" presStyleCnt="3" custLinFactY="-40228" custLinFactNeighborX="120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165BDF2-0C45-4DE5-AAA6-89999946B2DE}" type="pres">
      <dgm:prSet presAssocID="{FEB3C138-7F3C-4D69-B224-2C9D93AAFDFB}" presName="spacer" presStyleCnt="0"/>
      <dgm:spPr/>
    </dgm:pt>
    <dgm:pt modelId="{981903DB-6DC1-4702-ADD6-90DE4FAAE3E1}" type="pres">
      <dgm:prSet presAssocID="{45FC3B69-4418-4420-9E16-AFEC98086B64}" presName="parentText" presStyleLbl="node1" presStyleIdx="1" presStyleCnt="3" custLinFactY="-2250" custLinFactNeighborX="15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1928731-C174-4D81-B09B-907E2D9C802D}" type="pres">
      <dgm:prSet presAssocID="{335E2DFC-31D4-44F4-AABB-4A3110E3485D}" presName="spacer" presStyleCnt="0"/>
      <dgm:spPr/>
    </dgm:pt>
    <dgm:pt modelId="{D014CA73-18A7-4043-80FD-9DCDFA05A9B1}" type="pres">
      <dgm:prSet presAssocID="{896A6EA0-8C6A-441E-B8E3-AE5A67A78D1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9A188A3-020C-4093-813C-7DF9BE7AE55C}" srcId="{B05DDFA5-7C89-48C0-A2ED-76E06F698F9B}" destId="{45FC3B69-4418-4420-9E16-AFEC98086B64}" srcOrd="1" destOrd="0" parTransId="{C8C4F265-24ED-4AE3-86FD-147AC79078A0}" sibTransId="{335E2DFC-31D4-44F4-AABB-4A3110E3485D}"/>
    <dgm:cxn modelId="{4826BA83-80E8-4CEC-935B-543A9037E921}" type="presOf" srcId="{9815A82B-4489-44D4-9B26-A4696E281614}" destId="{CCB89297-21C5-45D2-8649-36471B522F06}" srcOrd="0" destOrd="0" presId="urn:microsoft.com/office/officeart/2005/8/layout/vList2"/>
    <dgm:cxn modelId="{216C8DFC-F64A-4606-8EFB-4D54BD6C1F77}" srcId="{B05DDFA5-7C89-48C0-A2ED-76E06F698F9B}" destId="{896A6EA0-8C6A-441E-B8E3-AE5A67A78D1A}" srcOrd="2" destOrd="0" parTransId="{8E8A90D1-4579-4B81-83C5-5FDAADE4DC37}" sibTransId="{A6D0B275-C2BB-4CAE-A411-9E884AC55FA9}"/>
    <dgm:cxn modelId="{55AAAA88-A8EF-4387-840D-A65A2D3AFF48}" type="presOf" srcId="{45FC3B69-4418-4420-9E16-AFEC98086B64}" destId="{981903DB-6DC1-4702-ADD6-90DE4FAAE3E1}" srcOrd="0" destOrd="0" presId="urn:microsoft.com/office/officeart/2005/8/layout/vList2"/>
    <dgm:cxn modelId="{A5BB0D41-ED5E-4D99-A4B1-5B78212C78B8}" type="presOf" srcId="{B05DDFA5-7C89-48C0-A2ED-76E06F698F9B}" destId="{13767949-D679-4D77-8E68-727B7E3F2118}" srcOrd="0" destOrd="0" presId="urn:microsoft.com/office/officeart/2005/8/layout/vList2"/>
    <dgm:cxn modelId="{2357ECE2-8D92-47BF-BED9-09E6722FA63D}" srcId="{B05DDFA5-7C89-48C0-A2ED-76E06F698F9B}" destId="{9815A82B-4489-44D4-9B26-A4696E281614}" srcOrd="0" destOrd="0" parTransId="{3FBB86FB-BB08-462B-9A60-083AE5626C65}" sibTransId="{FEB3C138-7F3C-4D69-B224-2C9D93AAFDFB}"/>
    <dgm:cxn modelId="{82073104-99A3-47EB-B1C7-D666A1ACC0B9}" type="presOf" srcId="{896A6EA0-8C6A-441E-B8E3-AE5A67A78D1A}" destId="{D014CA73-18A7-4043-80FD-9DCDFA05A9B1}" srcOrd="0" destOrd="0" presId="urn:microsoft.com/office/officeart/2005/8/layout/vList2"/>
    <dgm:cxn modelId="{0D287070-ACA4-4731-9000-4C250BFAAB70}" type="presParOf" srcId="{13767949-D679-4D77-8E68-727B7E3F2118}" destId="{CCB89297-21C5-45D2-8649-36471B522F06}" srcOrd="0" destOrd="0" presId="urn:microsoft.com/office/officeart/2005/8/layout/vList2"/>
    <dgm:cxn modelId="{BB9DF48E-6868-417A-9016-3E5D0862B69C}" type="presParOf" srcId="{13767949-D679-4D77-8E68-727B7E3F2118}" destId="{9165BDF2-0C45-4DE5-AAA6-89999946B2DE}" srcOrd="1" destOrd="0" presId="urn:microsoft.com/office/officeart/2005/8/layout/vList2"/>
    <dgm:cxn modelId="{9E183369-D5C7-486A-8E93-4DF2ED3DFEFF}" type="presParOf" srcId="{13767949-D679-4D77-8E68-727B7E3F2118}" destId="{981903DB-6DC1-4702-ADD6-90DE4FAAE3E1}" srcOrd="2" destOrd="0" presId="urn:microsoft.com/office/officeart/2005/8/layout/vList2"/>
    <dgm:cxn modelId="{7F6A0784-C462-40FE-A2EF-07A3A5F4334E}" type="presParOf" srcId="{13767949-D679-4D77-8E68-727B7E3F2118}" destId="{71928731-C174-4D81-B09B-907E2D9C802D}" srcOrd="3" destOrd="0" presId="urn:microsoft.com/office/officeart/2005/8/layout/vList2"/>
    <dgm:cxn modelId="{6B7C15A9-F896-4573-BB75-83D994F7A2E8}" type="presParOf" srcId="{13767949-D679-4D77-8E68-727B7E3F2118}" destId="{D014CA73-18A7-4043-80FD-9DCDFA05A9B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6716E1-4F05-48C6-A44E-175ED9973C70}">
      <dsp:nvSpPr>
        <dsp:cNvPr id="0" name=""/>
        <dsp:cNvSpPr/>
      </dsp:nvSpPr>
      <dsp:spPr>
        <a:xfrm>
          <a:off x="1080119" y="0"/>
          <a:ext cx="4968553" cy="14941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Prawo jest oczekiwaniem, jak powinno być!</a:t>
          </a:r>
          <a:endParaRPr lang="pl-PL" sz="2600" kern="1200" dirty="0"/>
        </a:p>
      </dsp:txBody>
      <dsp:txXfrm>
        <a:off x="1080119" y="0"/>
        <a:ext cx="4968553" cy="1494166"/>
      </dsp:txXfrm>
    </dsp:sp>
    <dsp:sp modelId="{C81B3D68-8F7A-43C9-8944-E55683A5F3DB}">
      <dsp:nvSpPr>
        <dsp:cNvPr id="0" name=""/>
        <dsp:cNvSpPr/>
      </dsp:nvSpPr>
      <dsp:spPr>
        <a:xfrm rot="5400000">
          <a:off x="3284239" y="1531520"/>
          <a:ext cx="560312" cy="6723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2">
                <a:tint val="6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2">
                <a:tint val="6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2">
                <a:tint val="6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2">
              <a:tint val="6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100" kern="1200"/>
        </a:p>
      </dsp:txBody>
      <dsp:txXfrm rot="5400000">
        <a:off x="3284239" y="1531520"/>
        <a:ext cx="560312" cy="672374"/>
      </dsp:txXfrm>
    </dsp:sp>
    <dsp:sp modelId="{25F262D4-0B26-43EC-AFB6-7C292ECF8C7B}">
      <dsp:nvSpPr>
        <dsp:cNvPr id="0" name=""/>
        <dsp:cNvSpPr/>
      </dsp:nvSpPr>
      <dsp:spPr>
        <a:xfrm>
          <a:off x="1008108" y="2241249"/>
          <a:ext cx="5112575" cy="14941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Zasady są po to aby chronić nasze prawa! </a:t>
          </a:r>
          <a:endParaRPr lang="pl-PL" sz="2600" kern="1200" dirty="0"/>
        </a:p>
      </dsp:txBody>
      <dsp:txXfrm>
        <a:off x="1008108" y="2241249"/>
        <a:ext cx="5112575" cy="1494166"/>
      </dsp:txXfrm>
    </dsp:sp>
    <dsp:sp modelId="{2744F030-AFBA-4D04-88D3-B0B3BFE5E432}">
      <dsp:nvSpPr>
        <dsp:cNvPr id="0" name=""/>
        <dsp:cNvSpPr/>
      </dsp:nvSpPr>
      <dsp:spPr>
        <a:xfrm rot="5400000">
          <a:off x="3284239" y="3772769"/>
          <a:ext cx="560312" cy="6723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2">
                <a:tint val="6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2">
                <a:tint val="6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2">
                <a:tint val="6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2">
              <a:tint val="6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100" kern="1200"/>
        </a:p>
      </dsp:txBody>
      <dsp:txXfrm rot="5400000">
        <a:off x="3284239" y="3772769"/>
        <a:ext cx="560312" cy="672374"/>
      </dsp:txXfrm>
    </dsp:sp>
    <dsp:sp modelId="{5EBF1161-1BB6-4781-8694-1B891949C81A}">
      <dsp:nvSpPr>
        <dsp:cNvPr id="0" name=""/>
        <dsp:cNvSpPr/>
      </dsp:nvSpPr>
      <dsp:spPr>
        <a:xfrm>
          <a:off x="936110" y="4482498"/>
          <a:ext cx="5256571" cy="14941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Konsekwencja to następstwo nieprzestrzegania zasad! Konsekwencja to nie zemsta.</a:t>
          </a:r>
          <a:endParaRPr lang="pl-PL" sz="2600" kern="1200" dirty="0"/>
        </a:p>
      </dsp:txBody>
      <dsp:txXfrm>
        <a:off x="936110" y="4482498"/>
        <a:ext cx="5256571" cy="149416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B89297-21C5-45D2-8649-36471B522F06}">
      <dsp:nvSpPr>
        <dsp:cNvPr id="0" name=""/>
        <dsp:cNvSpPr/>
      </dsp:nvSpPr>
      <dsp:spPr>
        <a:xfrm>
          <a:off x="0" y="0"/>
          <a:ext cx="6851104" cy="1006200"/>
        </a:xfrm>
        <a:prstGeom prst="roundRect">
          <a:avLst/>
        </a:prstGeom>
        <a:gradFill rotWithShape="1">
          <a:gsLst>
            <a:gs pos="0">
              <a:schemeClr val="accent2">
                <a:tint val="74000"/>
              </a:schemeClr>
            </a:gs>
            <a:gs pos="49000">
              <a:schemeClr val="accent2">
                <a:tint val="96000"/>
                <a:shade val="84000"/>
                <a:satMod val="110000"/>
              </a:schemeClr>
            </a:gs>
            <a:gs pos="49100">
              <a:schemeClr val="accent2">
                <a:shade val="55000"/>
                <a:satMod val="150000"/>
              </a:schemeClr>
            </a:gs>
            <a:gs pos="92000">
              <a:schemeClr val="accent2">
                <a:tint val="98000"/>
                <a:shade val="90000"/>
                <a:satMod val="128000"/>
              </a:schemeClr>
            </a:gs>
            <a:gs pos="100000">
              <a:schemeClr val="accent2">
                <a:tint val="90000"/>
                <a:shade val="97000"/>
                <a:satMod val="128000"/>
              </a:schemeClr>
            </a:gs>
          </a:gsLst>
          <a:lin ang="5400000" scaled="1"/>
        </a:gradFill>
        <a:ln w="11430" cap="flat" cmpd="sng" algn="ctr">
          <a:solidFill>
            <a:schemeClr val="accent2"/>
          </a:solidFill>
          <a:prstDash val="solid"/>
        </a:ln>
        <a:effectLst>
          <a:outerShdw blurRad="39000" dist="25400" dir="5400000" rotWithShape="0">
            <a:schemeClr val="accent2">
              <a:shade val="33000"/>
              <a:alpha val="83000"/>
            </a:scheme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300" kern="1200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r>
            <a:rPr lang="pl-PL" sz="4300" i="1" kern="1200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r>
            <a:rPr lang="pl-PL" sz="4300" i="0" kern="1200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Szacune</a:t>
          </a:r>
          <a:r>
            <a:rPr lang="pl-PL" sz="4300" kern="1200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k/ Traktowanie</a:t>
          </a:r>
          <a:endParaRPr lang="pl-PL" sz="4300" kern="1200" dirty="0">
            <a:solidFill>
              <a:schemeClr val="bg2">
                <a:lumMod val="9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6851104" cy="1006200"/>
      </dsp:txXfrm>
    </dsp:sp>
    <dsp:sp modelId="{981903DB-6DC1-4702-ADD6-90DE4FAAE3E1}">
      <dsp:nvSpPr>
        <dsp:cNvPr id="0" name=""/>
        <dsp:cNvSpPr/>
      </dsp:nvSpPr>
      <dsp:spPr>
        <a:xfrm>
          <a:off x="0" y="1296149"/>
          <a:ext cx="6851104" cy="1006200"/>
        </a:xfrm>
        <a:prstGeom prst="roundRect">
          <a:avLst/>
        </a:prstGeom>
        <a:gradFill rotWithShape="1">
          <a:gsLst>
            <a:gs pos="0">
              <a:schemeClr val="accent2">
                <a:tint val="74000"/>
              </a:schemeClr>
            </a:gs>
            <a:gs pos="49000">
              <a:schemeClr val="accent2">
                <a:tint val="96000"/>
                <a:shade val="84000"/>
                <a:satMod val="110000"/>
              </a:schemeClr>
            </a:gs>
            <a:gs pos="49100">
              <a:schemeClr val="accent2">
                <a:shade val="55000"/>
                <a:satMod val="150000"/>
              </a:schemeClr>
            </a:gs>
            <a:gs pos="92000">
              <a:schemeClr val="accent2">
                <a:tint val="98000"/>
                <a:shade val="90000"/>
                <a:satMod val="128000"/>
              </a:schemeClr>
            </a:gs>
            <a:gs pos="100000">
              <a:schemeClr val="accent2">
                <a:tint val="90000"/>
                <a:shade val="97000"/>
                <a:satMod val="128000"/>
              </a:schemeClr>
            </a:gs>
          </a:gsLst>
          <a:lin ang="5400000" scaled="1"/>
        </a:gradFill>
        <a:ln w="11430" cap="flat" cmpd="sng" algn="ctr">
          <a:solidFill>
            <a:schemeClr val="accent2"/>
          </a:solidFill>
          <a:prstDash val="solid"/>
        </a:ln>
        <a:effectLst>
          <a:outerShdw blurRad="39000" dist="25400" dir="5400000" rotWithShape="0">
            <a:schemeClr val="accent2">
              <a:shade val="33000"/>
              <a:alpha val="83000"/>
            </a:scheme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300" kern="1200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</a:t>
          </a:r>
          <a:r>
            <a:rPr lang="pl-PL" sz="4300" kern="1200" dirty="0" smtClean="0">
              <a:solidFill>
                <a:schemeClr val="bg2">
                  <a:lumMod val="90000"/>
                </a:schemeClr>
              </a:solidFill>
            </a:rPr>
            <a:t> </a:t>
          </a:r>
          <a:r>
            <a:rPr lang="pl-PL" sz="4300" kern="1200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Uczenie</a:t>
          </a:r>
          <a:r>
            <a:rPr lang="pl-PL" sz="4300" kern="1200" dirty="0" smtClean="0">
              <a:solidFill>
                <a:schemeClr val="bg2">
                  <a:lumMod val="90000"/>
                </a:schemeClr>
              </a:solidFill>
            </a:rPr>
            <a:t> się</a:t>
          </a:r>
          <a:endParaRPr lang="pl-PL" sz="4300" kern="1200" dirty="0">
            <a:solidFill>
              <a:schemeClr val="bg2">
                <a:lumMod val="90000"/>
              </a:schemeClr>
            </a:solidFill>
          </a:endParaRPr>
        </a:p>
      </dsp:txBody>
      <dsp:txXfrm>
        <a:off x="0" y="1296149"/>
        <a:ext cx="6851104" cy="1006200"/>
      </dsp:txXfrm>
    </dsp:sp>
    <dsp:sp modelId="{D014CA73-18A7-4043-80FD-9DCDFA05A9B1}">
      <dsp:nvSpPr>
        <dsp:cNvPr id="0" name=""/>
        <dsp:cNvSpPr/>
      </dsp:nvSpPr>
      <dsp:spPr>
        <a:xfrm>
          <a:off x="0" y="2572668"/>
          <a:ext cx="6851104" cy="1006200"/>
        </a:xfrm>
        <a:prstGeom prst="roundRect">
          <a:avLst/>
        </a:prstGeom>
        <a:gradFill rotWithShape="1">
          <a:gsLst>
            <a:gs pos="0">
              <a:schemeClr val="accent2">
                <a:tint val="74000"/>
              </a:schemeClr>
            </a:gs>
            <a:gs pos="49000">
              <a:schemeClr val="accent2">
                <a:tint val="96000"/>
                <a:shade val="84000"/>
                <a:satMod val="110000"/>
              </a:schemeClr>
            </a:gs>
            <a:gs pos="49100">
              <a:schemeClr val="accent2">
                <a:shade val="55000"/>
                <a:satMod val="150000"/>
              </a:schemeClr>
            </a:gs>
            <a:gs pos="92000">
              <a:schemeClr val="accent2">
                <a:tint val="98000"/>
                <a:shade val="90000"/>
                <a:satMod val="128000"/>
              </a:schemeClr>
            </a:gs>
            <a:gs pos="100000">
              <a:schemeClr val="accent2">
                <a:tint val="90000"/>
                <a:shade val="97000"/>
                <a:satMod val="128000"/>
              </a:schemeClr>
            </a:gs>
          </a:gsLst>
          <a:lin ang="5400000" scaled="1"/>
        </a:gradFill>
        <a:ln w="11430" cap="flat" cmpd="sng" algn="ctr">
          <a:solidFill>
            <a:schemeClr val="accent2"/>
          </a:solidFill>
          <a:prstDash val="solid"/>
        </a:ln>
        <a:effectLst>
          <a:outerShdw blurRad="39000" dist="25400" dir="5400000" rotWithShape="0">
            <a:schemeClr val="accent2">
              <a:shade val="33000"/>
              <a:alpha val="83000"/>
            </a:scheme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300" kern="1200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Bezpieczeństwo</a:t>
          </a:r>
          <a:endParaRPr lang="pl-PL" sz="4300" kern="1200" dirty="0">
            <a:solidFill>
              <a:schemeClr val="bg2">
                <a:lumMod val="9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572668"/>
        <a:ext cx="6851104" cy="1006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B90E566-F1D7-4536-90D7-089DBAFF0CF1}" type="datetimeFigureOut">
              <a:rPr lang="pl-PL" smtClean="0"/>
              <a:pPr/>
              <a:t>2014-09-29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D5B7AB8-76A5-4985-B5B8-58E81F8617CC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Szkolny system wychowawczy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Podstawowe kroki w ustanawianiu </a:t>
            </a:r>
            <a:endParaRPr lang="pl-PL" dirty="0" smtClean="0"/>
          </a:p>
          <a:p>
            <a:r>
              <a:rPr lang="pl-PL" dirty="0" smtClean="0"/>
              <a:t>planu zachowania</a:t>
            </a:r>
          </a:p>
          <a:p>
            <a:r>
              <a:rPr lang="pl-PL" dirty="0" smtClean="0"/>
              <a:t>( wg </a:t>
            </a:r>
            <a:r>
              <a:rPr lang="pl-PL" dirty="0" err="1" smtClean="0"/>
              <a:t>Billa</a:t>
            </a:r>
            <a:r>
              <a:rPr lang="pl-PL" smtClean="0"/>
              <a:t> Rogersa)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Autofit/>
          </a:bodyPr>
          <a:lstStyle/>
          <a:p>
            <a:r>
              <a:rPr lang="pl-PL" sz="3200" dirty="0" smtClean="0"/>
              <a:t>Konsekwencje-  wynikają   z nieprzestrzegania  zasad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	</a:t>
            </a:r>
            <a:r>
              <a:rPr lang="pl-PL" sz="2400" dirty="0" smtClean="0"/>
              <a:t>-</a:t>
            </a:r>
            <a:r>
              <a:rPr lang="pl-PL" dirty="0" smtClean="0"/>
              <a:t> </a:t>
            </a:r>
            <a:r>
              <a:rPr lang="pl-PL" sz="2400" dirty="0" smtClean="0"/>
              <a:t>pomagają uczniowi naprawić swoje zachowanie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	-pozwalają uczniowi zastanowić się nad swoim zachowaniem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	- są proporcjonalne do przewinienia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	- są „natychmiastowe” lub „odroczone” ale zawsze „nieuchronne”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	-rozmowy indywidualne, formularz „4J”, Uczniowski Plan Zachowania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452776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Nagłówki- klucze</a:t>
            </a:r>
            <a:br>
              <a:rPr lang="pl-PL" dirty="0" smtClean="0"/>
            </a:br>
            <a:r>
              <a:rPr lang="pl-PL" sz="2400" dirty="0" smtClean="0"/>
              <a:t>	służą do przypominania przyjętych zasad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67544" y="2060848"/>
          <a:ext cx="6851104" cy="3891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692696"/>
          </a:xfrm>
        </p:spPr>
        <p:txBody>
          <a:bodyPr/>
          <a:lstStyle/>
          <a:p>
            <a:r>
              <a:rPr lang="pl-PL" dirty="0" smtClean="0"/>
              <a:t>Formularz 4J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339752" y="2636912"/>
            <a:ext cx="5356448" cy="3818824"/>
          </a:xfrm>
        </p:spPr>
        <p:txBody>
          <a:bodyPr>
            <a:noAutofit/>
          </a:bodyPr>
          <a:lstStyle/>
          <a:p>
            <a:pPr>
              <a:buNone/>
            </a:pPr>
            <a:endParaRPr lang="pl-PL" sz="1400" u="sng" dirty="0" smtClean="0"/>
          </a:p>
        </p:txBody>
      </p:sp>
      <p:sp>
        <p:nvSpPr>
          <p:cNvPr id="5" name="Zwój pionowy 4"/>
          <p:cNvSpPr/>
          <p:nvPr/>
        </p:nvSpPr>
        <p:spPr>
          <a:xfrm>
            <a:off x="179512" y="764704"/>
            <a:ext cx="7704856" cy="59046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Data…………                                                     Klasa…………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Imię i nazwisko ucznia…………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Imię i nazwisko nauczyciela……………..</a:t>
            </a:r>
          </a:p>
          <a:p>
            <a:pPr>
              <a:buNone/>
            </a:pPr>
            <a:endParaRPr lang="pl-PL" sz="1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pl-PL" sz="14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Wypowiedzi ucznia: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1. Jakie moje zachowanie było niezgodne ze szkolnymi 	zasadami?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……………………………………………………………………………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……………………………………………………………………………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2. Jakie zasady złamałem lub naruszyłem?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……………………………………………………………………………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……………………………………………………………………………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3. Jakie były powody, dla których tak się zachowałem?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……………………………………………………………………………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……………………………………………………………………………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4. Jak mogę naprawić to, co zrobiłem lub pracować nad swoim 	zachowaniem?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…………………………………………………………………………..</a:t>
            </a:r>
          </a:p>
          <a:p>
            <a:pPr>
              <a:buNone/>
            </a:pP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……………………………………………………………………………</a:t>
            </a:r>
          </a:p>
          <a:p>
            <a:pPr>
              <a:buNone/>
            </a:pPr>
            <a:endParaRPr lang="pl-PL" sz="1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pl-PL" sz="14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Uwagi nauczyciela</a:t>
            </a:r>
            <a:r>
              <a:rPr lang="pl-PL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– decyzje w sprawie konsekwencji, powiadomienie rodziców itp. (data i podpis)</a:t>
            </a:r>
            <a:endParaRPr lang="pl-PL" sz="1400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320040"/>
            <a:ext cx="7416824" cy="660688"/>
          </a:xfrm>
        </p:spPr>
        <p:txBody>
          <a:bodyPr>
            <a:normAutofit/>
          </a:bodyPr>
          <a:lstStyle/>
          <a:p>
            <a:r>
              <a:rPr lang="pl-PL" sz="2800" dirty="0" smtClean="0"/>
              <a:t>Zalety stosowania Formularza: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>
            <a:normAutofit fontScale="92500" lnSpcReduction="10000"/>
          </a:bodyPr>
          <a:lstStyle/>
          <a:p>
            <a:r>
              <a:rPr lang="pl-PL" sz="2400" dirty="0" smtClean="0"/>
              <a:t>Przyznajemy uczniowi prawo zabrania głosu</a:t>
            </a:r>
          </a:p>
          <a:p>
            <a:endParaRPr lang="pl-PL" sz="2400" dirty="0" smtClean="0"/>
          </a:p>
          <a:p>
            <a:r>
              <a:rPr lang="pl-PL" sz="2400" dirty="0" smtClean="0"/>
              <a:t>Dajemy mu szansę przemyślenia tego, co się stało</a:t>
            </a:r>
          </a:p>
          <a:p>
            <a:endParaRPr lang="pl-PL" sz="2400" dirty="0" smtClean="0"/>
          </a:p>
          <a:p>
            <a:r>
              <a:rPr lang="pl-PL" sz="2400" dirty="0" smtClean="0"/>
              <a:t>Koncentrujemy uwagę ucznia na zasadzie lub prawie, które złamał</a:t>
            </a:r>
          </a:p>
          <a:p>
            <a:endParaRPr lang="pl-PL" sz="2400" dirty="0" smtClean="0"/>
          </a:p>
          <a:p>
            <a:r>
              <a:rPr lang="pl-PL" sz="2400" dirty="0" smtClean="0"/>
              <a:t>Tworzymy fundament dla dalszego dialogu nauczyciel- uczeń</a:t>
            </a:r>
          </a:p>
          <a:p>
            <a:endParaRPr lang="pl-PL" sz="2400" dirty="0" smtClean="0"/>
          </a:p>
          <a:p>
            <a:r>
              <a:rPr lang="pl-PL" sz="2400" dirty="0" smtClean="0"/>
              <a:t>Przede wszystkim Formularz koncentruje się na tym, jak uczeń może „naprawić” to, co zrobił-   a przynajmniej co myśli, że powinien lub może zrobić, by naprawić sytuację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57606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Uczniowski plan zachowania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/>
          <a:lstStyle/>
          <a:p>
            <a:pPr>
              <a:buNone/>
            </a:pPr>
            <a:endParaRPr lang="pl-PL" sz="1600" dirty="0" smtClean="0"/>
          </a:p>
          <a:p>
            <a:pPr>
              <a:buNone/>
            </a:pPr>
            <a:endParaRPr lang="pl-PL" sz="1600" dirty="0"/>
          </a:p>
        </p:txBody>
      </p:sp>
      <p:sp>
        <p:nvSpPr>
          <p:cNvPr id="4" name="Zwój pionowy 3"/>
          <p:cNvSpPr/>
          <p:nvPr/>
        </p:nvSpPr>
        <p:spPr>
          <a:xfrm>
            <a:off x="467544" y="980728"/>
            <a:ext cx="6768752" cy="5688632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pl-PL" sz="1400" b="1" dirty="0" smtClean="0"/>
              <a:t>Uczniowski Plan </a:t>
            </a:r>
            <a:r>
              <a:rPr lang="pl-PL" sz="1400" b="1" dirty="0"/>
              <a:t>Z</a:t>
            </a:r>
            <a:r>
              <a:rPr lang="pl-PL" sz="1400" b="1" dirty="0" smtClean="0"/>
              <a:t>achowania</a:t>
            </a:r>
          </a:p>
          <a:p>
            <a:pPr>
              <a:buNone/>
            </a:pPr>
            <a:r>
              <a:rPr lang="pl-PL" sz="1400" dirty="0" smtClean="0"/>
              <a:t>Imię i nazwisko ucznia …………………..                     klasa………</a:t>
            </a:r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endParaRPr lang="pl-PL" sz="1400" dirty="0"/>
          </a:p>
          <a:p>
            <a:pPr>
              <a:buNone/>
            </a:pPr>
            <a:r>
              <a:rPr lang="pl-PL" sz="1400" dirty="0" smtClean="0"/>
              <a:t>Data……………….     	podpis ucznia……………………………….</a:t>
            </a:r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r>
              <a:rPr lang="pl-PL" sz="1400" dirty="0" smtClean="0"/>
              <a:t>		podpis </a:t>
            </a:r>
            <a:r>
              <a:rPr lang="pl-PL" sz="1400" dirty="0" err="1" smtClean="0"/>
              <a:t>n-la</a:t>
            </a:r>
            <a:r>
              <a:rPr lang="pl-PL" sz="1400" dirty="0" smtClean="0"/>
              <a:t>/wychowawcy……………</a:t>
            </a:r>
          </a:p>
          <a:p>
            <a:pPr>
              <a:buNone/>
            </a:pPr>
            <a:endParaRPr lang="pl-PL" sz="1400" dirty="0" smtClean="0"/>
          </a:p>
          <a:p>
            <a:pPr>
              <a:buNone/>
            </a:pPr>
            <a:r>
              <a:rPr lang="pl-PL" sz="1400" dirty="0" smtClean="0"/>
              <a:t>		podpis rodziców…………………………..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907704" y="2780928"/>
          <a:ext cx="3888432" cy="1864752"/>
        </p:xfrm>
        <a:graphic>
          <a:graphicData uri="http://schemas.openxmlformats.org/drawingml/2006/table">
            <a:tbl>
              <a:tblPr firstRow="1" bandRow="1">
                <a:effectLst/>
                <a:tableStyleId>{8A107856-5554-42FB-B03E-39F5DBC370BA}</a:tableStyleId>
              </a:tblPr>
              <a:tblGrid>
                <a:gridCol w="1944216"/>
                <a:gridCol w="1944216"/>
              </a:tblGrid>
              <a:tr h="260281">
                <a:tc gridSpan="2">
                  <a:txBody>
                    <a:bodyPr/>
                    <a:lstStyle/>
                    <a:p>
                      <a:r>
                        <a:rPr lang="pl-PL" sz="1100" dirty="0" smtClean="0"/>
                        <a:t> Moje cele:</a:t>
                      </a:r>
                      <a:endParaRPr lang="pl-PL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1604471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Przestać robić</a:t>
                      </a:r>
                    </a:p>
                    <a:p>
                      <a:endParaRPr lang="pl-PL" sz="1100" dirty="0" smtClean="0"/>
                    </a:p>
                    <a:p>
                      <a:r>
                        <a:rPr lang="pl-PL" sz="1100" dirty="0" smtClean="0"/>
                        <a:t>1. </a:t>
                      </a:r>
                    </a:p>
                    <a:p>
                      <a:endParaRPr lang="pl-PL" sz="1100" dirty="0" smtClean="0"/>
                    </a:p>
                    <a:p>
                      <a:r>
                        <a:rPr lang="pl-PL" sz="1100" dirty="0" smtClean="0"/>
                        <a:t>2.</a:t>
                      </a:r>
                    </a:p>
                    <a:p>
                      <a:endParaRPr lang="pl-PL" sz="1100" dirty="0" smtClean="0"/>
                    </a:p>
                    <a:p>
                      <a:r>
                        <a:rPr lang="pl-PL" sz="1100" dirty="0" smtClean="0"/>
                        <a:t>3.</a:t>
                      </a:r>
                    </a:p>
                    <a:p>
                      <a:endParaRPr lang="pl-PL" sz="1100" dirty="0" smtClean="0"/>
                    </a:p>
                    <a:p>
                      <a:endParaRPr lang="pl-PL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Zacząć robić</a:t>
                      </a:r>
                    </a:p>
                    <a:p>
                      <a:endParaRPr lang="pl-PL" sz="1100" dirty="0" smtClean="0"/>
                    </a:p>
                    <a:p>
                      <a:r>
                        <a:rPr lang="pl-PL" sz="1100" dirty="0" smtClean="0"/>
                        <a:t>1.</a:t>
                      </a:r>
                    </a:p>
                    <a:p>
                      <a:endParaRPr lang="pl-PL" sz="1100" dirty="0" smtClean="0"/>
                    </a:p>
                    <a:p>
                      <a:r>
                        <a:rPr lang="pl-PL" sz="1100" dirty="0" smtClean="0"/>
                        <a:t>2.</a:t>
                      </a:r>
                    </a:p>
                    <a:p>
                      <a:endParaRPr lang="pl-PL" sz="1100" dirty="0" smtClean="0"/>
                    </a:p>
                    <a:p>
                      <a:r>
                        <a:rPr lang="pl-PL" sz="1100" dirty="0" smtClean="0"/>
                        <a:t>3.</a:t>
                      </a:r>
                    </a:p>
                    <a:p>
                      <a:endParaRPr lang="pl-PL" sz="1100" dirty="0" smtClean="0"/>
                    </a:p>
                    <a:p>
                      <a:endParaRPr lang="pl-PL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pl-PL" dirty="0" smtClean="0"/>
              <a:t>Zalety stosowania UPZ: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 fontScale="92500" lnSpcReduction="10000"/>
          </a:bodyPr>
          <a:lstStyle/>
          <a:p>
            <a:r>
              <a:rPr lang="pl-PL" sz="2400" dirty="0" smtClean="0"/>
              <a:t>Koncentrowanie uwagi ucznia na tym, jak może zmienić swoje zachowanie</a:t>
            </a:r>
          </a:p>
          <a:p>
            <a:endParaRPr lang="pl-PL" sz="2400" dirty="0" smtClean="0"/>
          </a:p>
          <a:p>
            <a:r>
              <a:rPr lang="pl-PL" sz="2400" dirty="0" smtClean="0"/>
              <a:t>Przekonanie ucznia, że zachowanie może ulec zmianie, trzeba tylko chcieć się tego nauczyć</a:t>
            </a:r>
          </a:p>
          <a:p>
            <a:endParaRPr lang="pl-PL" sz="2400" dirty="0" smtClean="0"/>
          </a:p>
          <a:p>
            <a:r>
              <a:rPr lang="pl-PL" sz="2400" dirty="0" smtClean="0"/>
              <a:t>Jest sformułowany w sposób prosty i zrozumiały dla ucznia</a:t>
            </a:r>
          </a:p>
          <a:p>
            <a:endParaRPr lang="pl-PL" sz="2400" dirty="0" smtClean="0"/>
          </a:p>
          <a:p>
            <a:r>
              <a:rPr lang="pl-PL" sz="2400" dirty="0" smtClean="0"/>
              <a:t>Stanowi jasną wskazówkę dla nauczyciela i ucznia co należy zmienić</a:t>
            </a:r>
          </a:p>
          <a:p>
            <a:endParaRPr lang="pl-PL" sz="2400" dirty="0" smtClean="0"/>
          </a:p>
          <a:p>
            <a:r>
              <a:rPr lang="pl-PL" sz="2400" dirty="0" smtClean="0"/>
              <a:t>Wzmacnia świadomość ucznia, że jest odpowiedzialny za swoje zachowanie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4365104"/>
            <a:ext cx="6255488" cy="1224136"/>
          </a:xfrm>
        </p:spPr>
        <p:txBody>
          <a:bodyPr>
            <a:normAutofit/>
          </a:bodyPr>
          <a:lstStyle/>
          <a:p>
            <a:r>
              <a:rPr lang="pl-PL" dirty="0" smtClean="0"/>
              <a:t>Dziękuję za uwagę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12904"/>
          </a:xfrm>
        </p:spPr>
        <p:txBody>
          <a:bodyPr/>
          <a:lstStyle/>
          <a:p>
            <a:endParaRPr lang="pl-PL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899592" y="404664"/>
          <a:ext cx="712879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7715200" cy="1404392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Podstawowe, fundamentalne prawa dla wszystkich w szkole:</a:t>
            </a: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2348880"/>
            <a:ext cx="7643192" cy="374712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pl-PL" dirty="0" smtClean="0"/>
              <a:t>Prawo do szacunku i sprawiedliwego traktowania.</a:t>
            </a:r>
          </a:p>
          <a:p>
            <a:pPr marL="514350" indent="-514350">
              <a:buAutoNum type="arabicPeriod"/>
            </a:pPr>
            <a:endParaRPr lang="pl-PL" dirty="0" smtClean="0"/>
          </a:p>
          <a:p>
            <a:pPr marL="514350" indent="-514350">
              <a:buAutoNum type="arabicPeriod"/>
            </a:pPr>
            <a:r>
              <a:rPr lang="pl-PL" dirty="0" smtClean="0"/>
              <a:t>Prawo do uczenia się bez przeszkadzania ze strony innych.</a:t>
            </a:r>
          </a:p>
          <a:p>
            <a:pPr marL="514350" indent="-514350">
              <a:buAutoNum type="arabicPeriod"/>
            </a:pPr>
            <a:endParaRPr lang="pl-PL" dirty="0" smtClean="0"/>
          </a:p>
          <a:p>
            <a:pPr marL="514350" indent="-514350">
              <a:buAutoNum type="arabicPeriod"/>
            </a:pPr>
            <a:r>
              <a:rPr lang="pl-PL" dirty="0" smtClean="0"/>
              <a:t>Prawo do czucia się bezpiecznie i bycia bezpiecznym.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Prawo do szacunku i sprawiedliwego traktowania</a:t>
            </a:r>
            <a:endParaRPr lang="pl-PL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916832"/>
            <a:ext cx="7239000" cy="4538904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Szanowanie własności szkolnej i innych uczniów.</a:t>
            </a:r>
          </a:p>
          <a:p>
            <a:endParaRPr lang="pl-PL" dirty="0" smtClean="0"/>
          </a:p>
          <a:p>
            <a:r>
              <a:rPr lang="pl-PL" dirty="0" smtClean="0"/>
              <a:t>Przestrzeganie dobrych manier (proszę, dziękuję, przepraszam).</a:t>
            </a:r>
          </a:p>
          <a:p>
            <a:endParaRPr lang="pl-PL" dirty="0" smtClean="0"/>
          </a:p>
          <a:p>
            <a:r>
              <a:rPr lang="pl-PL" dirty="0" smtClean="0"/>
              <a:t>Proszenie o pozwolenie, a nie branie.</a:t>
            </a:r>
          </a:p>
          <a:p>
            <a:endParaRPr lang="pl-PL" dirty="0" smtClean="0"/>
          </a:p>
          <a:p>
            <a:r>
              <a:rPr lang="pl-PL" dirty="0" smtClean="0"/>
              <a:t>Pozdrawianie nauczycieli i pracowników szkoły (nie tylko w szkole).</a:t>
            </a:r>
          </a:p>
          <a:p>
            <a:endParaRPr lang="pl-PL" dirty="0" smtClean="0"/>
          </a:p>
          <a:p>
            <a:r>
              <a:rPr lang="pl-PL" dirty="0" smtClean="0"/>
              <a:t>Szanowanie „przestrzeni osobistej”.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08760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chemeClr val="accent2"/>
                </a:solidFill>
              </a:rPr>
              <a:t>Prawo do uczenia się bez przeszkadzania ze strony innych</a:t>
            </a:r>
            <a:endParaRPr lang="pl-PL" sz="2800" dirty="0">
              <a:solidFill>
                <a:schemeClr val="accent2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32856"/>
            <a:ext cx="7239000" cy="4322880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Podnoszenie ręki kiedy się chce o coś zapytać lub odpowiedzieć na zadane pytanie (stosowanie „patyczków”).</a:t>
            </a:r>
          </a:p>
          <a:p>
            <a:endParaRPr lang="pl-PL" dirty="0" smtClean="0"/>
          </a:p>
          <a:p>
            <a:r>
              <a:rPr lang="pl-PL" dirty="0" smtClean="0"/>
              <a:t>Czekanie na swoją kolej przed zabraniem głosu.</a:t>
            </a:r>
          </a:p>
          <a:p>
            <a:endParaRPr lang="pl-PL" dirty="0" smtClean="0"/>
          </a:p>
          <a:p>
            <a:r>
              <a:rPr lang="pl-PL" dirty="0" smtClean="0"/>
              <a:t>Każdemu uczniowi należy się sprawiedliwie odmierzona porcja czasu nauczyciela.</a:t>
            </a:r>
          </a:p>
          <a:p>
            <a:endParaRPr lang="pl-PL" dirty="0" smtClean="0"/>
          </a:p>
          <a:p>
            <a:r>
              <a:rPr lang="pl-PL" dirty="0" smtClean="0"/>
              <a:t>Swoim zachowaniem nie przeszkadzanie innym w nauce.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>
                <a:solidFill>
                  <a:schemeClr val="accent2"/>
                </a:solidFill>
              </a:rPr>
              <a:t>Prawo do uczenia się bezpiecznie i bycia bezpiecznym</a:t>
            </a:r>
            <a:endParaRPr lang="pl-PL" sz="2800" dirty="0">
              <a:solidFill>
                <a:schemeClr val="accent2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Psychiczne poczucie bezpieczeństwa</a:t>
            </a:r>
          </a:p>
          <a:p>
            <a:pPr>
              <a:buNone/>
            </a:pPr>
            <a:r>
              <a:rPr lang="pl-PL" dirty="0" smtClean="0"/>
              <a:t>	</a:t>
            </a:r>
            <a:r>
              <a:rPr lang="pl-PL" sz="2400" dirty="0" smtClean="0"/>
              <a:t>- brak obawy, że się zostanie wyśmianym</a:t>
            </a:r>
          </a:p>
          <a:p>
            <a:pPr>
              <a:buNone/>
            </a:pPr>
            <a:r>
              <a:rPr lang="pl-PL" sz="2400" dirty="0" smtClean="0"/>
              <a:t>	- nie komentowanie wypowiedzi innych uczniów</a:t>
            </a:r>
          </a:p>
          <a:p>
            <a:pPr>
              <a:buNone/>
            </a:pPr>
            <a:r>
              <a:rPr lang="pl-PL" sz="2400" dirty="0" smtClean="0"/>
              <a:t>	- nie używanie przezwisk, słów obraźliwych</a:t>
            </a:r>
          </a:p>
          <a:p>
            <a:pPr>
              <a:buNone/>
            </a:pPr>
            <a:r>
              <a:rPr lang="pl-PL" sz="2400" dirty="0" smtClean="0"/>
              <a:t>	- rozwiązywanie konfliktów za pomocą mediacji</a:t>
            </a:r>
          </a:p>
          <a:p>
            <a:pPr>
              <a:buNone/>
            </a:pPr>
            <a:endParaRPr lang="pl-PL" sz="2400" dirty="0" smtClean="0"/>
          </a:p>
          <a:p>
            <a:r>
              <a:rPr lang="pl-PL" dirty="0" smtClean="0"/>
              <a:t>Fizyczne poczucie bezpieczeństwa</a:t>
            </a:r>
          </a:p>
          <a:p>
            <a:pPr lvl="1">
              <a:buNone/>
            </a:pPr>
            <a:r>
              <a:rPr lang="pl-PL" sz="2400" dirty="0" smtClean="0">
                <a:solidFill>
                  <a:schemeClr val="tx1"/>
                </a:solidFill>
              </a:rPr>
              <a:t>- poruszanie się bez przepychania</a:t>
            </a:r>
          </a:p>
          <a:p>
            <a:pPr lvl="1">
              <a:buNone/>
            </a:pPr>
            <a:r>
              <a:rPr lang="pl-PL" sz="2400" dirty="0" smtClean="0">
                <a:solidFill>
                  <a:schemeClr val="tx1"/>
                </a:solidFill>
              </a:rPr>
              <a:t>- nie prowokowanie bójek</a:t>
            </a:r>
          </a:p>
          <a:p>
            <a:pPr lvl="1">
              <a:buNone/>
            </a:pPr>
            <a:r>
              <a:rPr lang="pl-PL" sz="2400" dirty="0" smtClean="0">
                <a:solidFill>
                  <a:schemeClr val="tx1"/>
                </a:solidFill>
              </a:rPr>
              <a:t>- bezpieczne zabawy dla uczestników i otoczenia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r>
              <a:rPr lang="pl-PL" dirty="0" smtClean="0"/>
              <a:t>Obowiązki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 obowiązkami mamy do czynienia wtedy, gdy jesteśmy odpowiedzialni za nasze myśli i zachowania.</a:t>
            </a:r>
          </a:p>
          <a:p>
            <a:endParaRPr lang="pl-PL" dirty="0" smtClean="0"/>
          </a:p>
          <a:p>
            <a:r>
              <a:rPr lang="pl-PL" dirty="0" smtClean="0"/>
              <a:t>Każdy jest odpowiedzialny za swoje zachowanie (nauczyciel ma za zadanie uczyć, być opiekunem).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/>
          </a:bodyPr>
          <a:lstStyle/>
          <a:p>
            <a:r>
              <a:rPr lang="pl-PL" sz="2800" dirty="0" smtClean="0"/>
              <a:t>Obowiązki- przykłady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4"/>
            <a:ext cx="7239000" cy="4970952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Naszym obowiązkiem jest:</a:t>
            </a:r>
          </a:p>
          <a:p>
            <a:pPr lvl="1"/>
            <a:r>
              <a:rPr lang="pl-PL" dirty="0" smtClean="0"/>
              <a:t>Troszczenie się o siebie i innych</a:t>
            </a:r>
          </a:p>
          <a:p>
            <a:pPr lvl="1"/>
            <a:r>
              <a:rPr lang="pl-PL" dirty="0" smtClean="0"/>
              <a:t>Szanowanie cudzej pracy</a:t>
            </a:r>
          </a:p>
          <a:p>
            <a:pPr lvl="1"/>
            <a:r>
              <a:rPr lang="pl-PL" dirty="0" smtClean="0"/>
              <a:t>Zachowywanie się tak, by pozostali uczniowie w szkole mogli brać z nas przykład</a:t>
            </a:r>
          </a:p>
          <a:p>
            <a:pPr lvl="1"/>
            <a:r>
              <a:rPr lang="pl-PL" dirty="0" smtClean="0"/>
              <a:t>Traktowanie z szacunkiem cudzych rzeczy i materiałów</a:t>
            </a:r>
          </a:p>
          <a:p>
            <a:pPr lvl="1"/>
            <a:r>
              <a:rPr lang="pl-PL" dirty="0" smtClean="0"/>
              <a:t>Okazywanie szacunku innym</a:t>
            </a:r>
          </a:p>
          <a:p>
            <a:pPr lvl="1"/>
            <a:r>
              <a:rPr lang="pl-PL" dirty="0" smtClean="0"/>
              <a:t>Nie zachowywanie się zbyt głośno w trakcie lekcji</a:t>
            </a:r>
          </a:p>
          <a:p>
            <a:pPr lvl="1"/>
            <a:r>
              <a:rPr lang="pl-PL" dirty="0" smtClean="0"/>
              <a:t>Utrzymywanie naszego miejsca pracy w czystości</a:t>
            </a:r>
          </a:p>
          <a:p>
            <a:pPr lvl="1"/>
            <a:r>
              <a:rPr lang="pl-PL" dirty="0" smtClean="0"/>
              <a:t>I inne określone w </a:t>
            </a:r>
            <a:r>
              <a:rPr lang="pl-PL" smtClean="0"/>
              <a:t>miarę potrzeb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Zasady są po to, aby chronić nasze prawa!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Zasady to nie są tylko zakazy.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Obowiązkiem ucznia jest przestrzeganie zasad.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Zasady są sprawiedliwe i użyteczne.</a:t>
            </a:r>
          </a:p>
          <a:p>
            <a:pPr marL="514350" indent="-514350">
              <a:buFont typeface="+mj-lt"/>
              <a:buAutoNum type="arabicPeriod"/>
            </a:pPr>
            <a:endParaRPr lang="pl-PL" dirty="0" smtClean="0"/>
          </a:p>
          <a:p>
            <a:pPr marL="514350" indent="-514350">
              <a:buNone/>
            </a:pPr>
            <a:endParaRPr lang="pl-PL" dirty="0"/>
          </a:p>
        </p:txBody>
      </p:sp>
      <p:sp>
        <p:nvSpPr>
          <p:cNvPr id="6" name="Objaśnienie w chmurce 5"/>
          <p:cNvSpPr/>
          <p:nvPr/>
        </p:nvSpPr>
        <p:spPr>
          <a:xfrm>
            <a:off x="2195736" y="4437112"/>
            <a:ext cx="2232248" cy="2016224"/>
          </a:xfrm>
          <a:prstGeom prst="cloudCallou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Co by było, gdyby nie istniały zasady?</a:t>
            </a:r>
            <a:endParaRPr lang="pl-PL" dirty="0"/>
          </a:p>
        </p:txBody>
      </p:sp>
      <p:sp>
        <p:nvSpPr>
          <p:cNvPr id="7" name="Objaśnienie w chmurce 6"/>
          <p:cNvSpPr/>
          <p:nvPr/>
        </p:nvSpPr>
        <p:spPr>
          <a:xfrm>
            <a:off x="4644008" y="3717032"/>
            <a:ext cx="2808312" cy="2304256"/>
          </a:xfrm>
          <a:prstGeom prst="cloudCallout">
            <a:avLst/>
          </a:prstGeom>
          <a:solidFill>
            <a:schemeClr val="accent3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Co może się stać, gdy jakaś zasada zostanie złamana?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</TotalTime>
  <Words>531</Words>
  <Application>Microsoft Office PowerPoint</Application>
  <PresentationFormat>Pokaz na ekranie (4:3)</PresentationFormat>
  <Paragraphs>152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Bogaty</vt:lpstr>
      <vt:lpstr>Szkolny system wychowawczy</vt:lpstr>
      <vt:lpstr>Slajd 2</vt:lpstr>
      <vt:lpstr>Podstawowe, fundamentalne prawa dla wszystkich w szkole:</vt:lpstr>
      <vt:lpstr>Prawo do szacunku i sprawiedliwego traktowania</vt:lpstr>
      <vt:lpstr>Prawo do uczenia się bez przeszkadzania ze strony innych</vt:lpstr>
      <vt:lpstr>Prawo do uczenia się bezpiecznie i bycia bezpiecznym</vt:lpstr>
      <vt:lpstr>Obowiązki</vt:lpstr>
      <vt:lpstr>Obowiązki- przykłady</vt:lpstr>
      <vt:lpstr>Zasady są po to, aby chronić nasze prawa!</vt:lpstr>
      <vt:lpstr>Konsekwencje-  wynikają   z nieprzestrzegania  zasad</vt:lpstr>
      <vt:lpstr>Nagłówki- klucze  służą do przypominania przyjętych zasad </vt:lpstr>
      <vt:lpstr>Formularz 4J</vt:lpstr>
      <vt:lpstr>Zalety stosowania Formularza:</vt:lpstr>
      <vt:lpstr>Uczniowski plan zachowania</vt:lpstr>
      <vt:lpstr>Zalety stosowania UPZ:</vt:lpstr>
      <vt:lpstr>Dziękuję za uwagę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Szkolny system wychowawczy</dc:title>
  <dc:creator>Dyrektor</dc:creator>
  <cp:lastModifiedBy>Dyrektor</cp:lastModifiedBy>
  <cp:revision>21</cp:revision>
  <dcterms:created xsi:type="dcterms:W3CDTF">2013-09-29T19:14:19Z</dcterms:created>
  <dcterms:modified xsi:type="dcterms:W3CDTF">2014-09-29T07:20:27Z</dcterms:modified>
</cp:coreProperties>
</file>