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0704" r:id="rId1"/>
  </p:sldMasterIdLst>
  <p:notesMasterIdLst>
    <p:notesMasterId r:id="rId18"/>
  </p:notesMasterIdLst>
  <p:sldIdLst>
    <p:sldId id="465" r:id="rId2"/>
    <p:sldId id="464" r:id="rId3"/>
    <p:sldId id="463" r:id="rId4"/>
    <p:sldId id="462" r:id="rId5"/>
    <p:sldId id="457" r:id="rId6"/>
    <p:sldId id="458" r:id="rId7"/>
    <p:sldId id="459" r:id="rId8"/>
    <p:sldId id="460" r:id="rId9"/>
    <p:sldId id="461" r:id="rId10"/>
    <p:sldId id="466" r:id="rId11"/>
    <p:sldId id="467" r:id="rId12"/>
    <p:sldId id="468" r:id="rId13"/>
    <p:sldId id="469" r:id="rId14"/>
    <p:sldId id="470" r:id="rId15"/>
    <p:sldId id="471" r:id="rId16"/>
    <p:sldId id="472" r:id="rId17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66FF33"/>
    <a:srgbClr val="FFFF66"/>
    <a:srgbClr val="CC0099"/>
    <a:srgbClr val="0033CC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790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EE3E2B9-AE72-4631-BA40-AECEB1A0FC95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3B71BC-B922-42E9-A722-4AD7600D1CC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2638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7392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52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170A23-7C89-4EAC-9E23-9EFE684E580D}" type="slidenum">
              <a:rPr lang="pl-PL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34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546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23AA7F-6050-4C20-BE47-D8F3F279B1B9}" type="slidenum">
              <a:rPr lang="pl-PL" altLang="pl-PL" smtClean="0"/>
              <a:pPr>
                <a:spcBef>
                  <a:spcPct val="0"/>
                </a:spcBef>
              </a:pPr>
              <a:t>11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021357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890005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367882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654846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313460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04039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62417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38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CD6457-CEF4-4606-91CA-2B93B333092D}" type="slidenum">
              <a:rPr lang="pl-PL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29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04052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423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45038E-65F8-4825-9658-5258344069D8}" type="slidenum">
              <a:rPr lang="pl-PL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2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65905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464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4C7B80-2520-4BDC-8F06-2C119F0153A0}" type="slidenum">
              <a:rPr lang="pl-PL" altLang="pl-PL" smtClean="0"/>
              <a:pPr>
                <a:spcBef>
                  <a:spcPct val="0"/>
                </a:spcBef>
              </a:pPr>
              <a:t>7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22008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938248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505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047DC9-0813-40DE-A2F0-665D4D520B3C}" type="slidenum">
              <a:rPr lang="pl-PL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3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CAF278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CAF278"/>
              </a:solidFill>
            </a:endParaRPr>
          </a:p>
        </p:txBody>
      </p:sp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D4FAB7-114C-428D-B6A9-EA1D74C59A6C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7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046D-8EF9-4956-808A-99C1183E9DD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582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848B8-F91A-4DC9-8319-C7081EF4DCAF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1BB7E-B8DE-4516-B878-6B89B6BE0F0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4171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B903E-E2B2-4E05-A42F-45183FDE77AB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5857-720A-4EFD-9DBC-1568A38570A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1777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2F21-D060-4593-BFB4-7FB6BBAC0005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36E7-1562-4829-9FA4-4B99AA2E0DC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9396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E3E1DC"/>
              </a:solidFill>
            </a:endParaRPr>
          </a:p>
        </p:txBody>
      </p:sp>
      <p:sp>
        <p:nvSpPr>
          <p:cNvPr id="5" name="Prostokąt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E3E1DC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CAF278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CAF278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270C25-35E2-412C-AF62-6DF71617CA07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C82E-7BF0-4F70-8D80-C434157A157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044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1CAE-5481-4026-A469-6C8CAB3F7E01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F7B3-7615-45C3-9472-9B05ECFEDBF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8417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DEF646-FC9B-4C77-B931-8144EDC152AC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2F83-1739-4E1E-B27B-C2D6AF5EE03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3160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59397-FABC-4F7A-A8AA-23B3A274C378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4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CE73D-0B77-4162-A27C-C058354C70F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6047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E3E1DC"/>
              </a:solidFill>
            </a:endParaRPr>
          </a:p>
        </p:txBody>
      </p:sp>
      <p:sp>
        <p:nvSpPr>
          <p:cNvPr id="3" name="Prostokąt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E3E1DC"/>
              </a:solidFill>
            </a:endParaRPr>
          </a:p>
        </p:txBody>
      </p:sp>
      <p:sp>
        <p:nvSpPr>
          <p:cNvPr id="4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183D13-ADE2-4E1D-8F65-35A7B965A08B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B88AA-026F-41A0-8CF2-C77C0686A5C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9052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4D7506-DEBD-4A66-9B9F-6CF05CD142C8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8046-EA93-4237-AD28-6FA6336BF17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473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rgbClr val="94C600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srgbClr val="CAF278"/>
              </a:solidFill>
              <a:latin typeface="Gill Sans MT"/>
            </a:endParaRPr>
          </a:p>
        </p:txBody>
      </p:sp>
      <p:sp>
        <p:nvSpPr>
          <p:cNvPr id="6" name="Schemat blokowy: proce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E3E1DC"/>
              </a:solidFill>
            </a:endParaRPr>
          </a:p>
        </p:txBody>
      </p:sp>
      <p:sp>
        <p:nvSpPr>
          <p:cNvPr id="7" name="Schemat blokowy: proce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>
              <a:solidFill>
                <a:srgbClr val="E3E1D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B2D2F3-300C-4A1E-B5EB-8B804B066CBD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4E3BE-D9B2-4349-9E3B-FABBDC3C82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0302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E3E1DC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E3E1DC"/>
              </a:solidFill>
            </a:endParaRPr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E3E1DC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E3E1DC"/>
              </a:solidFill>
            </a:endParaRPr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417" name="Symbol zastępczy tekstu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rgbClr val="020264">
                    <a:shade val="50000"/>
                    <a:satMod val="200000"/>
                  </a:srgbClr>
                </a:solidFill>
              </a:defRPr>
            </a:lvl1pPr>
            <a:extLst/>
          </a:lstStyle>
          <a:p>
            <a:pPr>
              <a:defRPr/>
            </a:pPr>
            <a:fld id="{A4E30976-E3B8-4FA4-B764-5185B7E15E11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rgbClr val="020264">
                    <a:shade val="50000"/>
                    <a:satMod val="200000"/>
                  </a:srgb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6B"/>
                </a:solidFill>
              </a:defRPr>
            </a:lvl1pPr>
          </a:lstStyle>
          <a:p>
            <a:pPr>
              <a:defRPr/>
            </a:pPr>
            <a:fld id="{B70F7AD5-8F51-4F39-9E75-90ACABE48FF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E3E1D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38" r:id="rId1"/>
    <p:sldLayoutId id="2147491560" r:id="rId2"/>
    <p:sldLayoutId id="2147491639" r:id="rId3"/>
    <p:sldLayoutId id="2147491561" r:id="rId4"/>
    <p:sldLayoutId id="2147491640" r:id="rId5"/>
    <p:sldLayoutId id="2147491562" r:id="rId6"/>
    <p:sldLayoutId id="2147491641" r:id="rId7"/>
    <p:sldLayoutId id="2147491642" r:id="rId8"/>
    <p:sldLayoutId id="2147491643" r:id="rId9"/>
    <p:sldLayoutId id="2147491563" r:id="rId10"/>
    <p:sldLayoutId id="21474915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005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56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56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56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56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0056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0056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0056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0056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FF6700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909465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2413" y="160338"/>
            <a:ext cx="8763894" cy="1154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4310063" algn="l"/>
              </a:tabLst>
              <a:defRPr/>
            </a:pPr>
            <a:r>
              <a:rPr lang="pl-PL" sz="2800" b="1" smtClean="0">
                <a:solidFill>
                  <a:srgbClr val="FFFF00"/>
                </a:solidFill>
                <a:latin typeface="Georgia" pitchFamily="18" charset="0"/>
              </a:rPr>
              <a:t>WARZYWA  I  OWOCE  </a:t>
            </a:r>
            <a:br>
              <a:rPr lang="pl-PL" sz="2800" b="1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pl-PL" sz="2800" b="1" smtClean="0">
                <a:solidFill>
                  <a:srgbClr val="FFFF00"/>
                </a:solidFill>
                <a:latin typeface="Georgia" pitchFamily="18" charset="0"/>
              </a:rPr>
              <a:t>MOŻNA  SPOŻYWAĆ  W  RÓŻNEJ POSTACI:</a:t>
            </a:r>
            <a:endParaRPr lang="pl-PL" sz="2800" b="1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58" name="pole tekstowe 57"/>
          <p:cNvSpPr txBox="1"/>
          <p:nvPr/>
        </p:nvSpPr>
        <p:spPr>
          <a:xfrm>
            <a:off x="252413" y="2060575"/>
            <a:ext cx="2232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pl-PL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SUROWEJ</a:t>
            </a:r>
          </a:p>
        </p:txBody>
      </p:sp>
      <p:pic>
        <p:nvPicPr>
          <p:cNvPr id="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825" y="1444625"/>
            <a:ext cx="357505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pole tekstowe 71"/>
          <p:cNvSpPr txBox="1"/>
          <p:nvPr/>
        </p:nvSpPr>
        <p:spPr>
          <a:xfrm>
            <a:off x="252413" y="3830638"/>
            <a:ext cx="42957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pl-PL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SURÓWEK I SAŁATEK</a:t>
            </a:r>
          </a:p>
        </p:txBody>
      </p:sp>
      <p:sp>
        <p:nvSpPr>
          <p:cNvPr id="73" name="pole tekstowe 72"/>
          <p:cNvSpPr txBox="1"/>
          <p:nvPr/>
        </p:nvSpPr>
        <p:spPr>
          <a:xfrm>
            <a:off x="252413" y="2900363"/>
            <a:ext cx="22526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pl-PL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SOKÓW</a:t>
            </a:r>
          </a:p>
        </p:txBody>
      </p:sp>
      <p:sp>
        <p:nvSpPr>
          <p:cNvPr id="133127" name="AutoShape 73" descr="data:image/jpeg;base64,/9j/4AAQSkZJRgABAQAAAQABAAD/2wCEAAkGBxQSEhUUEhQUFRUWFBQUFBUVFBQUFBUXFBUXFhUUFRUYHCggGBwlHBQUITEhJSkrLi4uFx8zODMsNygtLisBCgoKDg0OGxAQGywkHyUsLCwsLCwsLCwsLCwsLCwsLCwsLCwsLCwsLCwsLCwsLCwsLCwsLCwsLCwsLCwsLCwsLP/AABEIAOEA4QMBEQACEQEDEQH/xAAbAAABBQEBAAAAAAAAAAAAAAAAAQIDBAUGB//EADgQAAIBAgMFBgUDBAIDAQAAAAABAgMRBCExBRJBUXEGImGBkdETMqGx8FLB4UJikvEjchYzohT/xAAaAQEAAwEBAQAAAAAAAAAAAAAAAQMEAgUG/8QANREAAgECBAMGBQQBBQEAAAAAAAECAxEEEiExBUFREyIyYXGxgZGh0fAUQsHh8RUjM1JiBv/aAAwDAQACEQMRAD8A9xAAAAAAAAAAAAAAAAAAAAAAAAAAAAAAAAAAAAAAAAAEsAFgBQBABQAAAASwAoAAAAAAAAAAAAAAAAAAAAAlwAuAKAAAAAAAAAAAAAAAAAAAAAV8TjYU/nkl4av0WZmxGMoYdf7skvf5bllOjOp4VczKvaFf0Qk/F5HiVf8A6KC0pwb9Xb7myPD5fulYqVNsV5fKox6K/wBzDPjmLnpFJei+5fHB0I7tshnjsT+r/wCY+xQ+JY57yfyX2O+ww/T3EjtLErjfyT/YiPFcbH9z+KX2JeGw7LNHtBNfPBPpkz0KHH5rSok/oUzwEX4GbGC2lCr8t78nZM97DY2liFeHy5mCrQnTfeLW/wBTXcqsJ8RfiYuhYcpIkgUAABrAC4ArAGJgDkwBwAAAAAAAAAAAAAAAAAGPtTam69ynrxly6eJ89xTjHZPsqG/N9PTz9jdh8Lm709jMo4Nye9NtvjfieDSw068s03v9TZOsoq0SarKEF4rgs30Nc6dClaLavf8ALlKc5ajI42LV7PnwKZ4mipWad0dKnJoa8d/avUreOjG9o/X+jvsG+Yix64x+pCx0H4ofUnsHyZLRqwnlo+TL6U6Fd22fRnEozhqJUwdneGTQlhpUnmotpolVbq0tUaGzdpbz3KmUuD5/ye3w3iyqvsq2kuXn/ZkxGGyrNDVGme6YgAAAWnO+XIAeAJYAUAY0AKkAOAAAAAAAAAAAAAQAUAzdsY3cjux+Z/RHj8Wx3YQyQ8T+i+7NeFoZ5XeyMrC4e3ekfP4bB/vmbKtX9sSKtiG9LpcjLXxbd4Q0j9TuFJLV7lZow35l5LQjD+peaN9GpQqu1Za8mvz+GUyU4+EsSwUbd2Xlk/Y1T4XTavTn8HZ/b2OFXlfVfn1K1TCtfj9jFUwFWH4/sWxrRZBZrl6ozZJRfK/qW5ky9hcVP+pOS5q2XoenQxNe/fjdddDNUp0/2uxJiVF8Unw5neKpQl4Wk/U4pyaLmz9ou27O7a0ks7rxPb4ZxCcqeSsndc1rf5czLiKCTvA0YVk9L+lvuexGpm2T+VvcyONhd/kd6kD6MSQSgAAAAgAoAAAAAAAAAAAACMASwA2vVUIuT4L8RVWqxpU3OXI6hFykoo5pSdSblKx8VKUsTiHKf5/g9dpU4WQ3FYpvKLsl9SvF42TfZ03ZL6ilSS1luVN4825psJvEE2JIo7gras4bLZ7VzOQVUzJVbWzLI25lVynwlL1ZmWJrLab+bLcsHyRJHFVV/W/RP7ouXEMSv3+32K3SpvkOhXqt5yfovYtXEcV/3f0+xw6NLoT0q0285O3WxpwmMxdSfeqOxXUp04rwovQvxZ66qTe7ZlcV0LVCbWhsoVZXsVTijRp6HoIoHkgAAAAAAAAAAAAAAAAAAAAADI2/Xsox5959F+fQ8LjVdRjGn8fl+fQ3YKF25fAym92nfi/31Pn9KeGc+b/nf6GvxVLdCnvHlmqwqYAkkAi5hmmkmaqMk1ZlFS99C58NWPVyxcVZmfM7kVSiZalFt6M7jNFaVBmF0Kl9i1VEJGidwoT5oh1EOcGdujUk9iM6RLThY9SllglFFEnfUsxZqVZIraZYpSH6nWyOHE1aeh9HT8CMj3HHZAAAAAAAAAAAAAAAAAAAAAAHM7bqXqy8Eo/nqz43jNTNXl5WX58z2MHG1NFbGaRXAw4y6pQS2LKPikymzzjSKmSAuCCxhpZHUXZlVRGhCWSPUpz7iMzWo2UyucwkROZldRneUTfI7Zk5QUyVWZGUFM6jVdw4ksZl8ajOHEnoSzXUmEm6sF5lc1ozdifepWVjzRSQAAAAAAAAAAAAAAAAAAAAAByW0pXqT/7P7nwnEZXq1H/6fue5h1aEfQr42eaXCxmxNVuMIrax3RitWV1ExXL7i7guLmhs7ZUqjva0ebWvTmerw/hVbFPM+7Hq1v6dfXYyYjFRp6bssbTwipyiorLdXqnr9i3i3D44acez8NtfXr8SrD1nUTzb3GU3kZqT7h1JajZMrmSiJsys7GtnJIXOkAUjqO5DHxkaYnDLmDd5x6luEWbF015lVXSDOgR98eWKAAAAAAAAjYA3eADeAF3gB1wAAAAAAAOS2jG1Sf8A2fufCcRTVaon1Z7mHd6cfQr4mOj8Dzqnhi/KxbTe6GUqbk1GKu3okcU6cqklCCu3yOpSUVdnRbP2NGKTn3pcuC9z67AcCp00p1+9LpyX39jya+MlLSGiNY+hMRk7dXyPqvseLxeN1F+v8GvCvczEfONJaI2jZMokdIibMzWp2MbIsBFI6juGJc6itSCRSLnK1jmxe2VnUXma+ExzY2Plf2KMRpTZ0Z9yeYAAAAAAAyUgDJx23KdO6vd8l7nn1+J0KTte78jRTw05mVPtNf5Y9LswT4zK3diXrB9WMW3p87eSM/8Aq1Z8zv8ASRJqO35LWz8rFlPjE14rM5lg1yNbB7XhPK9nyfuetQx9GronZmWdCcDSjI2lI8AAAAMfa+z5SlvxV9Lrjl+I+e4tw+pUn2tNX6rmb8LiFGOWRQw2DlV7lmrPNtaHi4LBTxV6NrWer6f35GirWVN5t7m7g8BCl8qz4t6s+twfDqGF1prXm3v/AF8DzqtedTxMtG4pAAzdtRvGL/u+6/g8viq/20/P+DRh33jHPmJI3oZJmaZ2iJspsdDJEWJGnViAudJARyEyECx7p95a/wAmrAzlSm6kd0vdo5lBT7rNrZ3aKE2oyyfPh/B9ThuJwqd2ej+hhq4SUdYm5GVz1DIOAAAqY/HQpK8n0XFmfEYmFCN5fIsp05Tdkchtbb0ql0naPJO1z5zFcQq1+6tF5fmp6VLDRhq9zm8VtGMbRu96TsklfLm31K6WFU4Zr6k1K2SVraEuDi+L8tWUV4qDsWQlmVy9FGa6LCQi6AK60Ol1QNfZO2nF7s3dc+R7GB4nKm8lTVexjr4VPWJ1VCspK6d0fSRkpK8djzWmnZkx0QAAlwBN4AVMAEgAYBV2lG8PNGDiUb0fivsW0XaRhzifKz3PQiyCZlmWohZTY6GsmwGNk2ANnSII5yIluEUcdPJdfz7ltPZ/nUsprUqQlYvjKxY0dH2f244tQm7xeSfL+D2cFjnBqM33fb+jBiMMpK8dzskz6A8sixVdQg5PRL8RXWqqlBzfI6hFylZHB4/FOpJyk+i4I+TxFZ1JOc92exTgoqyKFZXMybvc7sQSwUZKzb8sn0vqvIu/WOCtEr7BSd2WKVFRSSyS0Mc6jk7svjFJWJ4xZyr3J0HJC2ttiB8jq5BFKJ0Sa2w9pOnLdk+6/p4npcPxzoStLwvfy8zJiKCmrrc7CEro+sTueUPAEsAFgAsAKAABFiY3izLjVehL85ncHaRi4iB8lUWpvgyjURkkXoryKmdDGCRpKAjZ2kckE2c8zozsVO7O4aF9NaEKLTsR1bNHcZ2Icbnfdl9pfFhuN96Kv1X8H0nC8X20Mj3XsePjKGSWZbMpdrce96NKN/1StfV6L0+5TxatK6pxV+bO8HTVnJnOunJ8GeE4T5r2N10M+BLl9jlxf40TdBuNa3RU4W3Okx1HNfnkjlRuSx+9bNZLP6WR3tqvMWuG9+eBwxYfSnkTDYhoWZYQMWWYRDOs7OY7ejuvVadD6XhOJc4dlLdben9Hl4ulleZG2ewZBQAAAAAAAGVFkVV1enJeRK3MrExPkKy1NtNmZXRjmaYlaRUWETAGskDWdEFaozhHRlzleTLEjTDwkkYX0JuTojUwext7OS9i2nTqT8Mfi9jNUxCWiNZwp0V3pRguSsr+mbNvYTprv1Mvpp/Zlc3N6K5SrbUw/wDdK3h7mdqjbWcn+eZYoVfJFeW3qa+Wk31aXuRCVCP7L+pPZTe7GQ29Tv36bXSzISoOV3GxLpz5M04wpTSaku8rrNJ5+DL1g4PwvfzKu1mt0Q1tmWzjxM9TD1ab2vctjXT3M+rTcP8ARnUreTNCakQOfn+cAzuw7e4hEE8JXRZGTZw0JYMgu7Fr7lVdbeuRuwFTJWi/O3zKMRHNBnabx9eeOSgAAAAAAAJJENXBnYmJ8nioZZNGumzJxCPNmjXEpTKiwjkAMZIGs65ApYidkzhHa3MelO87LN30L7ZVqakrROn2bgFCLnUssr56LxNGGw/aXnPb81MNetd5YlLaHaOayoq0f1yV79FwRpeLcFamvicww6eszPrYp1bzerdpdUuHgYa83Um5vmXQjkWVEVyo6EbJAy1+GXG+h0tAMldsXJsT4bHVKbvGcsuF7p9Uy2FaUeZzKnFrVHRbN2jDErdkt2pa7XB9PYvdOGI8pGeSlS1WqKmPwTg/DoedKMoSyyNdOopIr053VtRfQ7aJYMJnLJLlhwLhpd9FtN2OJ7Hb77Ps87PFsXi05AAAAAAAGAUMYj53icctRvqaKRjYg8SSubYlKqVtHZE2CRjYJIZzOc19CbGTtCt7sspRvJIsS0J+y2Acu/O/hc1U6fbVLckMTVyrKix2h2i3J0o/LH5vF8vIvxVWz7NctzPQp6Z2Ybp8PMw7M03HYeybXP7kMlkhBAMkgFpZ8c2LkjQBlnw/ZE7glw0nB70cpLR8UdKo4u8SJJS0Z0OzNp/G/wCOrbftlLhLw8GabrERyz8XXqZpQdN5o7FLGYfcl+eh5tmnZ7myE8yGU5XBLHSmWI5JtnreqRXNpGnDwzTUerKartFs73cPtcqPEuy0SBABQAAAAACnjUeLxaOzL6JhV9T53mbkUa5XM7iQkIljKjOrBENR5HSWhPMxakd+e7zyIg8qbLuh1M8VDC0k5X5JLVv9j1sPlw9PM/8AJhkpVp2RzFScaknJXTbbs7Xzd/M86rrJyWzNkbxSTGrLIrTJGOPIEkkokJgSMcwwPcQBjQA0kDiCAcrZqW6001a+qO4u2pG+h0tSSr0lNa8eq1LMTDOlWRRTbhLKzEizJY2sXeLEitm12Yob1VPgs/Y9bhdLPWT6amTFytCx2+6fUHlEgAgAoAAAAIwCtj/lPN4nC9NPzLaW5gYjU+ZcbM3IpViiZYiAiJ0yKozsIqYqdkTLSJ1Hcr9nqW9WvwX57E045pxid1XaDLfat3lCOWUW3nbV/wAGzGaOK8ijDbNmH8Ll9TE2abksZczmwJHEXA6mrq3I5YHRpi4GOIJImzogWxJAEASd9P8AeR0k9gbXZvFQ71HO8ryTejds16I2YdxnB0nuzPXi01Mq4+luza4GBKzt0NMZXVyKlSbdi2KuQ3Y7vs5gfhwu9Xn7H1PDcN2VK73Z5GJqZ5W6GzY9EzjgBABQAAAAawCvtD5PQy4yGakzum+8c9iHmfLTVmb4lOsZposiQHMUdMgqs6JRm46eREnyO4Gr2Wo2i5Pz/OhqwMM1Vy6FeJlokY20dpKtPecVZZRavvWu7XGIrdrK/JHdOnkVivGXJ28zNtsWj905uAinHThfLgNwT4aW9Jbqz4r84EqDbsjl6LU0JYRpaW65akSpzjLJbU5U09SriKNjhb2O07lVrodkjegIElN8yQRyYJJ9mycasGv1L6uz+5ZSdpx9TiorwZt7dp95P8z/ANFtenatJJeZVQl3C3sPAXabWS+p6WAwLnLNLZfUpxFeystzsKCyPojzSYAUAAAAAAABACHGq8JdGcz2JW5y1Sd8z5WvDLJo3wehWqMxTRamQNkRR0ytXkRLQ6Rm18/NkQg5W8zu9jf2dTaoVIrJ7srf4noUIdnUqwXK/sZ6ks2V+hyUabXXiYLm0fuEXIHwuiASf/oaysiMqINPZmEb/wCWmrSi33X9Xlrr4Ho4Sg/+SL1XIzVan7WdDDF3i7xbyu7xtZeLat5Ho06jjFymv8GSUdUkc9j8TCyScstMklr1PFxFSFR9y/8ABupQktzNunpYz2sXDbkiwPw/Yl25EDbEEk+z4f8AJTWXzx+5ZR1qR9Uc1H3H6HUYqkp1LPhY9bDU1VxslLkkYXJwpaG1gIH0MVbRGJs1oI6OR4AAAAAAACMARABUtZ30sAcNTrJuUb33ZP7nhYyi75kbISGzZ5U4MvTIZM4jE6uVaxGS7sdXsRYePfT4Q70nZtLPJtJPjbgerg8HJVY32Wpnq1Vlfmauw6m/Cabzbl9br2KLZcVUi+bv8zuXgizmZ3Tad002mmeZJNOz3Nqs9hDkkemCB0bkEFrAYl0m3HO6z18vuX0MRKi24lc4KejJa+0Zt5NpWWWvVeJNTF1Jt66dPzqI0YpFaPfbtk1qv3XMz2Lb2K0kSSGa0YID4vghYCKuuXoxlJNfs3uSqZp7yTa0a9fM3YKEO0u73W3QzYlyUfI3cNHenJ+Nj0OExzVqs/NIy13aEUb+Eie+jGy9EEDgAAAAAAAEYAk5pK7AOS23tve7sZZJ529+LM8532LoROa+LFtyg1du7Syd3rkUKdOr4WWOEo7j1ip+DK54WMkQp2EeKlf5TP8AoTvtUMmpS/GWwwahrzIdW5PhYSV7yaTVmtMk28/XQ204NbspkybZddRq2VrOz9dGeNxWmozhWXo/4NdBuUXFljtDs9WdSEe82t7PJf3fYz4yjFx7Rb8yyhUd8rObyPNNg6MrkAXfBBJTeTIZAkZXv4BkleTzuvxnR0TQnvZPX7nL0IGSdiSAlbn97E2sCOS6dCbko2uztHdc6jySjurPm7v7GnDvLGVR8tDPXd7RRvbM0vzbfse5winahn/7Nv8AhexixL71uhv4Y9YysuxBA8AEAAAAAANkwDJ2xVyUef2TXucz2OonCbSqNSqLnJ28M/8AZ4+IrzhmXnobqMFJoyJwbT1XF2z+hipzi/L0+xqkmvMkp7VlFWabtknaLX1VzQsXWSstUVuhTfkEdqz3lkv8Sf1tboiP01PqSYrHVLLN5u9r2+xxUxFa1pSs/wA6EwpU+S/PiWtmVpVIuPG93k+Omuuhrwk5ThKKfe3+ZRXjGMlJ7BCdpy1tFZcbu6yT4av0OquGjVpSpt/5/orVW01JI6jDVVWp2lndOMl1PMoTb7lTdXTRbUjZ5o+qOT2hs34M91yTyvkrZcLmLE0exllvc10qmdXsVd8z2LRQQPhLIgBB59cgBJRBI1riiRcc5qSz1ItYDGiQEUGDoMJS3KUY6Sk95rr/AAXypylGNCO7Zmclmc3sjbwUdD7GlTVOChHZKx5kpXd2beGRYVl2IA4AVAAAAAAEc2Ac/wBppOMYyXB+vgcVb5bx3O4WvqcliYKp343/ALo8V4+PieTWtNOSXquZrpycHYpuind8lryMijBxcrWLu0lcqSw0VnfO+mqZhtFK+bXy1NXbeQ2WFSmmnlxyz8iU433I7TQu1sNC1lvLxf8ABpy0vNeZSqsvInwNLcT+HLvSja7um/M1UnGMZRpvvPmUVZOTWZaInoU8km0uLydr83z1/LmnDJpJPdlM+qFwe0PhVHH+nTq+NzHxCi41O1p8t118y6i80csvgaG2MD8eKnC2+l/kuXUyzj+oipLf3O6c+ydnscs4OMrSTTXP2MEk07M2XTV0JKpy+pFibD3KyXkQBJsED07x6akcwNgyQxGuIJJKM02lLyfuRboHobGH2b8Pvzs7aLx5sucHSjnnvyX3KHUz92Jbw+b3nx4cj3OGYJxfb1PE9l0X3MdeovBHY2sHA9tGNmxQiSQWokAcAKAAAACMAjmSChtDCqpBxej48nwZDSaswnZ3OC2lgqtGX5uy8V4nl4i8H3l8eTNdNqRRWLvlNO/r68TDJ5tHt8/7NOS2qH03CTyv9H97GWUIXtH89ibTSuyxLDqPe3op5/1Q4qzyu+ZYqCh3syv8PuyO9LSxXm4SfzPyv7EdnTk7Zn+fA6tNcifDWV93urm73f55GujSVO+Xu+u7/PgVT131LuHwe9mvN/nH1N+HhZXj8zNUd9CrjtltZpHU6R1GY3BY2dN2eaPIxGBknno6PmuTNUZqStL5mrP4WIXetfg1quhidaM5ZKqsycsoaxMTGbFqxfd78XxX7oiWHa8OqLY14vfRlXEQtKz4OxmaabTLU7q42S+32IAYepZtcHl7EvYMfUgcpkiQi5OyTvw9ifIOyNbC4FU+9Us2vljy8WWX7HWW/Tp6lDk6mkdifecnd+SPW4fw+Un21f4J+7/hGerVUVlh8y9hKZ76MTN3B0iw4ZqUokEE6AFAAAAAAEYAySJBHKJJBXr4WM01JJp8GrkSSkrMlO2xhYzspCWcG4+D7y8nqjBU4dTlrHQvjiZLczZ9lJrTdl0k190Znw2XW5esWM/8bqfoXnKJH6Cp0Q/VIfDszUerhH1bO44Cr1S9Dl4lGjhuzsI/NeT8fY108FTgtdfUolWky+sGlojVlSK7jZ4bwIaOrmXjNkKWmTKZU0yyM7GLidmVKecfp7GLEYONVWkr+5op1rbCUNsONo1Lq3HgeNVwlen/AMbuly5l/cluaEvg1leVm7fMtfVFKrQkrVlr8mRlnDw7FTE7CV+5P190J0YJq0t+p1Gu+aIqXZ93V5xt4XuI0Yt+JEuv5F2pgKV829ODyOGqCluzlTqWGqrCH/riur182d089Tu4ePq/7ElzqMYqbbu8z2MJw2FJ5596X0XoU1K7atHRF3D4KT4HrKLMjZs4TB2LUrFbZpUYEkFuCIBKgAABAAAAAACNADWgBriSBHAAa4ADXTAD4YAfDAD4YAjpAEcsOiBcgng0RY6zFDF7GjP5opnEqae50qjRjVuytnelOUPqjJWwFOpui+OJaIp7MxcdHCfW6f0aPOqcFT2b+ZcsVHmhkcFi/wBMV5/ycQ4Lbdv6EvEwJ6Wxar+axso8KpU9ct/XUrliW+Zfw+wmtWejGlYodQ0qOy4rgWqKRU5XLcMNY6IuTxoggljAgEqQA4AABEAKAAAAAAJYALACWACwAlgAsAFgBbACboAboAm6ANcABPhkgT4RAF+EgBVSQAqpgC7gAu6ALugC2AAAUAABqAHAAAAAAAAAAACAAAAAACoAQAABGAAAhAAkCgCgAAKAAAAAAAAAAAf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3128" name="AutoShape 81" descr="data:image/jpeg;base64,/9j/4AAQSkZJRgABAQAAAQABAAD/2wCEAAkGBhQPDxAQDw8QEA8QFBAQEA8PDxAPFA8PFRAVFBQUFBQXHCYeFxkjGRQUHy8gIycpLCw4FR4xNTAqNSYrLCkBCQoKDgwOGQ8PGCwkHiQsLCopLCwpLC0vKSkpKS8sKSkuLCwsKSkpKSksKSwpKSkqLCwpLCksKSkpLCkpLCwpLP/AABEIALcBEwMBIgACEQEDEQH/xAAcAAACAgMBAQAAAAAAAAAAAAAAAQUGAgMEBwj/xABHEAACAQIDBAcEBgYIBgMAAAABAgADEQQSIQUxQVEGEyJhcYHBMpGhsQcjJHKy0RRSYoKS8BUWM0KTosLhJVODs9PxFzRD/8QAGgEAAgMBAQAAAAAAAAAAAAAAAAECAwQGBf/EADMRAAIBAgQDBgUDBQEAAAAAAAABAgMRBBIhMQUTYSJBUXGBsSMyQpHBJDTwM2Kh0fEU/9oADAMBAAIRAxEAPwD2oRxCOItCOIRwEEIGEBDEIQgAQhCAghCEACEI4AKOEIAEcIQAIQhABQjigAoQhAAhCEACEIQGIwjigAQhCAChGYoDCEIRAKOKOMBiEBCABCEBAQ4QhAAhCBNoCCaMRiglgFZ2O5EAJI8yAB3kgSs7R6ckMww1A1UTfVYkBrb8o4iVXbHStsTVp1KY6mqoNM3qfVtmzC7G1wO0fcOUzSxMInox4XiZRzKPtf7bnpmzcd16NUA7Gd1Q3vmVDlLeGYNbutOyQ2ylPV0KNGnloU1TNWzUrOFHsoEY723k2G/fJqaEec1YLQhCMAhCEACEIQAIQhABWimUVoAKEJE7U28KRKIMzjeTuXu7zKqtaFGOabsidOnKo8sUS0JVF6T1Qdch7stvWTmzNrrX09lxvXf7jM1DH0a0ssXr1L6uEq0leS0O+KOBm4zChCEAAxRxQGEIQiAUcIRgOEIQAIxFGICCEIQEEhul+KNPB1MpsXKU78gzWPwvJmcG3NnfpGHelxNiv3gbj8vOQqJuDS8C7DyjGrFy2urlJ2ntSnQHVACypuHPgPHeZWdk45OtbOilXPHhcyTfYnWLVeo+RhVanZ1OhVF48NCOE563QXEKA6PQZbBr9ayafvKJ5T5k3dI7ihLDU4OEp6vv6lr6F4nqsVVwyteiy9ag/VO8gS7yjdB9kPSqPWr6uRlUIRUFud18PjLl+kD9V/8ADf8AKejQuoanKcTyPEPI76K78X4m+E0Ct+w/8NpmXtz8LiXnmWNkJrpuTvEzzQAc14iuKaM7GyoCzHkALzLNIDb9UVq1LDAmy2r1RzAJCA+YJt3CV1J5IuQGlNq4jFHNS+zUuFwru477iw8vjNg2XUvf9LxHlUO+SCpYWG6N03azy3Vm9W2WqBx06WJp+ziBUA4VkDeWZbGdVHbihHNcCk9MFmXNmzKP7ybiw4Wte+nK+8SI6TbNFWgxtdkBZfEfzbzlsasoq6d+jE4+B0YfpXSqXADqQKjAutlIUXBvwBG6VXEbQUkknibmxIzaE3PnLJgdiP1Lh6oZai9ila6KpsVF9LndraRtXY9IUWfqwrAHS7cSN+tjuEoxlKdVLP3Js14STjfLu7ETTxqMxUG5tcd/Oxm/CY3q6gIOoN5x4gLbcAbi1hrpfjNOFu9QAC5JsO83nONpPsb/AJOghSk4y5jVj1Gk+ZQeYB98ymFBMqKvIAfCZzu43srnJO19BQhCSEEIQMBihCOIBQEICMBwhCABGIoxAQQhCAghCEAOLaGzkrDK40OpIsDfdf3aTYuyqeUKVzLYCzajTu8osZiAhW/G8ybHALcAnQcpC8bsvvUypJuxuAtoNAOA4QkW+2CN1M+8TX/TZ/5Z/iEXNiS5E/AmZqZe01ifgfnOAbY/YPvEyXG5je2/gYcxMXJktyTK2G/4Xms5uBXzB/ONamkd5MosYdv9j3NK/wBSBj6zFrsyUtACAAFtpzljzSD2guXGI3CpSK+avc/BhKMQrwGiRpKCCbnTymKc+Rt5TOnoh85oSra2u9gPM7piaSsWrU6bTRjrdW191j8ptuR4SB29tHMRh6Z7dS2dr26ulezMT4XtzNpBySTbCzehK9GahbB4cn9SwPMBio+AE3YnAioj0ySORHIsSPykbhqgRVVauVVAVRcWCgWA903V9pimoc1Li1ibX4m008+DhaWyWuqLY0Jxay7lcxmE6ir1dw1rG9rbxJfYKqayuUUsQyhrWIIF7+O+QeN2iteszqb+z8EHCTGw3vUp23Zvms8GlOKxKUdr6HsYiMuT2t7alrhCE605wUIQgAQMIGAxRxRxAYxzX1ky6yMdjMQmHWR9ZAVjKAmOeGeAWM4THPDPAVjKExzwzwCxVen9c00ospsczajwEjm21UXBioG1yIdddbgSQ+kMXoJ3FvkJXap/4d/01/GJ5tW6qS8jpsHCEsNTzL6vyR9Tp1VBPsn90TQ/0g1B+r/DKvi31PiZG1qsxRlN/Uz35YXDpfIi7v8ASBV4EDwUS9dE9rDEYZHZgal3zC4UmzG2+19Lbp4Sa+6XLo/jWXCXU+y7EjmLCWRnOm77nhcXjShh04Rs7/7PaK2bL2dDpwvI7PUa5DnTTQSA21tg08OHBIOZNzEHUGVj+vVXX6yp5sTL6uKUXZpnK81I9DL1AbdYb95E14oGoq3cXU5kbiGt8iDa0oH9eqv/ADX+H5TdS6bVCB9Y/vtKv/XB6ZWHNR6NRxBFIZgblc1lDHQjwkZtDaSoyKSRatSLEi2l9T8ZA0ts1KuCqEMxY5gLsWO9efnIY1WKdo63+MrxNW1O6Xca8F8WvGHiXXbXSZKQKUyHqncAfZ72PASqU6pBZiczubu53sfQDgOE41Ogm1WnhYvESradx1GG4dGhq9WSVKuec6Nq1bYTxI+ZnBQOk6tsn7Kvl6wwySjLyJSiuZDzIXYV7u362X4AiXXYQ7dPxHvtKfshMoXvW4/iaXLYTWK/eX4iX0F8ePoV8S2lYtcJhnhnnZnIWMoTDPDrIDsZwM19ZDrIBYzjmrrIRDMLRwtHaAwhHaFoAELR2jgArRwhAQQhHACvdM0vRT7x+UqmP7ODZBuC2H8V5celi3oL970Mp20BfDuP2T8NfSYK/wAz8jouHO9KPmee4w6nxkVXMlcbvPjIjETDA6Kq9DSX3S6dFKYfDsp3ZyPeolIPCXfoZ/Yv3OPw/wC0vtdo5zimuH9UWPpNXvhgOTU/wtKG9Xf3fnLl0lf7P+8nyMojtqZXXV5HIVNzb1k68NU3SM6zhOvDtulKiQRe9iv9j8Wf5iclbRR4+k27Eb7Gvean45z47RV8TLMUvgeiPb4Sr4qH87gB0H88ZuQzQfZQ8wfxGbaZnO1FZndPYkKB0nRttvs6Dw/DObDzbt42pIP53CW0dIS8vyYWr1Y+Zpw9PKtA86Z+DH85ZdkPqDyIPuMhsTSy0cGea1R7ih9ZI7Kfv5j3TTJcusvT2RkxL5lNvq/dlzhFTa4B5gH4TKdgnc5UxhaOEBGMLR2haAGMJlaKADtHaO0dowFaFo7R2gArQtHaO0BGNo7RwgArQtHCAEP0nX6j94fIyl1zdCOYIl46SD7O3ivrKK/snzmHEfMe/wANfwvU89x4szDvMiMRJ7bNO1R+83HgdZA4iYIbnSVHeNzlPCXfoZ/Y1fvIfg35SkneJduho+qq+NM/jmhbo5/iX7d+aJXpGfqP3l9ZRXbUy87d1w7d2U/5hKK0hV+Y5CoK86sOd04514caSshEuux2+y0/3/8Aun8pr2oeyn88TMdjP9nXuLD/ADkw2udE8/nJYr+j9j3ODr9VD19hE9in4H5zfRE5iezT8D851Yd5z1Xc7j6SQwguRMtvnRB4+kzwS8fdNe2NXpjw/FLIK1N9bGJO9ZExtejbCYRuTVF94v8A6Zjsp9R4+k7dvUvsFA8qin3q8jNmm1psxqy1U+i9jzabz0H5y9y84P8As18Le7SbrTl2W16fgSPX1nXOloyzU4voc5NWk0K0UyhLSJjaK0ytC0AMbQmUICHaO0IRiC0IQgAQhCABCceN2tTolVdu2/sINWc3A04byBqeMj8b0zwtELmr02Zty0XWr8QbSLkluyUYSk7RROSO25tpMJSNWoDlAPaFrKf7t7m+p00vPNukvSPEYh1OHxXVUbnrHzGkUp2sQvAXF9b7zecGN2u9SmW65qqg3AqtU6si3tIGPa101t5zM8SvpRtjgZJXqNLp3v8AnU9FxG1DiMCtUp1YqqHRWYZ8vAlQNNNd/GVFn3jzkJgtpVuz1tYEIq00Rjlyqy2ACqABYc907MHiuscniF+dr/ITLUqqcke5g8LKjBp/4ILb1Hc3kfSVnELLrjkBBBFxK3X2bdv2fjaVJanpZ+zZkIRrLn0TfLSqeCfjqD1lPYayxbGfKqcmZQf4zJ3s7nkcSX6d+aLHtgXw9Qfs391j6SjOJfMaL02HMWlDqCFXc46oa500n0nNNyPpKiCLnskWw6d+vvYmLax9jwPpMFqdXQUcbKo8bf7GaarFlQkk795vxH5QxbtSt5HvcH/dR9fY3n2af3fWdNITPA7Iq11Tq6ZYAe0bKPeZL0uilbj1Y7s5PyE8adCpPVROrljaENHNBhfZWc+P1r0x3r87yV/oesg/swwH6jgn3G0i66H9JUMrKb6BgRew4c/KW8qUUk13oy0sRTnNtSWzLdt2n/w5f2eqb/Nb1ldwDa2lu2tSvs9xypA+6x9JTsCe1abeJR7cX0RgwMs1Ga/uZdNh1Lhh90+hkpIHYdSzgcwR6+knp6uAlmoroeNiY5ajCEITcZhWhHCAxRwhEA4WhCMQRQnJtTGCjSZ2F+AUG2ZjuF4pNJXY4xcmkjgx/SJMPWNIspeoqsitUp0lXerXdjoOyNACd+hkfi+mGWkvV5GquXvqSiWdgBzY2X1lc6QtXdSxyKthdFVQo5Cx3/8AqVvFVWRUaoikC+U2ykad28dxuJ5c8Y7uO3U93DcKbSqNp9Cbx21FxT5sWVZkBFJgBTUm4OU39pbgG3dryMF/SyUmZVpmq5uHLJUL5QdQp4AWJsq5dJHU8RnrAdn3XAFuUtFfY9SjRVg2UFbmxsx00zHjM/Met9T0ZYHJNPMlfuSsQa4KkzGpVu9MAsqP9UtIAm+ax599zfymG0KKMLNRanYdlVd0Kg7ja+h42M24zEOqo1QiomYMqv2rMpuCL7jI6vtF6tR2LZiwsSbDTlIZrrTc208P3Ts4+76nVh61BaQRQ5qXALVGBYHMCW3a3Fxx4Tr2NV+sI5gj3GVqnhnLZ8pyre5/nxkzsRr1V8G+Ud25Jl3KhThKMdjvxR3yLrSSxJkfVEviZZbFYcaycwRslLxHvzPImtRsxB4E/OS+Gp2WkLcR82kZGLiK/Tss+KbsymY+llqMOBNx4GXHE+yfCVza1O63A1X5cZZUVzjJoh7TowNLNUUcAbnwE5i0ldlU7KWIsWO/mOHrIRjdlcVqSO18Tkp0iNe1r39kznw+2clNa1WkTQWoiELrdNcx/itMOkb/AFCfeXXl2WnZ0S6R4ShgymLVnd6zpSIYUwqimjNmY7hdxwO+WVKblsb8LNQm23bRrTqrHpWxdv4bE016mtT3DskhCNLi6mxkr3l194nmGKVGtVp0KeQDMDmWsxIHBlRddJQauOeoctOoVK3zA6BjbUg8Nb75XTvNu62LqqVNJxlf0sfR36dTHtVaa23kug9Zx47auHqoUBXEHcFojrbMd2q6Ke+4nhGBxDZguZ+sewzEqwRxwHd5yf2N9IOKolUGIpGmDYipRUW133C+sbpSWhm5p69Sw9dqGRqxBZCjU6iJUAuCAMy2N7W4mV58A9B1DgdzDUN6yPXpziiSCKIuqtTZQvbGXtWu3ONdr1K9QdY5YA3G4DdyHjI1qDqQvLuNuFxTpyyx2b1LZsd+0v3h+Ussquy2syd5X5iWiaOHPsMeNXbMoRQnomIcIoRgOELQiAcI7RRkRSH6Sj6umeAcE+7STBmnF4YVUZG3H4HgZXVjng4ouozUJqTPM9vYtnJA9nlK3jizLY7hulx29sWpRubZl5rc6eG8Sp1qT1brTpueZKkAfnOfdKpnebc7bD1qfKWVqxBbPa2IB4C3zl12xiWqjfpYADhukE+ya7BUp4K2XQPZsxN7lieJvJL9Hr00tUw9YHups48iJZUoStoSeIpykm2roicZhyRYnQSHqoc6ogJNtba3JOknzh6tVsq0KoXizU2X3XEl9n9Hqim6UipO9rWJ85bRoPvKKuMjDqcnRjAv19Kk1ENTqZlqFxpZkYBRfhcgnwEtL/RitN+spVSg17FQBwL8mFj7wZ24DZNQZSbhlIIPeJYsIoUDMtiONr/ET0YUIZbNHg18dVz5oOx53i+hNYHSrhj/ANXL8CJHVeh9Ub6mGHjXHoJ6H0kwbVlGWtlQD2FIUlubEnd3WlUGxrD/AOwAeN8i6c/aMhKjGL0RfRxdScbykvsQGI6Lr1gz4ygCctlpq1Q7uegj2psQYdsPkLMGsxLlbntPqAp0GnwnbjdiZicnW1m4BELgnvbcB/Okzw3RmrTpmpVp5QBYLYXAJ36ecqcU79kjjZXofP6HPWcFDzIkHXoXvr8L+Um8VR7J04SBrKwOhkX0OcZxf0Uua5OnLW07qVIaAbuQ4Cc5LTbTUxpWEkaekxAooOZvbwH+85Rs5DsCvXqYcM4xmSjXOZTSz06YY6e0pKBdbi/fN/SWkzLSA5N6T1T6N9mmjsxaOJpiztUPV1ADem9jZlPPXQy6n8xZBXbPB9mYypT9guhNtabG2mltDOzE7XDsxbKSBbM1NQ2YDiwGuvMz0Tp10W2fTFT9DApYtfrHpUnfIqEgNddQjHMLAW8J511CklFY5lYhgdb2NiO/UQlFJ3YnFrQ5CCQSQp477XvaSuzcFmZb3yhMzLmVifa3AnUiwnPT2FVdhlpM442XNpwlm2N0arsx+z1RZkALIUHV5WuAWtpe2ghmh4gkbthbLrVFA6xQ4AWmtR6VPeRdVvYE6D3y64TozVpUqjNTPWqLogKnP2dVzDdqBNWyOj5oUHFexzEsQdw0AsL790s/RLGGphrMxc03dLsSWyXumYnecrD4SMXGo3B7Gik8klJbmjorRaqoq1KbUyugU3327wJZbTBDNl5ppUo042iSq1JVJXYWjtC8cuKRWhaOEACKOEBGVoWjhGIxtERMoiIgNbJeYGgOQ903WitCxNSNPUjkI+rHKbbQtFYeY09UOQh1Q5CbrQywsGY1ZIwJnlhlhYLmBExtNpWLJCwXNU0YhlW7NewBuBY3F9TY751mnNVfCB1KncdImiSavqVbFpg6xsFa54Uqbo1/AAr8JzYj6P0bVHrAHg1Ok3+tZMYXo69CuKisHS+oOjAesn+sHG48VYekohTzXzonXjS0yannv/xw1/bb/Bp/+WdeG+jtP/0qVvBadNf9TS7dcOcfWjhc+CsfST5MPAz2RUsTszB4Qoz03DDRatSi1WzEjcT2AfKbsXUDKxSpUF1JObLnXeAbDQHS4krtfZxxKBCtluCSbcOQnJ/Vv2u0QW320vG49yRoWVJW3PFmqrilamlXqqlz2zuqEG9211BsDrIRuj9ai3bZVBOlQksjHf7a3t52no+P+huqrs+GrU2BNwlTNTZe7Otw3mBInF/R5tBT2cOzDnTrUWB/zA/CUZJR0WxmlcgcNgK4F1NM3OmXEUhfTvYSTwLYoEZq6qN5UYssRbXct5pfoZtFN2ExO/8AupfX91jJHZnQnH1EcHD1kcFSDUtSuDoRdiJGVOT/AOETpwCVar5VZqz1PZAzMOembdu8J6d0c2ScNRyuQXZi7W1sSBpfie+RHRPoXUw7CriGXOAMtNDcKbWJLcfAS3inLqdPKWQVtTFZsEAkzyy9Ik2YxiZZYZYyNxQjtHARjCZRQEZQhCMQRQhAAtC0UIDHaFooQAdoQhAAtFaEIAFoWhCIAtCEIAOOEIxBeEIQARitCEQwtFaEIDDLDLCEBDywtCEAHaO0IRiFaOEIAKEIQAIQhAD/2Q==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3129" name="AutoShape 83" descr="data:image/jpeg;base64,/9j/4AAQSkZJRgABAQAAAQABAAD/2wCEAAkGBhQPDxAQDw8QEA8QFBAQEA8PDxAPFA8PFRAVFBQUFBQXHCYeFxkjGRQUHy8gIycpLCw4FR4xNTAqNSYrLCkBCQoKDgwOGQ8PGCwkHiQsLCopLCwpLC0vKSkpKS8sKSkuLCwsKSkpKSksKSwpKSkqLCwpLCksKSkpLCkpLCwpLP/AABEIALcBEwMBIgACEQEDEQH/xAAcAAACAgMBAQAAAAAAAAAAAAAAAQUGAgMEBwj/xABHEAACAQIDBAcEBgYIBgMAAAABAgADEQQSIQUxQVEGEyJhcYHBMpGhsQcjJHKy0RRSYoKS8BUWM0KTosLhJVODs9PxFzRD/8QAGgEAAgMBAQAAAAAAAAAAAAAAAAECAwQGBf/EADMRAAIBAgQDBgUDBQEAAAAAAAABAgMRBBIhMQUTYSJBUXGBsSMyQpHBJDTwM2Kh0fEU/9oADAMBAAIRAxEAPwD2oRxCOItCOIRwEEIGEBDEIQgAQhCAghCEACEI4AKOEIAEcIQAIQhABQjigAoQhAAhCEACEIQGIwjigAQhCAChGYoDCEIRAKOKOMBiEBCABCEBAQ4QhAAhCBNoCCaMRiglgFZ2O5EAJI8yAB3kgSs7R6ckMww1A1UTfVYkBrb8o4iVXbHStsTVp1KY6mqoNM3qfVtmzC7G1wO0fcOUzSxMInox4XiZRzKPtf7bnpmzcd16NUA7Gd1Q3vmVDlLeGYNbutOyQ2ylPV0KNGnloU1TNWzUrOFHsoEY723k2G/fJqaEec1YLQhCMAhCEACEIQAIQhABWimUVoAKEJE7U28KRKIMzjeTuXu7zKqtaFGOabsidOnKo8sUS0JVF6T1Qdch7stvWTmzNrrX09lxvXf7jM1DH0a0ssXr1L6uEq0leS0O+KOBm4zChCEAAxRxQGEIQiAUcIRgOEIQAIxFGICCEIQEEhul+KNPB1MpsXKU78gzWPwvJmcG3NnfpGHelxNiv3gbj8vOQqJuDS8C7DyjGrFy2urlJ2ntSnQHVACypuHPgPHeZWdk45OtbOilXPHhcyTfYnWLVeo+RhVanZ1OhVF48NCOE563QXEKA6PQZbBr9ayafvKJ5T5k3dI7ihLDU4OEp6vv6lr6F4nqsVVwyteiy9ag/VO8gS7yjdB9kPSqPWr6uRlUIRUFud18PjLl+kD9V/8ADf8AKejQuoanKcTyPEPI76K78X4m+E0Ct+w/8NpmXtz8LiXnmWNkJrpuTvEzzQAc14iuKaM7GyoCzHkALzLNIDb9UVq1LDAmy2r1RzAJCA+YJt3CV1J5IuQGlNq4jFHNS+zUuFwru477iw8vjNg2XUvf9LxHlUO+SCpYWG6N03azy3Vm9W2WqBx06WJp+ziBUA4VkDeWZbGdVHbihHNcCk9MFmXNmzKP7ybiw4Wte+nK+8SI6TbNFWgxtdkBZfEfzbzlsasoq6d+jE4+B0YfpXSqXADqQKjAutlIUXBvwBG6VXEbQUkknibmxIzaE3PnLJgdiP1Lh6oZai9ila6KpsVF9LndraRtXY9IUWfqwrAHS7cSN+tjuEoxlKdVLP3Js14STjfLu7ETTxqMxUG5tcd/Oxm/CY3q6gIOoN5x4gLbcAbi1hrpfjNOFu9QAC5JsO83nONpPsb/AJOghSk4y5jVj1Gk+ZQeYB98ymFBMqKvIAfCZzu43srnJO19BQhCSEEIQMBihCOIBQEICMBwhCABGIoxAQQhCAghCEAOLaGzkrDK40OpIsDfdf3aTYuyqeUKVzLYCzajTu8osZiAhW/G8ybHALcAnQcpC8bsvvUypJuxuAtoNAOA4QkW+2CN1M+8TX/TZ/5Z/iEXNiS5E/AmZqZe01ifgfnOAbY/YPvEyXG5je2/gYcxMXJktyTK2G/4Xms5uBXzB/ONamkd5MosYdv9j3NK/wBSBj6zFrsyUtACAAFtpzljzSD2guXGI3CpSK+avc/BhKMQrwGiRpKCCbnTymKc+Rt5TOnoh85oSra2u9gPM7piaSsWrU6bTRjrdW191j8ptuR4SB29tHMRh6Z7dS2dr26ulezMT4XtzNpBySTbCzehK9GahbB4cn9SwPMBio+AE3YnAioj0ySORHIsSPykbhqgRVVauVVAVRcWCgWA903V9pimoc1Li1ibX4m008+DhaWyWuqLY0Jxay7lcxmE6ir1dw1rG9rbxJfYKqayuUUsQyhrWIIF7+O+QeN2iteszqb+z8EHCTGw3vUp23Zvms8GlOKxKUdr6HsYiMuT2t7alrhCE605wUIQgAQMIGAxRxRxAYxzX1ky6yMdjMQmHWR9ZAVjKAmOeGeAWM4THPDPAVjKExzwzwCxVen9c00ospsczajwEjm21UXBioG1yIdddbgSQ+kMXoJ3FvkJXap/4d/01/GJ5tW6qS8jpsHCEsNTzL6vyR9Tp1VBPsn90TQ/0g1B+r/DKvi31PiZG1qsxRlN/Uz35YXDpfIi7v8ASBV4EDwUS9dE9rDEYZHZgal3zC4UmzG2+19Lbp4Sa+6XLo/jWXCXU+y7EjmLCWRnOm77nhcXjShh04Rs7/7PaK2bL2dDpwvI7PUa5DnTTQSA21tg08OHBIOZNzEHUGVj+vVXX6yp5sTL6uKUXZpnK81I9DL1AbdYb95E14oGoq3cXU5kbiGt8iDa0oH9eqv/ADX+H5TdS6bVCB9Y/vtKv/XB6ZWHNR6NRxBFIZgblc1lDHQjwkZtDaSoyKSRatSLEi2l9T8ZA0ts1KuCqEMxY5gLsWO9efnIY1WKdo63+MrxNW1O6Xca8F8WvGHiXXbXSZKQKUyHqncAfZ72PASqU6pBZiczubu53sfQDgOE41Ogm1WnhYvESradx1GG4dGhq9WSVKuec6Nq1bYTxI+ZnBQOk6tsn7Kvl6wwySjLyJSiuZDzIXYV7u362X4AiXXYQ7dPxHvtKfshMoXvW4/iaXLYTWK/eX4iX0F8ePoV8S2lYtcJhnhnnZnIWMoTDPDrIDsZwM19ZDrIBYzjmrrIRDMLRwtHaAwhHaFoAELR2jgArRwhAQQhHACvdM0vRT7x+UqmP7ODZBuC2H8V5celi3oL970Mp20BfDuP2T8NfSYK/wAz8jouHO9KPmee4w6nxkVXMlcbvPjIjETDA6Kq9DSX3S6dFKYfDsp3ZyPeolIPCXfoZ/Yv3OPw/wC0vtdo5zimuH9UWPpNXvhgOTU/wtKG9Xf3fnLl0lf7P+8nyMojtqZXXV5HIVNzb1k68NU3SM6zhOvDtulKiQRe9iv9j8Wf5iclbRR4+k27Eb7Gvean45z47RV8TLMUvgeiPb4Sr4qH87gB0H88ZuQzQfZQ8wfxGbaZnO1FZndPYkKB0nRttvs6Dw/DObDzbt42pIP53CW0dIS8vyYWr1Y+Zpw9PKtA86Z+DH85ZdkPqDyIPuMhsTSy0cGea1R7ih9ZI7Kfv5j3TTJcusvT2RkxL5lNvq/dlzhFTa4B5gH4TKdgnc5UxhaOEBGMLR2haAGMJlaKADtHaO0dowFaFo7R2gArQtHaO0BGNo7RwgArQtHCAEP0nX6j94fIyl1zdCOYIl46SD7O3ivrKK/snzmHEfMe/wANfwvU89x4szDvMiMRJ7bNO1R+83HgdZA4iYIbnSVHeNzlPCXfoZ/Y1fvIfg35SkneJduho+qq+NM/jmhbo5/iX7d+aJXpGfqP3l9ZRXbUy87d1w7d2U/5hKK0hV+Y5CoK86sOd04514caSshEuux2+y0/3/8Aun8pr2oeyn88TMdjP9nXuLD/ADkw2udE8/nJYr+j9j3ODr9VD19hE9in4H5zfRE5iezT8D851Yd5z1Xc7j6SQwguRMtvnRB4+kzwS8fdNe2NXpjw/FLIK1N9bGJO9ZExtejbCYRuTVF94v8A6Zjsp9R4+k7dvUvsFA8qin3q8jNmm1psxqy1U+i9jzabz0H5y9y84P8As18Le7SbrTl2W16fgSPX1nXOloyzU4voc5NWk0K0UyhLSJjaK0ytC0AMbQmUICHaO0IRiC0IQgAQhCABCceN2tTolVdu2/sINWc3A04byBqeMj8b0zwtELmr02Zty0XWr8QbSLkluyUYSk7RROSO25tpMJSNWoDlAPaFrKf7t7m+p00vPNukvSPEYh1OHxXVUbnrHzGkUp2sQvAXF9b7zecGN2u9SmW65qqg3AqtU6si3tIGPa101t5zM8SvpRtjgZJXqNLp3v8AnU9FxG1DiMCtUp1YqqHRWYZ8vAlQNNNd/GVFn3jzkJgtpVuz1tYEIq00Rjlyqy2ACqABYc907MHiuscniF+dr/ITLUqqcke5g8LKjBp/4ILb1Hc3kfSVnELLrjkBBBFxK3X2bdv2fjaVJanpZ+zZkIRrLn0TfLSqeCfjqD1lPYayxbGfKqcmZQf4zJ3s7nkcSX6d+aLHtgXw9Qfs391j6SjOJfMaL02HMWlDqCFXc46oa500n0nNNyPpKiCLnskWw6d+vvYmLax9jwPpMFqdXQUcbKo8bf7GaarFlQkk795vxH5QxbtSt5HvcH/dR9fY3n2af3fWdNITPA7Iq11Tq6ZYAe0bKPeZL0uilbj1Y7s5PyE8adCpPVROrljaENHNBhfZWc+P1r0x3r87yV/oesg/swwH6jgn3G0i66H9JUMrKb6BgRew4c/KW8qUUk13oy0sRTnNtSWzLdt2n/w5f2eqb/Nb1ldwDa2lu2tSvs9xypA+6x9JTsCe1abeJR7cX0RgwMs1Ga/uZdNh1Lhh90+hkpIHYdSzgcwR6+knp6uAlmoroeNiY5ajCEITcZhWhHCAxRwhEA4WhCMQRQnJtTGCjSZ2F+AUG2ZjuF4pNJXY4xcmkjgx/SJMPWNIspeoqsitUp0lXerXdjoOyNACd+hkfi+mGWkvV5GquXvqSiWdgBzY2X1lc6QtXdSxyKthdFVQo5Cx3/8AqVvFVWRUaoikC+U2ykad28dxuJ5c8Y7uO3U93DcKbSqNp9Cbx21FxT5sWVZkBFJgBTUm4OU39pbgG3dryMF/SyUmZVpmq5uHLJUL5QdQp4AWJsq5dJHU8RnrAdn3XAFuUtFfY9SjRVg2UFbmxsx00zHjM/Met9T0ZYHJNPMlfuSsQa4KkzGpVu9MAsqP9UtIAm+ax599zfymG0KKMLNRanYdlVd0Kg7ja+h42M24zEOqo1QiomYMqv2rMpuCL7jI6vtF6tR2LZiwsSbDTlIZrrTc208P3Ts4+76nVh61BaQRQ5qXALVGBYHMCW3a3Fxx4Tr2NV+sI5gj3GVqnhnLZ8pyre5/nxkzsRr1V8G+Ud25Jl3KhThKMdjvxR3yLrSSxJkfVEviZZbFYcaycwRslLxHvzPImtRsxB4E/OS+Gp2WkLcR82kZGLiK/Tss+KbsymY+llqMOBNx4GXHE+yfCVza1O63A1X5cZZUVzjJoh7TowNLNUUcAbnwE5i0ldlU7KWIsWO/mOHrIRjdlcVqSO18Tkp0iNe1r39kznw+2clNa1WkTQWoiELrdNcx/itMOkb/AFCfeXXl2WnZ0S6R4ShgymLVnd6zpSIYUwqimjNmY7hdxwO+WVKblsb8LNQm23bRrTqrHpWxdv4bE016mtT3DskhCNLi6mxkr3l194nmGKVGtVp0KeQDMDmWsxIHBlRddJQauOeoctOoVK3zA6BjbUg8Nb75XTvNu62LqqVNJxlf0sfR36dTHtVaa23kug9Zx47auHqoUBXEHcFojrbMd2q6Ke+4nhGBxDZguZ+sewzEqwRxwHd5yf2N9IOKolUGIpGmDYipRUW133C+sbpSWhm5p69Sw9dqGRqxBZCjU6iJUAuCAMy2N7W4mV58A9B1DgdzDUN6yPXpziiSCKIuqtTZQvbGXtWu3ONdr1K9QdY5YA3G4DdyHjI1qDqQvLuNuFxTpyyx2b1LZsd+0v3h+Ussquy2syd5X5iWiaOHPsMeNXbMoRQnomIcIoRgOELQiAcI7RRkRSH6Sj6umeAcE+7STBmnF4YVUZG3H4HgZXVjng4ouozUJqTPM9vYtnJA9nlK3jizLY7hulx29sWpRubZl5rc6eG8Sp1qT1brTpueZKkAfnOfdKpnebc7bD1qfKWVqxBbPa2IB4C3zl12xiWqjfpYADhukE+ya7BUp4K2XQPZsxN7lieJvJL9Hr00tUw9YHups48iJZUoStoSeIpykm2roicZhyRYnQSHqoc6ogJNtba3JOknzh6tVsq0KoXizU2X3XEl9n9Hqim6UipO9rWJ85bRoPvKKuMjDqcnRjAv19Kk1ENTqZlqFxpZkYBRfhcgnwEtL/RitN+spVSg17FQBwL8mFj7wZ24DZNQZSbhlIIPeJYsIoUDMtiONr/ET0YUIZbNHg18dVz5oOx53i+hNYHSrhj/ANXL8CJHVeh9Ub6mGHjXHoJ6H0kwbVlGWtlQD2FIUlubEnd3WlUGxrD/AOwAeN8i6c/aMhKjGL0RfRxdScbykvsQGI6Lr1gz4ygCctlpq1Q7uegj2psQYdsPkLMGsxLlbntPqAp0GnwnbjdiZicnW1m4BELgnvbcB/Okzw3RmrTpmpVp5QBYLYXAJ36ecqcU79kjjZXofP6HPWcFDzIkHXoXvr8L+Um8VR7J04SBrKwOhkX0OcZxf0Uua5OnLW07qVIaAbuQ4Cc5LTbTUxpWEkaekxAooOZvbwH+85Rs5DsCvXqYcM4xmSjXOZTSz06YY6e0pKBdbi/fN/SWkzLSA5N6T1T6N9mmjsxaOJpiztUPV1ADem9jZlPPXQy6n8xZBXbPB9mYypT9guhNtabG2mltDOzE7XDsxbKSBbM1NQ2YDiwGuvMz0Tp10W2fTFT9DApYtfrHpUnfIqEgNddQjHMLAW8J511CklFY5lYhgdb2NiO/UQlFJ3YnFrQ5CCQSQp477XvaSuzcFmZb3yhMzLmVifa3AnUiwnPT2FVdhlpM442XNpwlm2N0arsx+z1RZkALIUHV5WuAWtpe2ghmh4gkbthbLrVFA6xQ4AWmtR6VPeRdVvYE6D3y64TozVpUqjNTPWqLogKnP2dVzDdqBNWyOj5oUHFexzEsQdw0AsL790s/RLGGphrMxc03dLsSWyXumYnecrD4SMXGo3B7Gik8klJbmjorRaqoq1KbUyugU3327wJZbTBDNl5ppUo042iSq1JVJXYWjtC8cuKRWhaOEACKOEBGVoWjhGIxtERMoiIgNbJeYGgOQ903WitCxNSNPUjkI+rHKbbQtFYeY09UOQh1Q5CbrQywsGY1ZIwJnlhlhYLmBExtNpWLJCwXNU0YhlW7NewBuBY3F9TY751mnNVfCB1KncdImiSavqVbFpg6xsFa54Uqbo1/AAr8JzYj6P0bVHrAHg1Ok3+tZMYXo69CuKisHS+oOjAesn+sHG48VYekohTzXzonXjS0yannv/xw1/bb/Bp/+WdeG+jtP/0qVvBadNf9TS7dcOcfWjhc+CsfST5MPAz2RUsTszB4Qoz03DDRatSi1WzEjcT2AfKbsXUDKxSpUF1JObLnXeAbDQHS4krtfZxxKBCtluCSbcOQnJ/Vv2u0QW320vG49yRoWVJW3PFmqrilamlXqqlz2zuqEG9211BsDrIRuj9ai3bZVBOlQksjHf7a3t52no+P+huqrs+GrU2BNwlTNTZe7Otw3mBInF/R5tBT2cOzDnTrUWB/zA/CUZJR0WxmlcgcNgK4F1NM3OmXEUhfTvYSTwLYoEZq6qN5UYssRbXct5pfoZtFN2ExO/8AupfX91jJHZnQnH1EcHD1kcFSDUtSuDoRdiJGVOT/AOETpwCVar5VZqz1PZAzMOembdu8J6d0c2ScNRyuQXZi7W1sSBpfie+RHRPoXUw7CriGXOAMtNDcKbWJLcfAS3inLqdPKWQVtTFZsEAkzyy9Ik2YxiZZYZYyNxQjtHARjCZRQEZQhCMQRQhAAtC0UIDHaFooQAdoQhAAtFaEIAFoWhCIAtCEIAOOEIxBeEIQARitCEQwtFaEIDDLDLCEBDywtCEAHaO0IRiFaOEIAKEIQAIQhAD/2Q==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825" y="1458913"/>
            <a:ext cx="357505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825" y="1458913"/>
            <a:ext cx="3557588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513" y="1458913"/>
            <a:ext cx="3495675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988" y="1466850"/>
            <a:ext cx="3527425" cy="5237163"/>
          </a:xfrm>
          <a:prstGeom prst="rect">
            <a:avLst/>
          </a:prstGeom>
          <a:noFill/>
          <a:ln w="9525">
            <a:solidFill>
              <a:srgbClr val="53614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pole tekstowe 105"/>
          <p:cNvSpPr txBox="1"/>
          <p:nvPr/>
        </p:nvSpPr>
        <p:spPr>
          <a:xfrm>
            <a:off x="252413" y="4667250"/>
            <a:ext cx="4724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pl-PL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KOKTAJLI I HERBAT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52413" y="5589588"/>
            <a:ext cx="60182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pl-PL" sz="2400" b="1" dirty="0">
                <a:solidFill>
                  <a:srgbClr val="FFFF99"/>
                </a:solidFill>
                <a:latin typeface="Georgia" pitchFamily="18" charset="0"/>
              </a:rPr>
              <a:t>PRZETWORÓW  OWOCOWYCH</a:t>
            </a:r>
          </a:p>
          <a:p>
            <a:pPr indent="365125" eaLnBrk="1" hangingPunct="1">
              <a:defRPr/>
            </a:pPr>
            <a:r>
              <a:rPr lang="pl-PL" sz="2400" b="1" dirty="0">
                <a:solidFill>
                  <a:srgbClr val="FFFF99"/>
                </a:solidFill>
                <a:latin typeface="Georgia" pitchFamily="18" charset="0"/>
              </a:rPr>
              <a:t>I WARZYWNYCH</a:t>
            </a:r>
          </a:p>
        </p:txBody>
      </p:sp>
    </p:spTree>
    <p:extLst>
      <p:ext uri="{BB962C8B-B14F-4D97-AF65-F5344CB8AC3E}">
        <p14:creationId xmlns:p14="http://schemas.microsoft.com/office/powerpoint/2010/main" val="66957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58" grpId="2"/>
      <p:bldP spid="72" grpId="0"/>
      <p:bldP spid="72" grpId="1"/>
      <p:bldP spid="72" grpId="2"/>
      <p:bldP spid="73" grpId="0"/>
      <p:bldP spid="73" grpId="1"/>
      <p:bldP spid="73" grpId="2"/>
      <p:bldP spid="106" grpId="0"/>
      <p:bldP spid="106" grpId="1"/>
      <p:bldP spid="106" grpId="2"/>
      <p:bldP spid="16" grpId="0"/>
      <p:bldP spid="16" grpId="1"/>
      <p:bldP spid="1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708150" y="1989138"/>
            <a:ext cx="36718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500" b="1" u="sng">
                <a:solidFill>
                  <a:srgbClr val="324707"/>
                </a:solidFill>
                <a:latin typeface="Georgia" panose="02040502050405020303" pitchFamily="18" charset="0"/>
              </a:rPr>
              <a:t>MOŻNA TAK!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104775" y="5735638"/>
            <a:ext cx="5045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rgbClr val="C00000"/>
                </a:solidFill>
                <a:latin typeface="Georgia" panose="02040502050405020303" pitchFamily="18" charset="0"/>
              </a:rPr>
              <a:t>DZIECI SZCZUPŁE SĄ ZDROWSZE,  SPRAWNIEJSZE, MAJĄ WIĘCEJ ENERGII</a:t>
            </a:r>
          </a:p>
        </p:txBody>
      </p:sp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1682750" y="698500"/>
            <a:ext cx="3671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000" b="1">
                <a:solidFill>
                  <a:srgbClr val="324707"/>
                </a:solidFill>
                <a:latin typeface="Georgia" panose="02040502050405020303" pitchFamily="18" charset="0"/>
              </a:rPr>
              <a:t>JEŚLI ZDROWO JESZ, TO…</a:t>
            </a:r>
          </a:p>
        </p:txBody>
      </p:sp>
      <p:pic>
        <p:nvPicPr>
          <p:cNvPr id="116745" name="Picture 9" descr="C:\Users\Alicja\Desktop\Bez tytuł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3" y="538163"/>
            <a:ext cx="16668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6" name="Picture 10" descr="C:\Users\Alicja\Desktop\Bez tytuł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957513"/>
            <a:ext cx="40862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7" name="Picture 11" descr="C:\Users\Alicja\Desktop\Bez tytuł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238" y="631825"/>
            <a:ext cx="37909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8" name="Picture 12" descr="C:\Users\Alicja\Desktop\Bez tytuł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238" y="3573463"/>
            <a:ext cx="37909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3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1268413"/>
            <a:ext cx="39243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30163">
              <a:spcBef>
                <a:spcPts val="0"/>
              </a:spcBef>
              <a:buClr>
                <a:srgbClr val="4E67C8"/>
              </a:buClr>
              <a:buFontTx/>
              <a:buNone/>
              <a:defRPr/>
            </a:pPr>
            <a:r>
              <a:rPr lang="pl-PL" sz="2400" dirty="0" smtClean="0">
                <a:solidFill>
                  <a:srgbClr val="FFCC00"/>
                </a:solidFill>
                <a:latin typeface="Georgia" pitchFamily="18" charset="0"/>
              </a:rPr>
              <a:t>Jemy owoce i warzywa, ponieważ:</a:t>
            </a:r>
          </a:p>
          <a:p>
            <a:pPr marL="95250" indent="-30163" algn="ctr">
              <a:spcBef>
                <a:spcPts val="0"/>
              </a:spcBef>
              <a:buClr>
                <a:srgbClr val="4E67C8"/>
              </a:buClr>
              <a:buFontTx/>
              <a:buNone/>
              <a:defRPr/>
            </a:pPr>
            <a:endParaRPr lang="pl-PL" sz="2400" dirty="0" smtClean="0">
              <a:solidFill>
                <a:srgbClr val="FFCC00"/>
              </a:solidFill>
              <a:latin typeface="Georgia" pitchFamily="18" charset="0"/>
            </a:endParaRPr>
          </a:p>
          <a:p>
            <a:pPr marL="65087" indent="0">
              <a:lnSpc>
                <a:spcPts val="2800"/>
              </a:lnSpc>
              <a:spcBef>
                <a:spcPts val="0"/>
              </a:spcBef>
              <a:buClr>
                <a:srgbClr val="4E67C8"/>
              </a:buClr>
              <a:buFont typeface="Wingdings 2" pitchFamily="18" charset="2"/>
              <a:buNone/>
              <a:defRPr/>
            </a:pPr>
            <a:r>
              <a:rPr lang="pl-PL" sz="2000" dirty="0" smtClean="0">
                <a:solidFill>
                  <a:srgbClr val="00FF00"/>
                </a:solidFill>
                <a:latin typeface="Georgia" pitchFamily="18" charset="0"/>
              </a:rPr>
              <a:t>- Dostarczają nam witamin.</a:t>
            </a:r>
          </a:p>
          <a:p>
            <a:pPr marL="65087" indent="0">
              <a:lnSpc>
                <a:spcPts val="2800"/>
              </a:lnSpc>
              <a:spcBef>
                <a:spcPts val="0"/>
              </a:spcBef>
              <a:buClr>
                <a:srgbClr val="4E67C8"/>
              </a:buClr>
              <a:buFont typeface="Wingdings 2" pitchFamily="18" charset="2"/>
              <a:buNone/>
              <a:defRPr/>
            </a:pPr>
            <a:r>
              <a:rPr lang="pl-PL" sz="2000" dirty="0" smtClean="0">
                <a:solidFill>
                  <a:srgbClr val="00FF00"/>
                </a:solidFill>
                <a:latin typeface="Georgia" pitchFamily="18" charset="0"/>
                <a:cs typeface="Arial" pitchFamily="34" charset="0"/>
              </a:rPr>
              <a:t>- Jesteśmy </a:t>
            </a:r>
            <a:r>
              <a:rPr lang="pl-PL" sz="2000" dirty="0">
                <a:solidFill>
                  <a:srgbClr val="00FF00"/>
                </a:solidFill>
                <a:latin typeface="Georgia" pitchFamily="18" charset="0"/>
                <a:cs typeface="Arial" pitchFamily="34" charset="0"/>
              </a:rPr>
              <a:t>szczupli</a:t>
            </a:r>
            <a:r>
              <a:rPr lang="pl-PL" sz="2000" dirty="0" smtClean="0">
                <a:solidFill>
                  <a:srgbClr val="00FF00"/>
                </a:solidFill>
                <a:latin typeface="Georgia" pitchFamily="18" charset="0"/>
                <a:cs typeface="Arial" pitchFamily="34" charset="0"/>
              </a:rPr>
              <a:t>.</a:t>
            </a:r>
            <a:endParaRPr lang="pl-PL" sz="2000" dirty="0" smtClean="0">
              <a:solidFill>
                <a:srgbClr val="00FF00"/>
              </a:solidFill>
              <a:latin typeface="Georgia" pitchFamily="18" charset="0"/>
            </a:endParaRPr>
          </a:p>
          <a:p>
            <a:pPr marL="273050" indent="-209550">
              <a:lnSpc>
                <a:spcPts val="2800"/>
              </a:lnSpc>
              <a:spcBef>
                <a:spcPts val="0"/>
              </a:spcBef>
              <a:buClr>
                <a:srgbClr val="4E67C8"/>
              </a:buClr>
              <a:buFont typeface="Wingdings 2" pitchFamily="18" charset="2"/>
              <a:buNone/>
              <a:defRPr/>
            </a:pPr>
            <a:r>
              <a:rPr lang="pl-PL" sz="2000" dirty="0" smtClean="0">
                <a:solidFill>
                  <a:srgbClr val="00FF00"/>
                </a:solidFill>
                <a:latin typeface="Georgia" pitchFamily="18" charset="0"/>
              </a:rPr>
              <a:t>- Nasz organizm jest bardziej odporny na choroby.</a:t>
            </a:r>
          </a:p>
          <a:p>
            <a:pPr marL="273050" indent="-209550">
              <a:lnSpc>
                <a:spcPts val="2800"/>
              </a:lnSpc>
              <a:spcBef>
                <a:spcPts val="0"/>
              </a:spcBef>
              <a:buClr>
                <a:srgbClr val="4E67C8"/>
              </a:buClr>
              <a:buFont typeface="Wingdings 2" pitchFamily="18" charset="2"/>
              <a:buNone/>
              <a:tabLst>
                <a:tab pos="273050" algn="l"/>
              </a:tabLst>
              <a:defRPr/>
            </a:pPr>
            <a:r>
              <a:rPr lang="pl-PL" sz="2000" dirty="0" smtClean="0">
                <a:solidFill>
                  <a:srgbClr val="00FF00"/>
                </a:solidFill>
                <a:latin typeface="Georgia" pitchFamily="18" charset="0"/>
              </a:rPr>
              <a:t>- Mamy zdrowe paznokcie, skórę i włosy.</a:t>
            </a:r>
          </a:p>
          <a:p>
            <a:pPr marL="65087" indent="0">
              <a:lnSpc>
                <a:spcPts val="2800"/>
              </a:lnSpc>
              <a:spcBef>
                <a:spcPts val="0"/>
              </a:spcBef>
              <a:buClr>
                <a:srgbClr val="4E67C8"/>
              </a:buClr>
              <a:buFont typeface="Wingdings 2" pitchFamily="18" charset="2"/>
              <a:buNone/>
              <a:defRPr/>
            </a:pPr>
            <a:r>
              <a:rPr lang="pl-PL" sz="2000" dirty="0" smtClean="0">
                <a:solidFill>
                  <a:srgbClr val="00FF00"/>
                </a:solidFill>
                <a:latin typeface="Georgia" pitchFamily="18" charset="0"/>
              </a:rPr>
              <a:t>- Mamy zdrowe zęby.</a:t>
            </a:r>
          </a:p>
          <a:p>
            <a:pPr marL="63500" indent="0">
              <a:lnSpc>
                <a:spcPts val="2800"/>
              </a:lnSpc>
              <a:spcBef>
                <a:spcPts val="0"/>
              </a:spcBef>
              <a:buClr>
                <a:srgbClr val="4E67C8"/>
              </a:buClr>
              <a:buFont typeface="Wingdings 2" pitchFamily="18" charset="2"/>
              <a:buNone/>
              <a:defRPr/>
            </a:pPr>
            <a:r>
              <a:rPr lang="pl-PL" sz="2000" dirty="0" smtClean="0">
                <a:solidFill>
                  <a:srgbClr val="00FF00"/>
                </a:solidFill>
                <a:latin typeface="Georgia" pitchFamily="18" charset="0"/>
              </a:rPr>
              <a:t>- Mamy </a:t>
            </a:r>
            <a:r>
              <a:rPr lang="pl-PL" sz="2000" dirty="0">
                <a:solidFill>
                  <a:srgbClr val="00FF00"/>
                </a:solidFill>
                <a:latin typeface="Georgia" pitchFamily="18" charset="0"/>
                <a:cs typeface="Arial" pitchFamily="34" charset="0"/>
              </a:rPr>
              <a:t>dobre samopoczucie </a:t>
            </a:r>
          </a:p>
          <a:p>
            <a:pPr marL="63500" indent="209550">
              <a:lnSpc>
                <a:spcPts val="2800"/>
              </a:lnSpc>
              <a:spcBef>
                <a:spcPts val="0"/>
              </a:spcBef>
              <a:buClr>
                <a:srgbClr val="4E67C8"/>
              </a:buClr>
              <a:buFont typeface="Wingdings 2" pitchFamily="18" charset="2"/>
              <a:buNone/>
              <a:defRPr/>
            </a:pPr>
            <a:r>
              <a:rPr lang="pl-PL" sz="2000" dirty="0" smtClean="0">
                <a:solidFill>
                  <a:srgbClr val="00FF00"/>
                </a:solidFill>
                <a:latin typeface="Georgia" pitchFamily="18" charset="0"/>
                <a:cs typeface="Arial" pitchFamily="34" charset="0"/>
              </a:rPr>
              <a:t>i </a:t>
            </a:r>
            <a:r>
              <a:rPr lang="pl-PL" sz="2000" dirty="0" smtClean="0">
                <a:solidFill>
                  <a:srgbClr val="00FF00"/>
                </a:solidFill>
                <a:latin typeface="Georgia" pitchFamily="18" charset="0"/>
              </a:rPr>
              <a:t>dużo energii do zabawy.</a:t>
            </a:r>
          </a:p>
          <a:p>
            <a:pPr marL="65087" indent="0">
              <a:lnSpc>
                <a:spcPts val="2800"/>
              </a:lnSpc>
              <a:spcBef>
                <a:spcPts val="0"/>
              </a:spcBef>
              <a:buClr>
                <a:srgbClr val="4E67C8"/>
              </a:buClr>
              <a:buFont typeface="Wingdings 2" pitchFamily="18" charset="2"/>
              <a:buNone/>
              <a:defRPr/>
            </a:pPr>
            <a:r>
              <a:rPr lang="pl-PL" sz="2000" dirty="0" smtClean="0">
                <a:solidFill>
                  <a:srgbClr val="00FF00"/>
                </a:solidFill>
                <a:latin typeface="Georgia" pitchFamily="18" charset="0"/>
              </a:rPr>
              <a:t>- Uprawiamy różne sporty.</a:t>
            </a:r>
          </a:p>
          <a:p>
            <a:pPr marL="63500" indent="0">
              <a:lnSpc>
                <a:spcPts val="2800"/>
              </a:lnSpc>
              <a:spcBef>
                <a:spcPts val="0"/>
              </a:spcBef>
              <a:buClr>
                <a:srgbClr val="4E67C8"/>
              </a:buClr>
              <a:buFont typeface="Wingdings 2" pitchFamily="18" charset="2"/>
              <a:buNone/>
              <a:defRPr/>
            </a:pPr>
            <a:r>
              <a:rPr lang="pl-PL" sz="2000" dirty="0" smtClean="0">
                <a:solidFill>
                  <a:srgbClr val="00FF00"/>
                </a:solidFill>
                <a:latin typeface="Georgia" pitchFamily="18" charset="0"/>
              </a:rPr>
              <a:t>- Osiągamy lepsze wyniki </a:t>
            </a:r>
          </a:p>
          <a:p>
            <a:pPr marL="63500" indent="209550">
              <a:lnSpc>
                <a:spcPts val="2800"/>
              </a:lnSpc>
              <a:spcBef>
                <a:spcPts val="0"/>
              </a:spcBef>
              <a:buClr>
                <a:srgbClr val="4E67C8"/>
              </a:buClr>
              <a:buFont typeface="Wingdings 2" pitchFamily="18" charset="2"/>
              <a:buNone/>
              <a:defRPr/>
            </a:pPr>
            <a:r>
              <a:rPr lang="pl-PL" sz="2000" dirty="0" smtClean="0">
                <a:solidFill>
                  <a:srgbClr val="00FF00"/>
                </a:solidFill>
                <a:latin typeface="Georgia" pitchFamily="18" charset="0"/>
              </a:rPr>
              <a:t>w nauce.</a:t>
            </a:r>
          </a:p>
          <a:p>
            <a:pPr>
              <a:buClr>
                <a:srgbClr val="4E67C8"/>
              </a:buClr>
              <a:buFontTx/>
              <a:buNone/>
              <a:defRPr/>
            </a:pPr>
            <a:endParaRPr lang="pl-PL" sz="2400" dirty="0" smtClean="0">
              <a:solidFill>
                <a:srgbClr val="00FF00"/>
              </a:solidFill>
            </a:endParaRPr>
          </a:p>
          <a:p>
            <a:pPr>
              <a:buClr>
                <a:srgbClr val="4E67C8"/>
              </a:buClr>
              <a:defRPr/>
            </a:pPr>
            <a:endParaRPr lang="pl-PL" sz="2400" dirty="0" smtClean="0">
              <a:solidFill>
                <a:srgbClr val="CC0000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4319588" y="2708275"/>
            <a:ext cx="48593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>
                <a:srgbClr val="4E67C8"/>
              </a:buClr>
              <a:buFont typeface="Wingdings 2" panose="05020102010507070707" pitchFamily="18" charset="2"/>
              <a:buNone/>
            </a:pPr>
            <a:r>
              <a:rPr lang="pl-PL" altLang="pl-PL" sz="2000">
                <a:solidFill>
                  <a:srgbClr val="00FF00"/>
                </a:solidFill>
                <a:latin typeface="Georgia" panose="02040502050405020303" pitchFamily="18" charset="0"/>
              </a:rPr>
              <a:t>- </a:t>
            </a:r>
            <a:r>
              <a:rPr lang="pl-PL" altLang="pl-PL" sz="2000">
                <a:solidFill>
                  <a:srgbClr val="FF0000"/>
                </a:solidFill>
                <a:latin typeface="Georgia" panose="02040502050405020303" pitchFamily="18" charset="0"/>
              </a:rPr>
              <a:t>Powodują otyłość i astmę.</a:t>
            </a:r>
          </a:p>
          <a:p>
            <a:pPr>
              <a:lnSpc>
                <a:spcPts val="2800"/>
              </a:lnSpc>
              <a:spcBef>
                <a:spcPct val="0"/>
              </a:spcBef>
              <a:buClr>
                <a:srgbClr val="4E67C8"/>
              </a:buClr>
              <a:buFont typeface="Wingdings 2" panose="05020102010507070707" pitchFamily="18" charset="2"/>
              <a:buNone/>
            </a:pPr>
            <a:r>
              <a:rPr lang="pl-PL" altLang="pl-PL" sz="2000">
                <a:solidFill>
                  <a:srgbClr val="FF0000"/>
                </a:solidFill>
                <a:latin typeface="Georgia" panose="02040502050405020303" pitchFamily="18" charset="0"/>
              </a:rPr>
              <a:t>- Są przyczyną cukrzycy.</a:t>
            </a:r>
          </a:p>
          <a:p>
            <a:pPr>
              <a:lnSpc>
                <a:spcPts val="2800"/>
              </a:lnSpc>
              <a:spcBef>
                <a:spcPct val="0"/>
              </a:spcBef>
              <a:buClr>
                <a:srgbClr val="4E67C8"/>
              </a:buClr>
              <a:buFont typeface="Wingdings 2" panose="05020102010507070707" pitchFamily="18" charset="2"/>
              <a:buNone/>
            </a:pPr>
            <a:r>
              <a:rPr lang="pl-PL" altLang="pl-PL" sz="2000">
                <a:solidFill>
                  <a:srgbClr val="FF0000"/>
                </a:solidFill>
                <a:latin typeface="Georgia" panose="02040502050405020303" pitchFamily="18" charset="0"/>
              </a:rPr>
              <a:t>- Mamy próchnicę zębów.</a:t>
            </a:r>
          </a:p>
          <a:p>
            <a:pPr>
              <a:lnSpc>
                <a:spcPts val="2800"/>
              </a:lnSpc>
              <a:spcBef>
                <a:spcPct val="0"/>
              </a:spcBef>
              <a:buClr>
                <a:srgbClr val="4E67C8"/>
              </a:buClr>
              <a:buFont typeface="Wingdings 2" panose="05020102010507070707" pitchFamily="18" charset="2"/>
              <a:buNone/>
            </a:pPr>
            <a:r>
              <a:rPr lang="pl-PL" altLang="pl-PL" sz="2000">
                <a:solidFill>
                  <a:srgbClr val="FF0000"/>
                </a:solidFill>
                <a:latin typeface="Georgia" panose="02040502050405020303" pitchFamily="18" charset="0"/>
              </a:rPr>
              <a:t>- Mamy kłopot z poruszaniem się. </a:t>
            </a:r>
          </a:p>
          <a:p>
            <a:pPr>
              <a:lnSpc>
                <a:spcPts val="2800"/>
              </a:lnSpc>
              <a:spcBef>
                <a:spcPct val="0"/>
              </a:spcBef>
              <a:buClr>
                <a:srgbClr val="4E67C8"/>
              </a:buClr>
              <a:buFont typeface="Wingdings 2" panose="05020102010507070707" pitchFamily="18" charset="2"/>
              <a:buNone/>
            </a:pPr>
            <a:r>
              <a:rPr lang="pl-PL" altLang="pl-PL" sz="2000">
                <a:solidFill>
                  <a:srgbClr val="FF0000"/>
                </a:solidFill>
                <a:latin typeface="Georgia" panose="02040502050405020303" pitchFamily="18" charset="0"/>
              </a:rPr>
              <a:t>- Szybko się męczymy.</a:t>
            </a:r>
          </a:p>
          <a:p>
            <a:pPr>
              <a:lnSpc>
                <a:spcPts val="2800"/>
              </a:lnSpc>
              <a:spcBef>
                <a:spcPct val="0"/>
              </a:spcBef>
              <a:buClr>
                <a:srgbClr val="4E67C8"/>
              </a:buClr>
              <a:buFont typeface="Wingdings 2" panose="05020102010507070707" pitchFamily="18" charset="2"/>
              <a:buNone/>
            </a:pPr>
            <a:r>
              <a:rPr lang="pl-PL" altLang="pl-PL" sz="2000">
                <a:solidFill>
                  <a:srgbClr val="FF0000"/>
                </a:solidFill>
                <a:latin typeface="Georgia" panose="02040502050405020303" pitchFamily="18" charset="0"/>
              </a:rPr>
              <a:t>- Jesteśmy mniej sprawni fizycznie.</a:t>
            </a:r>
            <a:endParaRPr lang="pl-PL" altLang="pl-PL" sz="2400">
              <a:solidFill>
                <a:srgbClr val="FF0000"/>
              </a:solidFill>
            </a:endParaRPr>
          </a:p>
          <a:p>
            <a:pPr>
              <a:buClr>
                <a:srgbClr val="4E67C8"/>
              </a:buClr>
              <a:buFont typeface="Wingdings 2" panose="05020102010507070707" pitchFamily="18" charset="2"/>
              <a:buNone/>
            </a:pPr>
            <a:endParaRPr lang="pl-PL" altLang="pl-PL" sz="2400">
              <a:solidFill>
                <a:srgbClr val="FFFFFF"/>
              </a:solidFill>
            </a:endParaRPr>
          </a:p>
        </p:txBody>
      </p:sp>
      <p:sp>
        <p:nvSpPr>
          <p:cNvPr id="114692" name="pole tekstowe 11"/>
          <p:cNvSpPr txBox="1">
            <a:spLocks noChangeArrowheads="1"/>
          </p:cNvSpPr>
          <p:nvPr/>
        </p:nvSpPr>
        <p:spPr bwMode="auto">
          <a:xfrm>
            <a:off x="1116013" y="323850"/>
            <a:ext cx="6624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200" u="sng">
                <a:latin typeface="Georgia" panose="02040502050405020303" pitchFamily="18" charset="0"/>
              </a:rPr>
              <a:t>CZAS  NA  PODSUMOWANIE</a:t>
            </a:r>
          </a:p>
        </p:txBody>
      </p:sp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4541838" y="1268413"/>
            <a:ext cx="4392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4E67C8"/>
              </a:buClr>
              <a:buSzTx/>
              <a:buFontTx/>
              <a:buNone/>
            </a:pPr>
            <a:r>
              <a:rPr lang="pl-PL" altLang="pl-PL" sz="2400">
                <a:solidFill>
                  <a:srgbClr val="FFCC00"/>
                </a:solidFill>
                <a:latin typeface="Georgia" panose="02040502050405020303" pitchFamily="18" charset="0"/>
              </a:rPr>
              <a:t>Unikamy słodyczy, chipsów</a:t>
            </a:r>
          </a:p>
          <a:p>
            <a:pPr eaLnBrk="1" hangingPunct="1">
              <a:spcBef>
                <a:spcPct val="0"/>
              </a:spcBef>
              <a:buClr>
                <a:srgbClr val="4E67C8"/>
              </a:buClr>
              <a:buSzTx/>
              <a:buFontTx/>
              <a:buNone/>
            </a:pPr>
            <a:r>
              <a:rPr lang="pl-PL" altLang="pl-PL" sz="2400">
                <a:solidFill>
                  <a:srgbClr val="FFCC00"/>
                </a:solidFill>
                <a:latin typeface="Georgia" panose="02040502050405020303" pitchFamily="18" charset="0"/>
              </a:rPr>
              <a:t>i napojów gazowanych ponieważ:</a:t>
            </a: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6763681" y="4477678"/>
            <a:ext cx="1988839" cy="2771801"/>
          </a:xfrm>
          <a:prstGeom prst="rtTriangle">
            <a:avLst/>
          </a:prstGeom>
          <a:solidFill>
            <a:srgbClr val="FFC000"/>
          </a:solidFill>
          <a:ln w="12700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sunrise" dir="t"/>
          </a:scene3d>
          <a:sp3d prstMaterial="metal"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7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1"/>
          <p:cNvSpPr txBox="1">
            <a:spLocks noChangeArrowheads="1"/>
          </p:cNvSpPr>
          <p:nvPr/>
        </p:nvSpPr>
        <p:spPr bwMode="auto">
          <a:xfrm>
            <a:off x="3203575" y="4292600"/>
            <a:ext cx="410368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700" kern="0" dirty="0" smtClean="0">
                <a:solidFill>
                  <a:srgbClr val="9900CC"/>
                </a:solidFill>
                <a:latin typeface="Kristen ITC" pitchFamily="66" charset="0"/>
              </a:rPr>
              <a:t>Z</a:t>
            </a:r>
            <a:r>
              <a:rPr lang="pl-PL" sz="4700" kern="0" dirty="0" smtClean="0">
                <a:solidFill>
                  <a:srgbClr val="FF0000"/>
                </a:solidFill>
                <a:latin typeface="Kristen ITC" pitchFamily="66" charset="0"/>
              </a:rPr>
              <a:t>A</a:t>
            </a:r>
            <a:r>
              <a:rPr lang="pl-PL" sz="4700" kern="0" dirty="0" smtClean="0">
                <a:solidFill>
                  <a:srgbClr val="FFFF00"/>
                </a:solidFill>
                <a:latin typeface="Kristen ITC" pitchFamily="66" charset="0"/>
              </a:rPr>
              <a:t>G</a:t>
            </a:r>
            <a:r>
              <a:rPr lang="pl-PL" sz="4700" kern="0" dirty="0" smtClean="0">
                <a:solidFill>
                  <a:srgbClr val="FFC000"/>
                </a:solidFill>
                <a:latin typeface="Kristen ITC" pitchFamily="66" charset="0"/>
              </a:rPr>
              <a:t>A</a:t>
            </a:r>
            <a:r>
              <a:rPr lang="pl-PL" sz="4700" kern="0" dirty="0" smtClean="0">
                <a:latin typeface="Kristen ITC" pitchFamily="66" charset="0"/>
              </a:rPr>
              <a:t>D</a:t>
            </a:r>
            <a:r>
              <a:rPr lang="pl-PL" sz="4700" kern="0" dirty="0" smtClean="0">
                <a:solidFill>
                  <a:srgbClr val="FEB80A">
                    <a:lumMod val="60000"/>
                    <a:lumOff val="40000"/>
                  </a:srgbClr>
                </a:solidFill>
                <a:latin typeface="Kristen ITC" pitchFamily="66" charset="0"/>
              </a:rPr>
              <a:t>K</a:t>
            </a:r>
            <a:r>
              <a:rPr lang="pl-PL" sz="4700" kern="0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619250" y="2276475"/>
            <a:ext cx="3529013" cy="808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4700" kern="0" dirty="0">
                <a:latin typeface="Kristen ITC" pitchFamily="66" charset="0"/>
              </a:rPr>
              <a:t>Z</a:t>
            </a:r>
            <a:r>
              <a:rPr lang="pl-PL" sz="4700" kern="0" dirty="0">
                <a:solidFill>
                  <a:srgbClr val="92D050"/>
                </a:solidFill>
                <a:latin typeface="Kristen ITC" pitchFamily="66" charset="0"/>
              </a:rPr>
              <a:t>D</a:t>
            </a:r>
            <a:r>
              <a:rPr lang="pl-PL" sz="4700" kern="0" dirty="0">
                <a:solidFill>
                  <a:srgbClr val="FEB80A">
                    <a:lumMod val="60000"/>
                    <a:lumOff val="40000"/>
                  </a:srgbClr>
                </a:solidFill>
                <a:latin typeface="Kristen ITC" pitchFamily="66" charset="0"/>
              </a:rPr>
              <a:t>R</a:t>
            </a:r>
            <a:r>
              <a:rPr lang="pl-PL" sz="4700" kern="0" dirty="0">
                <a:solidFill>
                  <a:srgbClr val="9900CC"/>
                </a:solidFill>
                <a:latin typeface="Kristen ITC" pitchFamily="66" charset="0"/>
              </a:rPr>
              <a:t>O</a:t>
            </a:r>
            <a:r>
              <a:rPr lang="pl-PL" sz="4700" kern="0" dirty="0">
                <a:solidFill>
                  <a:srgbClr val="FFFF00"/>
                </a:solidFill>
                <a:latin typeface="Kristen ITC" pitchFamily="66" charset="0"/>
              </a:rPr>
              <a:t>W</a:t>
            </a:r>
            <a:r>
              <a:rPr lang="pl-PL" sz="4700" kern="0" dirty="0">
                <a:solidFill>
                  <a:srgbClr val="FF0000"/>
                </a:solidFill>
                <a:latin typeface="Kristen ITC" pitchFamily="66" charset="0"/>
              </a:rPr>
              <a:t>E</a:t>
            </a:r>
            <a:endParaRPr lang="pl-PL" sz="4700" dirty="0">
              <a:solidFill>
                <a:srgbClr val="FF0000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2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3050" y="260350"/>
            <a:ext cx="86407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kern="0" dirty="0">
                <a:solidFill>
                  <a:prstClr val="white"/>
                </a:solidFill>
                <a:latin typeface="Georgia" pitchFamily="18" charset="0"/>
              </a:rPr>
              <a:t>Jaka to głowa, co włosów nie miała,</a:t>
            </a:r>
            <a:br>
              <a:rPr lang="pl-PL" sz="3000" kern="0" dirty="0">
                <a:solidFill>
                  <a:prstClr val="white"/>
                </a:solidFill>
                <a:latin typeface="Georgia" pitchFamily="18" charset="0"/>
              </a:rPr>
            </a:br>
            <a:r>
              <a:rPr lang="pl-PL" sz="3000" kern="0" dirty="0">
                <a:solidFill>
                  <a:prstClr val="white"/>
                </a:solidFill>
                <a:latin typeface="Georgia" pitchFamily="18" charset="0"/>
              </a:rPr>
              <a:t>zamiast na karku, na głąbie siedziała? ...</a:t>
            </a:r>
          </a:p>
        </p:txBody>
      </p:sp>
      <p:sp>
        <p:nvSpPr>
          <p:cNvPr id="3" name="Prostokąt 2"/>
          <p:cNvSpPr/>
          <p:nvPr/>
        </p:nvSpPr>
        <p:spPr>
          <a:xfrm>
            <a:off x="273050" y="3573463"/>
            <a:ext cx="77771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kern="0" dirty="0">
                <a:solidFill>
                  <a:prstClr val="white"/>
                </a:solidFill>
                <a:latin typeface="Georgia" pitchFamily="18" charset="0"/>
              </a:rPr>
              <a:t>Jest pomarańczowa</a:t>
            </a:r>
            <a:br>
              <a:rPr lang="pl-PL" sz="3000" kern="0" dirty="0">
                <a:solidFill>
                  <a:prstClr val="white"/>
                </a:solidFill>
                <a:latin typeface="Georgia" pitchFamily="18" charset="0"/>
              </a:rPr>
            </a:br>
            <a:r>
              <a:rPr lang="pl-PL" sz="3000" kern="0" dirty="0">
                <a:solidFill>
                  <a:prstClr val="white"/>
                </a:solidFill>
                <a:latin typeface="Georgia" pitchFamily="18" charset="0"/>
              </a:rPr>
              <a:t>i wiele witamin w sobie chowa… </a:t>
            </a:r>
          </a:p>
        </p:txBody>
      </p:sp>
      <p:sp>
        <p:nvSpPr>
          <p:cNvPr id="126980" name="pole tekstowe 3"/>
          <p:cNvSpPr txBox="1">
            <a:spLocks noChangeArrowheads="1"/>
          </p:cNvSpPr>
          <p:nvPr/>
        </p:nvSpPr>
        <p:spPr bwMode="auto">
          <a:xfrm>
            <a:off x="279400" y="1916113"/>
            <a:ext cx="8135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Georgia" panose="02040502050405020303" pitchFamily="18" charset="0"/>
              </a:rPr>
              <a:t>Skórka fioletowa, a miąższ pod nią złoty,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Georgia" panose="02040502050405020303" pitchFamily="18" charset="0"/>
              </a:rPr>
              <a:t>smakuje wybornie, wszyscy wiedzą o tym. ...</a:t>
            </a:r>
            <a:endParaRPr lang="pl-PL" altLang="pl-PL">
              <a:solidFill>
                <a:srgbClr val="CC66FF"/>
              </a:solidFill>
              <a:latin typeface="Calibri" panose="020F0502020204030204" pitchFamily="34" charset="0"/>
            </a:endParaRPr>
          </a:p>
        </p:txBody>
      </p:sp>
      <p:sp>
        <p:nvSpPr>
          <p:cNvPr id="126981" name="pole tekstowe 5"/>
          <p:cNvSpPr txBox="1">
            <a:spLocks noChangeArrowheads="1"/>
          </p:cNvSpPr>
          <p:nvPr/>
        </p:nvSpPr>
        <p:spPr bwMode="auto">
          <a:xfrm>
            <a:off x="279400" y="5176838"/>
            <a:ext cx="86407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Georgia" panose="02040502050405020303" pitchFamily="18" charset="0"/>
              </a:rPr>
              <a:t>Czerwieni się ze wstydu, dojrzewa na słonku.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Georgia" panose="02040502050405020303" pitchFamily="18" charset="0"/>
              </a:rPr>
              <a:t>Wśród zielonych listków wisi na ogonku. ...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79400" y="1125538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kern="0" dirty="0">
                <a:solidFill>
                  <a:srgbClr val="00FF00"/>
                </a:solidFill>
                <a:latin typeface="Georgia" pitchFamily="18" charset="0"/>
              </a:rPr>
              <a:t>kapusta</a:t>
            </a:r>
            <a:endParaRPr lang="pl-PL" sz="3000" kern="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26983" name="pole tekstowe 4"/>
          <p:cNvSpPr txBox="1">
            <a:spLocks noChangeArrowheads="1"/>
          </p:cNvSpPr>
          <p:nvPr/>
        </p:nvSpPr>
        <p:spPr bwMode="auto">
          <a:xfrm>
            <a:off x="306388" y="2852738"/>
            <a:ext cx="25209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solidFill>
                  <a:srgbClr val="CC66FF"/>
                </a:solidFill>
                <a:latin typeface="Georgia" panose="02040502050405020303" pitchFamily="18" charset="0"/>
              </a:rPr>
              <a:t>śliwka</a:t>
            </a:r>
            <a:endParaRPr lang="pl-PL" altLang="pl-PL">
              <a:solidFill>
                <a:srgbClr val="CC66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06388" y="4437063"/>
            <a:ext cx="302418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kern="0" dirty="0">
                <a:solidFill>
                  <a:srgbClr val="FFC000"/>
                </a:solidFill>
                <a:latin typeface="Georgia" pitchFamily="18" charset="0"/>
              </a:rPr>
              <a:t>marchewka</a:t>
            </a:r>
            <a:endParaRPr lang="pl-PL" sz="3000" kern="0" dirty="0">
              <a:solidFill>
                <a:srgbClr val="66FF33"/>
              </a:solidFill>
              <a:latin typeface="Georgia" pitchFamily="18" charset="0"/>
            </a:endParaRPr>
          </a:p>
        </p:txBody>
      </p:sp>
      <p:sp>
        <p:nvSpPr>
          <p:cNvPr id="126985" name="pole tekstowe 7"/>
          <p:cNvSpPr txBox="1">
            <a:spLocks noChangeArrowheads="1"/>
          </p:cNvSpPr>
          <p:nvPr/>
        </p:nvSpPr>
        <p:spPr bwMode="auto">
          <a:xfrm>
            <a:off x="368300" y="6103938"/>
            <a:ext cx="35290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solidFill>
                  <a:srgbClr val="F273AF"/>
                </a:solidFill>
                <a:latin typeface="Georgia" panose="02040502050405020303" pitchFamily="18" charset="0"/>
              </a:rPr>
              <a:t>wiśnia</a:t>
            </a:r>
            <a:endParaRPr lang="pl-PL" altLang="pl-PL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6980" grpId="0"/>
      <p:bldP spid="126981" grpId="0"/>
      <p:bldP spid="126983" grpId="0"/>
      <p:bldP spid="7" grpId="0"/>
      <p:bldP spid="1269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5900" y="115888"/>
            <a:ext cx="829945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kern="0" dirty="0" err="1">
                <a:solidFill>
                  <a:prstClr val="white"/>
                </a:solidFill>
                <a:latin typeface="Georgia" pitchFamily="18" charset="0"/>
              </a:rPr>
              <a:t>Latem</a:t>
            </a:r>
            <a:r>
              <a:rPr lang="de-DE" sz="2800" kern="0" dirty="0">
                <a:solidFill>
                  <a:prstClr val="white"/>
                </a:solidFill>
                <a:latin typeface="Georgia" pitchFamily="18" charset="0"/>
              </a:rPr>
              <a:t> w </a:t>
            </a:r>
            <a:r>
              <a:rPr lang="de-DE" sz="2800" kern="0" dirty="0" err="1">
                <a:solidFill>
                  <a:prstClr val="white"/>
                </a:solidFill>
                <a:latin typeface="Georgia" pitchFamily="18" charset="0"/>
              </a:rPr>
              <a:t>ogrodzie</a:t>
            </a:r>
            <a:r>
              <a:rPr lang="de-DE" sz="2800" kern="0" dirty="0">
                <a:solidFill>
                  <a:prstClr val="white"/>
                </a:solidFill>
                <a:latin typeface="Georgia" pitchFamily="18" charset="0"/>
              </a:rPr>
              <a:t> </a:t>
            </a:r>
            <a:r>
              <a:rPr lang="de-DE" sz="2800" kern="0" dirty="0" err="1">
                <a:solidFill>
                  <a:prstClr val="white"/>
                </a:solidFill>
                <a:latin typeface="Georgia" pitchFamily="18" charset="0"/>
              </a:rPr>
              <a:t>wyrósł</a:t>
            </a:r>
            <a:r>
              <a:rPr lang="de-DE" sz="2800" kern="0" dirty="0">
                <a:solidFill>
                  <a:prstClr val="white"/>
                </a:solidFill>
                <a:latin typeface="Georgia" pitchFamily="18" charset="0"/>
              </a:rPr>
              <a:t> </a:t>
            </a:r>
            <a:r>
              <a:rPr lang="de-DE" sz="2800" kern="0" dirty="0" err="1">
                <a:solidFill>
                  <a:prstClr val="white"/>
                </a:solidFill>
                <a:latin typeface="Georgia" pitchFamily="18" charset="0"/>
              </a:rPr>
              <a:t>zielony</a:t>
            </a:r>
            <a:r>
              <a:rPr lang="de-DE" sz="2800" kern="0" dirty="0">
                <a:solidFill>
                  <a:prstClr val="white"/>
                </a:solidFill>
                <a:latin typeface="Georgia" pitchFamily="18" charset="0"/>
              </a:rPr>
              <a:t>, </a:t>
            </a:r>
            <a:br>
              <a:rPr lang="de-DE" sz="2800" kern="0" dirty="0">
                <a:solidFill>
                  <a:prstClr val="white"/>
                </a:solidFill>
                <a:latin typeface="Georgia" pitchFamily="18" charset="0"/>
              </a:rPr>
            </a:br>
            <a:r>
              <a:rPr lang="de-DE" sz="2800" kern="0" dirty="0">
                <a:solidFill>
                  <a:prstClr val="white"/>
                </a:solidFill>
                <a:latin typeface="Georgia" pitchFamily="18" charset="0"/>
              </a:rPr>
              <a:t>a </a:t>
            </a:r>
            <a:r>
              <a:rPr lang="de-DE" sz="2800" kern="0" dirty="0" err="1">
                <a:solidFill>
                  <a:prstClr val="white"/>
                </a:solidFill>
                <a:latin typeface="Georgia" pitchFamily="18" charset="0"/>
              </a:rPr>
              <a:t>zimą</a:t>
            </a:r>
            <a:r>
              <a:rPr lang="de-DE" sz="2800" kern="0" dirty="0">
                <a:solidFill>
                  <a:prstClr val="white"/>
                </a:solidFill>
                <a:latin typeface="Georgia" pitchFamily="18" charset="0"/>
              </a:rPr>
              <a:t> w </a:t>
            </a:r>
            <a:r>
              <a:rPr lang="de-DE" sz="2800" kern="0" dirty="0" err="1">
                <a:solidFill>
                  <a:prstClr val="white"/>
                </a:solidFill>
                <a:latin typeface="Georgia" pitchFamily="18" charset="0"/>
              </a:rPr>
              <a:t>słoiku</a:t>
            </a:r>
            <a:r>
              <a:rPr lang="de-DE" sz="2800" kern="0" dirty="0">
                <a:solidFill>
                  <a:prstClr val="white"/>
                </a:solidFill>
                <a:latin typeface="Georgia" pitchFamily="18" charset="0"/>
              </a:rPr>
              <a:t> </a:t>
            </a:r>
            <a:r>
              <a:rPr lang="de-DE" sz="2800" kern="0" dirty="0" err="1">
                <a:solidFill>
                  <a:prstClr val="white"/>
                </a:solidFill>
                <a:latin typeface="Georgia" pitchFamily="18" charset="0"/>
              </a:rPr>
              <a:t>leży</a:t>
            </a:r>
            <a:r>
              <a:rPr lang="de-DE" sz="2800" kern="0" dirty="0">
                <a:solidFill>
                  <a:prstClr val="white"/>
                </a:solidFill>
                <a:latin typeface="Georgia" pitchFamily="18" charset="0"/>
              </a:rPr>
              <a:t> </a:t>
            </a:r>
            <a:r>
              <a:rPr lang="de-DE" sz="2800" kern="0" dirty="0" err="1">
                <a:solidFill>
                  <a:prstClr val="white"/>
                </a:solidFill>
                <a:latin typeface="Georgia" pitchFamily="18" charset="0"/>
              </a:rPr>
              <a:t>kiszony</a:t>
            </a:r>
            <a:r>
              <a:rPr lang="de-DE" sz="2800" kern="0" dirty="0">
                <a:solidFill>
                  <a:prstClr val="white"/>
                </a:solidFill>
                <a:latin typeface="Georgia" pitchFamily="18" charset="0"/>
              </a:rPr>
              <a:t>.</a:t>
            </a:r>
            <a:endParaRPr lang="pl-PL" sz="3000" kern="0" dirty="0"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88913" y="5199063"/>
            <a:ext cx="81375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kern="0" dirty="0">
                <a:solidFill>
                  <a:prstClr val="white"/>
                </a:solidFill>
                <a:latin typeface="Georgia" pitchFamily="18" charset="0"/>
              </a:rPr>
              <a:t>Wyrosła na grządkach czerwona kuleczka,</a:t>
            </a:r>
            <a:br>
              <a:rPr lang="pl-PL" sz="3000" kern="0" dirty="0">
                <a:solidFill>
                  <a:prstClr val="white"/>
                </a:solidFill>
                <a:latin typeface="Georgia" pitchFamily="18" charset="0"/>
              </a:rPr>
            </a:br>
            <a:r>
              <a:rPr lang="pl-PL" sz="3000" kern="0" dirty="0">
                <a:solidFill>
                  <a:prstClr val="white"/>
                </a:solidFill>
                <a:latin typeface="Georgia" pitchFamily="18" charset="0"/>
              </a:rPr>
              <a:t>choć to smakołyczek, to szczypie w języczek…</a:t>
            </a:r>
            <a:endParaRPr lang="pl-PL" sz="3000" kern="0" dirty="0"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25425" y="1835150"/>
            <a:ext cx="87725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kern="0" dirty="0">
                <a:solidFill>
                  <a:prstClr val="white"/>
                </a:solidFill>
                <a:latin typeface="Georgia" pitchFamily="18" charset="0"/>
              </a:rPr>
              <a:t>Przeważnie jestem żółty z wielkim pióropuszem.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kern="0" dirty="0">
                <a:solidFill>
                  <a:prstClr val="white"/>
                </a:solidFill>
                <a:latin typeface="Georgia" pitchFamily="18" charset="0"/>
              </a:rPr>
              <a:t>W szkole gdy go widzę to omijać muszę....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38125" y="3462338"/>
            <a:ext cx="8747125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kern="0" dirty="0">
                <a:solidFill>
                  <a:prstClr val="white"/>
                </a:solidFill>
                <a:latin typeface="Georgia" pitchFamily="18" charset="0"/>
              </a:rPr>
              <a:t>Powiem zagadkę  niezwykle prostą,</a:t>
            </a:r>
            <a:br>
              <a:rPr lang="pl-PL" sz="3000" kern="0" dirty="0">
                <a:solidFill>
                  <a:prstClr val="white"/>
                </a:solidFill>
                <a:latin typeface="Georgia" pitchFamily="18" charset="0"/>
              </a:rPr>
            </a:br>
            <a:r>
              <a:rPr lang="pl-PL" sz="3000" kern="0" dirty="0">
                <a:solidFill>
                  <a:prstClr val="white"/>
                </a:solidFill>
                <a:latin typeface="Georgia" pitchFamily="18" charset="0"/>
              </a:rPr>
              <a:t>jakie to warzywo jest marchewki siostrą.... </a:t>
            </a:r>
            <a:endParaRPr lang="pl-PL" sz="3000" kern="0" dirty="0"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47650" y="2701925"/>
            <a:ext cx="376078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kern="0" dirty="0">
                <a:solidFill>
                  <a:schemeClr val="accent2"/>
                </a:solidFill>
                <a:latin typeface="Georgia" pitchFamily="18" charset="0"/>
              </a:rPr>
              <a:t>ananas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20663" y="4408488"/>
            <a:ext cx="30226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itchFamily="18" charset="0"/>
              </a:rPr>
              <a:t>pietruszka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50813" y="6065838"/>
            <a:ext cx="325596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3000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 rzodkiewka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47650" y="908050"/>
            <a:ext cx="2995613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3000" dirty="0">
                <a:solidFill>
                  <a:schemeClr val="accent3"/>
                </a:solidFill>
                <a:latin typeface="Georgia" pitchFamily="18" charset="0"/>
              </a:rPr>
              <a:t>ogórek</a:t>
            </a:r>
          </a:p>
        </p:txBody>
      </p:sp>
    </p:spTree>
    <p:extLst>
      <p:ext uri="{BB962C8B-B14F-4D97-AF65-F5344CB8AC3E}">
        <p14:creationId xmlns:p14="http://schemas.microsoft.com/office/powerpoint/2010/main" val="24728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5988" y="325438"/>
            <a:ext cx="7772400" cy="13620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rgbClr val="0033CC"/>
                </a:solidFill>
                <a:latin typeface="Wide Latin" pitchFamily="18" charset="0"/>
                <a:cs typeface="Simplified Arabic Fixed" pitchFamily="49" charset="-78"/>
              </a:rPr>
              <a:t>WITAMINY</a:t>
            </a:r>
            <a:r>
              <a:rPr lang="pl-PL" dirty="0" smtClean="0">
                <a:solidFill>
                  <a:srgbClr val="0033CC"/>
                </a:solidFill>
                <a:latin typeface="Simplified Arabic Fixed" pitchFamily="49" charset="-78"/>
                <a:cs typeface="Simplified Arabic Fixed" pitchFamily="49" charset="-78"/>
              </a:rPr>
              <a:t>  </a:t>
            </a:r>
            <a:br>
              <a:rPr lang="pl-PL" dirty="0" smtClean="0">
                <a:solidFill>
                  <a:srgbClr val="0033CC"/>
                </a:solidFill>
                <a:latin typeface="Simplified Arabic Fixed" pitchFamily="49" charset="-78"/>
                <a:cs typeface="Simplified Arabic Fixed" pitchFamily="49" charset="-78"/>
              </a:rPr>
            </a:br>
            <a:r>
              <a:rPr lang="pl-PL" dirty="0" smtClean="0">
                <a:solidFill>
                  <a:srgbClr val="0033CC"/>
                </a:solidFill>
                <a:latin typeface="Simplified Arabic Fixed" pitchFamily="49" charset="-78"/>
                <a:cs typeface="Simplified Arabic Fixed" pitchFamily="49" charset="-78"/>
              </a:rPr>
              <a:t>NA WESOŁO</a:t>
            </a:r>
          </a:p>
        </p:txBody>
      </p:sp>
      <p:pic>
        <p:nvPicPr>
          <p:cNvPr id="10" name="Picture 25" descr="https://encrypted-tbn0.gstatic.com/images?q=tbn:ANd9GcSyYDWuQVocQc_x4HdJID-x1KFIwAmqATTXqwsGRMMp8jlSAT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8" y="1687513"/>
            <a:ext cx="1800225" cy="25336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" descr="https://encrypted-tbn1.gstatic.com/images?q=tbn:ANd9GcSKKxJIv-wcR5W_9S-R7-ITVnMpvoATPq3kNv7HhFPNUDA6wF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1113" y="80963"/>
            <a:ext cx="1512887" cy="15589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bloblo.pl/image/3734/default/4224_pic016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413" y="1651000"/>
            <a:ext cx="1933575" cy="25495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775" y="1687513"/>
            <a:ext cx="1820863" cy="25193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 descr="https://encrypted-tbn0.gstatic.com/images?q=tbn:ANd9GcS_YuErtDhSnuRJ-EEbH-mgZbJpyQcnd7Or49IVRcJ1JiASMWMOu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938" y="1708150"/>
            <a:ext cx="1847850" cy="24765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https://encrypted-tbn3.gstatic.com/images?q=tbn:ANd9GcRjqGqeNXOnu4JBYoeM2CGWvM59U_uK6HMh95AsRAOEG0Drf6Qiu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4329113"/>
            <a:ext cx="1885950" cy="24193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https://encrypted-tbn2.gstatic.com/images?q=tbn:ANd9GcSuVYkBxhkQjyQ1fKOcVaCax1HR3iiS0id4mZn_zGzH9X2s56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4763" y="4498975"/>
            <a:ext cx="2105025" cy="18827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9" descr="https://encrypted-tbn1.gstatic.com/images?q=tbn:ANd9GcS943-b3BEWigCuTQt0MB3Kvdcndzv4DBkBJsQL0mC7Z_4U7LS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8538" y="4222750"/>
            <a:ext cx="1390650" cy="25542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4614863"/>
            <a:ext cx="2462212" cy="18478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106363"/>
            <a:ext cx="1858963" cy="15176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44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ymbol zastępczy zawartości 2"/>
          <p:cNvSpPr txBox="1">
            <a:spLocks/>
          </p:cNvSpPr>
          <p:nvPr/>
        </p:nvSpPr>
        <p:spPr bwMode="auto">
          <a:xfrm>
            <a:off x="1093788" y="2252663"/>
            <a:ext cx="7124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Clr>
                <a:srgbClr val="629DD1"/>
              </a:buClr>
              <a:buFont typeface="Wingdings 2" panose="05020102010507070707" pitchFamily="18" charset="2"/>
              <a:buNone/>
            </a:pPr>
            <a:r>
              <a:rPr lang="pl-PL" altLang="pl-PL" sz="8500">
                <a:solidFill>
                  <a:srgbClr val="66FF33"/>
                </a:solidFill>
                <a:latin typeface="Britannic Bold" pitchFamily="34" charset="0"/>
              </a:rPr>
              <a:t>DZIĘKUJĘ!</a:t>
            </a:r>
          </a:p>
        </p:txBody>
      </p:sp>
      <p:sp>
        <p:nvSpPr>
          <p:cNvPr id="143365" name="pole tekstowe 1"/>
          <p:cNvSpPr txBox="1">
            <a:spLocks noChangeArrowheads="1"/>
          </p:cNvSpPr>
          <p:nvPr/>
        </p:nvSpPr>
        <p:spPr bwMode="auto">
          <a:xfrm>
            <a:off x="350838" y="6024563"/>
            <a:ext cx="3168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rgbClr val="FFFF66"/>
                </a:solidFill>
                <a:latin typeface="Georgia" panose="02040502050405020303" pitchFamily="18" charset="0"/>
              </a:rPr>
              <a:t>Prezentację przygotowała: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rgbClr val="FFFF66"/>
                </a:solidFill>
                <a:latin typeface="Georgia" panose="02040502050405020303" pitchFamily="18" charset="0"/>
              </a:rPr>
              <a:t> Alicja Sadowska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4075" y="4097338"/>
            <a:ext cx="2276475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0225" y="4841875"/>
            <a:ext cx="19669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14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licja\Desktop\Bez tytuł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488950"/>
            <a:ext cx="8391525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7" descr="C:\Users\Alicja\Desktop\Bez tytuł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3" y="488950"/>
            <a:ext cx="8391525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942975" y="458788"/>
            <a:ext cx="755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C00000"/>
                </a:solidFill>
                <a:latin typeface="Georgia" panose="02040502050405020303" pitchFamily="18" charset="0"/>
              </a:rPr>
              <a:t>JAK NAJLEPIEJ PRZECHOWYWAĆ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C00000"/>
                </a:solidFill>
                <a:latin typeface="Georgia" panose="02040502050405020303" pitchFamily="18" charset="0"/>
              </a:rPr>
              <a:t>WARZYWA I OWOCE?</a:t>
            </a:r>
          </a:p>
        </p:txBody>
      </p:sp>
      <p:sp>
        <p:nvSpPr>
          <p:cNvPr id="8" name="pole tekstowe 8"/>
          <p:cNvSpPr txBox="1">
            <a:spLocks noChangeArrowheads="1"/>
          </p:cNvSpPr>
          <p:nvPr/>
        </p:nvSpPr>
        <p:spPr bwMode="auto">
          <a:xfrm>
            <a:off x="5057775" y="1044575"/>
            <a:ext cx="342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10253F"/>
                </a:solidFill>
                <a:latin typeface="Georgia" panose="02040502050405020303" pitchFamily="18" charset="0"/>
              </a:rPr>
              <a:t>PRZECHOWUJ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10253F"/>
                </a:solidFill>
                <a:latin typeface="Georgia" panose="02040502050405020303" pitchFamily="18" charset="0"/>
              </a:rPr>
              <a:t>W  TEMPERATURZE POKOJOWEJ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331913" y="1233488"/>
            <a:ext cx="269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10253F"/>
                </a:solidFill>
                <a:latin typeface="Georgia" panose="02040502050405020303" pitchFamily="18" charset="0"/>
              </a:rPr>
              <a:t>SCHOWAJ DO LODÓWKI</a:t>
            </a:r>
          </a:p>
        </p:txBody>
      </p:sp>
    </p:spTree>
    <p:extLst>
      <p:ext uri="{BB962C8B-B14F-4D97-AF65-F5344CB8AC3E}">
        <p14:creationId xmlns:p14="http://schemas.microsoft.com/office/powerpoint/2010/main" val="20553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Trójkąt równoramienny 11"/>
          <p:cNvSpPr/>
          <p:nvPr/>
        </p:nvSpPr>
        <p:spPr>
          <a:xfrm rot="10800000">
            <a:off x="4660900" y="-15875"/>
            <a:ext cx="4591050" cy="6973888"/>
          </a:xfrm>
          <a:prstGeom prst="triangle">
            <a:avLst>
              <a:gd name="adj" fmla="val 28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srgbClr val="E3E1DC"/>
              </a:solidFill>
            </a:endParaRPr>
          </a:p>
        </p:txBody>
      </p:sp>
      <p:sp>
        <p:nvSpPr>
          <p:cNvPr id="96259" name="pole tekstowe 1"/>
          <p:cNvSpPr txBox="1">
            <a:spLocks noChangeArrowheads="1"/>
          </p:cNvSpPr>
          <p:nvPr/>
        </p:nvSpPr>
        <p:spPr bwMode="auto">
          <a:xfrm>
            <a:off x="3131840" y="4365104"/>
            <a:ext cx="5851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/>
              </a:defRPr>
            </a:lvl3pPr>
            <a:lvl4pPr marL="1600200" indent="-228600">
              <a:spcBef>
                <a:spcPct val="20000"/>
              </a:spcBef>
              <a:buClr>
                <a:srgbClr val="FF670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/>
              </a:defRPr>
            </a:lvl4pPr>
            <a:lvl5pPr marL="2057400" indent="-228600">
              <a:spcBef>
                <a:spcPct val="20000"/>
              </a:spcBef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dirty="0">
                <a:solidFill>
                  <a:srgbClr val="FF0000"/>
                </a:solidFill>
                <a:latin typeface="Georgia" panose="02040502050405020303" pitchFamily="18" charset="0"/>
              </a:rPr>
              <a:t>Słodycze nie są zdrowe,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dirty="0">
                <a:solidFill>
                  <a:srgbClr val="FF0000"/>
                </a:solidFill>
                <a:latin typeface="Georgia" panose="02040502050405020303" pitchFamily="18" charset="0"/>
              </a:rPr>
              <a:t>dostarczają jedynie pustych kalorii.</a:t>
            </a:r>
          </a:p>
        </p:txBody>
      </p:sp>
      <p:sp>
        <p:nvSpPr>
          <p:cNvPr id="96260" name="pole tekstowe 1"/>
          <p:cNvSpPr txBox="1">
            <a:spLocks noChangeArrowheads="1"/>
          </p:cNvSpPr>
          <p:nvPr/>
        </p:nvSpPr>
        <p:spPr bwMode="auto">
          <a:xfrm>
            <a:off x="2627784" y="2348880"/>
            <a:ext cx="3565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/>
              </a:defRPr>
            </a:lvl3pPr>
            <a:lvl4pPr marL="1600200" indent="-228600">
              <a:spcBef>
                <a:spcPct val="20000"/>
              </a:spcBef>
              <a:buClr>
                <a:srgbClr val="FF670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/>
              </a:defRPr>
            </a:lvl4pPr>
            <a:lvl5pPr marL="2057400" indent="-228600">
              <a:spcBef>
                <a:spcPct val="20000"/>
              </a:spcBef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4000" dirty="0">
                <a:solidFill>
                  <a:srgbClr val="000026"/>
                </a:solidFill>
                <a:latin typeface="Georgia" panose="02040502050405020303" pitchFamily="18" charset="0"/>
              </a:rPr>
              <a:t>SŁODYCZE</a:t>
            </a:r>
          </a:p>
        </p:txBody>
      </p:sp>
    </p:spTree>
    <p:extLst>
      <p:ext uri="{BB962C8B-B14F-4D97-AF65-F5344CB8AC3E}">
        <p14:creationId xmlns:p14="http://schemas.microsoft.com/office/powerpoint/2010/main" val="163009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  <p:bldP spid="962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Prostokąt 1"/>
          <p:cNvSpPr>
            <a:spLocks noChangeArrowheads="1"/>
          </p:cNvSpPr>
          <p:nvPr/>
        </p:nvSpPr>
        <p:spPr bwMode="auto">
          <a:xfrm>
            <a:off x="193675" y="549275"/>
            <a:ext cx="642778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buClr>
                <a:srgbClr val="94C600"/>
              </a:buClr>
              <a:buSzPct val="80000"/>
              <a:buFontTx/>
              <a:buNone/>
            </a:pPr>
            <a:r>
              <a:rPr lang="pl-PL" altLang="pl-PL" sz="2200" b="1">
                <a:solidFill>
                  <a:srgbClr val="002060"/>
                </a:solidFill>
                <a:latin typeface="Georgia" panose="02040502050405020303" pitchFamily="18" charset="0"/>
              </a:rPr>
              <a:t>JEŚLI  WOLISZ  COŚ  SŁODKIEGO, </a:t>
            </a:r>
          </a:p>
          <a:p>
            <a:pPr algn="ctr" eaLnBrk="1" hangingPunct="1">
              <a:buClr>
                <a:srgbClr val="94C600"/>
              </a:buClr>
              <a:buSzPct val="80000"/>
              <a:buFontTx/>
              <a:buNone/>
            </a:pPr>
            <a:r>
              <a:rPr lang="pl-PL" altLang="pl-PL" sz="2200" b="1">
                <a:solidFill>
                  <a:srgbClr val="002060"/>
                </a:solidFill>
                <a:latin typeface="Georgia" panose="02040502050405020303" pitchFamily="18" charset="0"/>
              </a:rPr>
              <a:t>ZAMIAST  </a:t>
            </a:r>
            <a:r>
              <a:rPr lang="pl-PL" altLang="pl-PL" sz="2200" b="1">
                <a:solidFill>
                  <a:srgbClr val="FF0000"/>
                </a:solidFill>
                <a:latin typeface="Georgia" panose="02040502050405020303" pitchFamily="18" charset="0"/>
              </a:rPr>
              <a:t>WARZYW</a:t>
            </a:r>
            <a:r>
              <a:rPr lang="pl-PL" altLang="pl-PL" sz="2200" b="1">
                <a:solidFill>
                  <a:srgbClr val="002060"/>
                </a:solidFill>
                <a:latin typeface="Georgia" panose="02040502050405020303" pitchFamily="18" charset="0"/>
              </a:rPr>
              <a:t>  I  </a:t>
            </a:r>
            <a:r>
              <a:rPr lang="pl-PL" altLang="pl-PL" sz="2200" b="1">
                <a:solidFill>
                  <a:srgbClr val="FF0000"/>
                </a:solidFill>
                <a:latin typeface="Georgia" panose="02040502050405020303" pitchFamily="18" charset="0"/>
              </a:rPr>
              <a:t>OWOCÓW</a:t>
            </a:r>
            <a:r>
              <a:rPr lang="pl-PL" altLang="pl-PL" sz="2200" b="1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</a:p>
          <a:p>
            <a:pPr algn="ctr" eaLnBrk="1" hangingPunct="1">
              <a:buClr>
                <a:srgbClr val="94C600"/>
              </a:buClr>
              <a:buSzPct val="80000"/>
              <a:buFontTx/>
              <a:buNone/>
            </a:pPr>
            <a:r>
              <a:rPr lang="pl-PL" altLang="pl-PL" sz="2200" b="1">
                <a:solidFill>
                  <a:srgbClr val="002060"/>
                </a:solidFill>
                <a:latin typeface="Georgia" panose="02040502050405020303" pitchFamily="18" charset="0"/>
              </a:rPr>
              <a:t> TO  ZASTANÓW  SIĘ  KOLEGO</a:t>
            </a:r>
          </a:p>
          <a:p>
            <a:pPr algn="ctr" eaLnBrk="1" hangingPunct="1">
              <a:buClr>
                <a:srgbClr val="94C600"/>
              </a:buClr>
              <a:buSzPct val="80000"/>
              <a:buFontTx/>
              <a:buNone/>
            </a:pPr>
            <a:r>
              <a:rPr lang="pl-PL" altLang="pl-PL" sz="2200" b="1">
                <a:solidFill>
                  <a:srgbClr val="002060"/>
                </a:solidFill>
                <a:latin typeface="Georgia" panose="02040502050405020303" pitchFamily="18" charset="0"/>
              </a:rPr>
              <a:t> CO  SERWUJESZ  SWEMU  ZDROWIU!  </a:t>
            </a:r>
          </a:p>
        </p:txBody>
      </p:sp>
      <p:sp>
        <p:nvSpPr>
          <p:cNvPr id="139267" name="AutoShape 6" descr="data:image/jpeg;base64,/9j/4AAQSkZJRgABAQAAAQABAAD/2wCEAAkGBxQSEhUUExQWFRUXFBYUFBcXGBcYGhkXFRUWGBoUFRcYHCggGBolHBUUITEhJSkrLi4uFx8zODMsNygtLisBCgoKDg0OGxAQGywkHyQsLCwsLCwsLCwsLCwsLCwsLCwsLCwsLCwsLCwsLCwsLCwsLCwsLCwsLCwsLCwsLCwsLP/AABEIAQgAvwMBIgACEQEDEQH/xAAcAAABBQEBAQAAAAAAAAAAAAAAAwQFBgcCCAH/xABDEAABAwIEAwUFBgQFAgcBAAABAAIDBBEFEiExBkFREyJhcYEHMpGhsUJSYnLB0RSCkvAjM1Njc7LhFRYkJZPC8Qj/xAAZAQACAwEAAAAAAAAAAAAAAAAABAECAwX/xAAkEQACAwADAAICAgMAAAAAAAAAAQIDERIhMRNBIjJCYQRRUv/aAAwDAQACEQMRAD8A3FCEIAEIQgAQhCABCEIAEIQgASc07WC7nBo6kgD5qqcdcZCjb2cQ7SoeDlHJn45P0HNYji1PNUvz1Mz5XEXOY3Ho0WAHkFGkpM9HR43TOIDaiEkmwAkYbnoNdU+BuvJdRgwJ7rQQ02J2sOVtNSrdwZjtXQuaY5XSQ3s6GQkg9chPunpY2RocWeh0Jjg+KR1MTZYjdrhsd2nm1w5EJ8pIBCEIAEIQgAQhCABCEIAEIQgAQhCABCEIAEIQgASNXUCNjnu2a0uPk0XSyj8fYXU04buYpLeeUoA84YhxH2kznvOsj3OPqfpy9F06vdv/APnmUz4Zw81EpOXQEAfDZaXQ8LxHcEHmOV9dfmlpWqLwahU5LTO5K3Qs5Hc9DzI8Bou48Ty3OgB1208QPI39CrxUcDNA7rxoSdWnbS23kUyxTg2N4IF7HYDS3kVLtj9k/BIkfZDjuarfCHXbJG4gX+1GRy8iVsYXn32Q0JhxjsrOAbFK656aDXw1XoILaOZ0LS3ewQhCsVBCEIAEIQgAQhCABCEIAEIQgAQhCABCEIAExxmR7YZHMF3BtwOttwPG10+Xxzbg3UNaiU8emOcNYcYIXljS49q922ti42NkjJxJKJMo7TMbixiNtPxclPRVgY9wG1yB5XTt/ZOsS0Elc7e3p11DY6iNkxR4hz5Te+X18VCwcQzukLMr7g20j7v9V9VYpMQjEZjLDmzfcNvovrKiNmoYA4IRHHWc8P4e/wDj4pQ3K90TmyHowODj6nQLSwqZwbV9pUSGx0jGvS7hpfxt8lcwnKF+Jz/8j98Pq4lma0XcQ0DckgD4ldqhe0qvIMUQzgkZjY2Y5t7WPUghaTlxWmUY8nhOYzxOyFzGsyyl1wQHaiw02Buo+q4rla0kMjB3s5xGnj4qu0OGPlIIys0ALtz/ACjqpc8HNce8XOJGxPTwCUVs5dm/xxXo/ouNA5wDorD7wcCPmrLSVjJBdhB6+Co03CzWM7rXg9Bcj4pjhmISUsmYG7BYSNOhGqurmn2VdSfhp6E3oaxsrA9p0KcJpPTAEIQgAQhCABCEIAELl7wN1x2l9gobS9JwVQkru8EjPM4bWVeaJUWylcbUeScP5SC4/M3Qj4WKgo2PI0dl8d1ZeKaZ8rPeOYG7b7A+XRVKCvLSA8ZXDkdj5HZI2P8AI6lLfDixzMJv9Vp82uv9Vw6J1rudfxAsl5cUFthf++aiJKwyHIw5iTqRs31Uai+4aH7PaLLE+Qj33AN8WsuL/ElWxV3hfE7wsY5tsjQ0EbENFgSOSsDXXT1Ti49HKt3k2z6Ssz4txeCpqGCJ2YsY5pd9m5Olr+uqu3FNY6Kmkey2awAv+I2v56rJjR3DImWzyuAuN7EjdZf5E/4l6YfyLtwWwOa2Q7aht+Vjb9FdmvB2Wf4lWR0UdnF4bG21mAbNFy51/wC9VJcH41/FMzxh2XX3m2OiitNIvZFPst7iOapPFjGamw8dEcQ8UsgdaSQMucouHHXyATKscZ2WBa4OByub9CDsVM1qIrjxG3CvEPYuANyw6XPS5sVpkUgcA4agi4PgVgMc/ZvLb6tJBBGt72y6f3qtP9nWKukY6N32Pd62J2PyUUzafFlbI/aLkhCE0YAhCbVlY2Ma6k7BQ2l2yUm3iHKb1FWG6bn+91HOxIu528B+6i6+usTZYSu/5N40P7JeSq1uUjNi7W8/D1VYlxLxUeK4Olbc+6M3rsP1WLb9N/iRo8FTcapc6hQOEz5gFNRLaD0XnDH0NqyiDgqxiWA35XV1SMrQqzgWrta6M0k4ebfWNv8ASE/ocHy6BoHkFdDEDyQynHRZfGbO4Z4fS5QFKRhfGxr642WkY4LylyIHjwOfSPY23ecwa31GYaDxKo3CbA2qhB3Dnk78mab89T8FoeMgPZY66/RUClnbFWC/dzi4vze0+6PEgn4LK3XJM3qWRw1J8Ebx3mtNxrcAqKqcXipnOYInANbfuM08hbc+Cax4pYZrenVVrFOKqwyAsji7Pm1zu/48rXt4rX5OisaG2WqowKmro2Plja7XNqOYuL262XX/AIXDCDl8T6ndNaHGxJECBlI0I2sVF4tilmu15KXZ1hKrfemfcVR2q3yszBotmLLe9YGx8LAKSwHEp3SWpbte+7rX30udUpis4hpi+wdLKXADn3gB8mgn4JPganqDK2WnZmDQ5t7GwJaQQfFZSW4Dzs3BCEJ8SG9bUiNhceW3ieQVb7cuJe86n6dB4J1jsueQN+ywXP5j+w+qi6uSwSl09eDtFeLX9kbitd2crCD3XXHk4a/MXTCrxDvEXTXiCYuDQ0FzswIDQSdOgGu10thvDFTUkAsdCzm+QWNvwsOpPwCzhB/RrKUV6R9TiAbubLjCmSST5i1zY8twXNIDtdMpI1C0zBuDaans7L2jx9uSziD+EWs30CjPaEHM7KUC7ACxx6EkEE9BoVs6mlrMlcpSxDrDqgNHwUwytb1CzGHFuhXceJm91VSw0dSZpb60DmuG1WZZ8/G7GxdryA1PwU7hDpX2JGVvjupc/op8SRbY12mkUuigP/NIfWT0gbZ8LGPuSO8HjYBTpi49lsaVzI7RV+DGgTY6EbpycQBG6hSTLfE9GmMz5QVnGLTFwzN97PmZ530t6/Vas7BxMP8AFvY/ZGnxKY1XCsQADI2NykFp1JBBuDcnqqzjpZWJPCtQVLm2EjSx1hmafsnm30T/ALeIjVo80hjWGSNJfnzuJJN7A6+Oygn1bxoYjf0/dY8mmbrGtJyWpaAcqqPFVfJ2UnZNc4gXcWgkMaTbO62wT3LNJpo0dBqf2CsnB0LqSUuI7kgDZOotfK6/qb+atB6+ys3keiv8HcFVNbaauc9rABlBGVzm9ABbKLWWuYbQRwMEcTQxg2H6nqnIX1PRikISk36C4leGgk7AEn0XajeIJLQkbZiG/E6/IFS3i0iK14QkJLruO7iXH15KJxmfKCSpZ0oAUUyjbVVDInXym73AaXDRt5EkD1Sea8R0W0lo49n+HOe51U/RtiyEdQT3n+Wlh6q82XMUYaA1oAAAAA2AGwAXabjHisOfOXJ6Cg+MZAKSQEixABHVuYZgOul1J19UImF55bDqTsFWnPMpLnm5PwA6AdFWyeLC9UHJ6UiPCKd+rDbyJH0KdQ8NMJ951vzO/dTNXgcbnXaMp520+i7pcOy/aKUHdO8J4dp4tbaqbcGgaJnDDZOo2BSkUYkZDdYjxpxA+DGJ5IxfRkbhprlYCd/70W5vsvM/HozV9Sf953yW1O8jG/8AUu+H8bCYtIacx7uh/wCsHbzWh8HZpnNlI7mzNQbuHgOQ8V5/4VicTIWtLnBugAJJ390DU8ltnshw50MT55swdIcrWuuCGt5kHmT9PFXshF/kVrnJLj6aiDZJZ82gTGet001TqmOVo621VN3ojhi0+OoGHVwBTZlPE55a2Nth7xtp5ea4xStLWkhK0E7WMAGvU9SdyqfjuFslmjuOijbsxo9Aka2jZlOgBsunVw6phWVtwrNrCsYy3WOsEnu0sO7DYflO37KTVWwGp/8AUZb+80j1bY/urStq3sSliyQKB4tna1kQcbXlHr3H6KeUZj+DMqow197scJGEG1ngEDzGpBCma2LSCtpSTZW/4kOuLe7v6rrhsRx1OYk99pjZ0BLgSPXKLJtPgcsWed5s02Y9mY6NGgkDxyuTcdLJDtbOYTluO6Bm1DhYtcTsRp80mk4yTY9JKcXjNFXy6a4XUmWJjza5HeA2uND81VPahjb4IWMie5j5HG5abODW9DfS5I18E7vWnPzvBxx5ibIxE0vbdzyMtxe+XTT4qHoq/wAVmj6jtP8AMa4O5P1IPjfWxT6gxaSEgO7zNr9PMLO2pv8AJDFU0lxZqTJgV1nCreF4k2QXY4eV1JCrI3SyGMJRtSAlW1AUR2w5JLtlcjCYknssak4PNVPUvkfkeZRIzUZXxu963R2h8lpbqvS11TpqpsUpLgSCdR67tPJTrXhDgpeklw9g1LRyh8UL+1+yXOeSD13ygarQZayORtnWvbcb3/VZxTYgHElrnW/E4H4AKYwesvIL7N1Pny/f0WfJ72W4RLVT4bONTYjkL6nXS4tpp4p8S/7rvguKfFgeafRYg3mrppsxfNfRG/wwmdkdcAWJ5Hy8FLMoo2tsGgD++ab1zQ/K9hs5p+LeYP1XFTXgDUo6WlXylmCVdBbY6KBrH25pzVYn4qqY9idtG+8dAPEqjZtFP7H3DNaXYgwD3QXNv4lh0WnLMPZ/SZqocxExznH8Tu6B65nH0Wnpij9Ra79gQhC2MT45oOh25qt4pwox5JiDI7kOIsbXbsW2Om2qsqRq6psbC95s0bn9B4qsoprstGUovor2HRSUeftHNLHW7KNpJObc6kDRKRwiR5keAXEW1Gw+6PBMo5XVEplcCG7MB5D9zuVNRmwWP9LwZzO36UfjfgtsjTNTjJM0EkN0DwNbW+90KzimqXD3g938o0W9VMwKx3j3DDDUdowlrJdSGkgB43267/FaVyx4UnHrSMgJac0Lsp5jWx8wVM0XFVu7L3T15fFVyKaTfOT+YAj5pZrw8d7L6afVaSrjIrGxx8LsMSDhcEELh2IqjiItPccW+Trj1ATnDWzySWja+VwaXFrbbDc2PmNli6JLw1V6fpbzVKCx+PO243H0X2WvMekrHRnTR4tbbQ9DrsVzJVghZtNemqkn4yswVDmOuDbqrXh1Q+Ngc4Gzu8T0vyPTkoWenEsjWjQucAbdL6q+SRtLcpAta3oqyfROidHi9xunoxbxVWq8Je0l0JuPunT4FMH4hIzR7Ht/lP1CokDZfWY8QN0ymxcuOhVLGM+fwP7JyzHLiwa6/g0n9FOMNJ2rxLKLkqDgmfK4vDSeTOQ/NcrtkBcc05s3cM5n837KVjbJJoxuRv3iOXg1QyNLv7NIcsMt7FxeLn+X3fTT4q5KscDShsPYfaZd1+bg5xJJ8QTbysrOm6v1QlZ+zBCEhWVQjbmPoOZPQLQoloVdU2Npc46cupPQDmVXKgOqHB0mjQbsZyHierko95kdmfv9kcm+X7pcGwWEpaN118e/s6jaGjZJTVCRnqxqoisrN7FV01UR9PVW5qscX0wnp3t+0O8w/ibqP29UvNWXTWWp0sgJLUZL/EX3J8v0Xfbjok8fpTHPJl2Jzgfm1NvW6jRP6JyL1aIPp4T0FWAOie0lcWuDmEtcPtC40VZbJ4pT+IsN9T9FOaEZNPUW/FuJpJ4TFI2OS4sHPF3NvaxYTqDp478lVQ97D3XEJE1CTfUHmoUUiZTbelk4SMklS0m7msu52m2lgT6kBaLnUPgNB/A0ET5GXlr5GWP+nCxrpGA+Ljr6+Cexy3SV/wCw1S249jrMuX2SZkSEknisNNmKvACaPY55s028f2Xx1QEpHOfJVcmRiHFJh7Gam7ndT+nROzVAKJnxC3NOsKw2So73us5uPTw6qy19IHi9J7h6stM1w5Gx8bjUfBaMx1xcbHULNcHDWuuwHKCQ2/ju51uv6K94LOHMt93T0TlSxYJWPXo/cVTKzFhNMS091ujP1d6qS4zrzHEGNNjISD+UC5+OgVEoqoN08Sq2z+jWiH8mXMVAA3TWorPFQcmIaXTaWvus9GsH9ZXbqGnrPGySqai+xUTWzEIAdfxV+a6fUKDNVYpKoxGylIhkRxZMBOw9WOB9CLfUqImhB13CMdleai0jHMLRoHtLTY88rgDb9kkJcu5sPknILInPsxyeCTo7eS5LyljO13ug+gKVgwmST3Wu8yLD5qW0iii2Mw4qdwTBC8h8gs0a2O5/7KTwnh0R2L7Od8h5BTEgDWnyWE7vpDFdOdyLF7RMDkFJQVsTXPMUUDJWAF1o8l+0AHTY/m8EwbUtNiw3aQCPXVbRhcWWCJvSJjfg0BVHibgBkl5KUtik1JYbiN5Op0HuHxGngq2V8lqJrtS6ZTO2XD5AozLNmLOzcS0kG1raGxseY0TmGgld7xDBz5m3nsEpwkMOcf8AZ9lqGt8T4JWjp3yOHa3jYQTpbOfIEaD0XTZYmHLTgSS/ald7rR4Hdx8Bon1NRa5nkud1P6AbKeKj6Qm5eDmLCYW6hjb/AHpHXJ8bH9lLMfHb/MIOxyZgCOh0tZMmNaOS4mnsrqz/AEivwp+slZqXLHdlnDfukHTyUhwXVdTcvve5+77o8/fPgAqS3Gsj7OuWHe24PVqnOG8bjzh4Bym9yWi4sCLLaE0zGyDQ69qspZ/Du5Xkb6kNP6FZ4KqxWu8f4Iaukc1g/wARn+JGOpbu31Fx52WGCo5HQ7G+9xyIVLYvlppTL8cJo4lokv49REk6SNUAqpM25E2+rUZV11zbck2FvopbhPhaoxE3ZaOEOs+V17eIjH23fILXuHeC6Wjs6OPNJbWV/ed6X0b6WWsYGU7UujLcD9ndZVWe8CnjOt5NXkdRGNR62WgcN+zWlpXiVxfPI3Vpky5Wnq1jRa/ibq6oWqikLSslIqXtRw1k2G1RMbXPjhe+MkAuaWi5LTuDYcl5yw3DA4guJd5/svWtXCHscxwuHNc0jqHAgj5ry/QxGNzozuxzmHza4tP0UTbzovTFN9kvQUjQNlJNYLJnA6wTgPSz0c88O3CybluZzW9XNHxICVlevmEtzVMDes0f/WEIpLw3+MWAHQAIdsV9X1OCBhscUj3PyOAJebgna5JvY8r3T3EKJsUY7R+eQ2ytbp/UeYTXiJpgq52t3ZK4gdWv74+Th8Eyim7Vwde/97FJcsTG+GtP6JShitra1zc+akWuTKHZKdpZYoYQ4kfZM5qgc0lPOo6d91bQDEgLXV29nOCuMYe8WZqR4k9PDVVThrDDV1LISO4O/L4MbuPMkgeq2ungaxoawBrQLADYJimO9it8vo7K87+06A02JTB2glImj8WvAzeoeHi3l1XokrzL7casyYtM07RMijHrGJL/ABk+SYzRdScfCEfizBuVdPZpwozFC+Rz8sMTw1wA7zzYOsCfdFue6yB69TexXDRDhNOdM0ueZxH4nkD4NDR8VHFF/lkXSkpWRMayNoaxos1oFgAOQSyEKxmCEIQB8Xm3iSPLX1IH+vJ83L0mvOnEUd62p/55PqqT8N6P2EonEhOGmyaRvsu+2ulxs7lepHg8Zq+mH+8D/SCf0UO4qV4HP/uFL/y//VymPpSf6s34L6hCaEDKvazhzmTR1Lfde3s3eDmXLb+YJ/pVLopwHHTexK3fiDCW1VPJC4e8O6ejh7rh5Fed6aoIks4FrgCHNPIt3HxBS1sO9HKZ7HC1RTrp0iiqfECn8daw+aWw3w5e4nkkieqePcLXCQo6d1TMyCP3nusT91v2nHyF1KRDeGj+zTDRHS9rbvTOLv5GktaPLQn+ZW9IUdK2KNkbBZrGhrfICyXT8Viw58nr0F5V9rct8WrP+Rg/phjH6L1UvP8A7cOA5WTyYhC0viks6cDUxuDQ3PbcsNgb8jdWKmPEr1H7DqvtMIgF7mN0sZ/+VzgPg4Ly5ZekP/56pJGYc9zwQ2Sdzo782gBpI8Lg/BAGooQhAAhCEAC8+8bM7LEqptrAyB48nta79SvQSyn2ycOyFzKyJhcGs7OcNBLgASWSWG4FyD6KslqNaZcZGfOeCuQo6OqadjdOmSLBocT0cuOinPZ1AX4jTgfZc958A2N2/qWj1VaklA5rXfZDw+YoTVSCz5tIweUQ2Pm46+WVWhHsztlkTQ0IQtxIFj3tZwLsZ21TBZkuj7cpAN/5m/MHqthVf46w8T0UzCWtNszC4gDOw5gLnra3qqzWovXLjIxGloy9uZrreiWbhLzqXD4f90nhdR3S3ofqn4cfFJP06BzFA5uhN1d/Zn2UT5A7/NkIDHH7oH+WOhvc+OnRU4OCd01fl1GhBBHmNQfiiMuL0pZHksNuCEhRT9pGx/3mNd8QCl0+c8F8LQdCvqEARTeGqMOzCkpw4bO7GO48jlUmxgAsBYdAukIAEIQgAQhCABfLL6hAFL4t9nNLW3ewCnn/ANSNos4/7jBYP89/FUt/sjqxo2op3eYkb8tfqtoQocUy8ZyXhmHDvskYx4krJRPY3ETG5Y/5ySS/y0HgVpzWgCwFgNAP0X1CEsKtt+ghCFJBD8QY6ylZrq8g5G66nxPILMcZxp87iZnX6Ae6PILU8ZwKCqAEzM1tiC5pF+V2kGyrUvsxpXX/AMWoA1sM7Da/QlhPxWU4yk/6GKp1xXfplEoDJLt5/D4cinzJ78lccW9l0MTHTRzzkxtL8r+zcHWBO4aCFUS0DVL2RcWbwmpeHy11w91l8fMl+H6U1FXBGOcrS78rTmcT6AqmayzeLTcsLhyQxN+7GwfBoTpCF0DnAhCEACEIQAIQhAAhCEACEIQAIQhAAhCEACEIQAIQofHcbFPZtgXu2B23tr6/RQ2l2yVFt4hXG8SbExw3eWkNbvuOfQLEcQo5ITYi7eR/RaCZ8zi5xuXG5P8AfJIVsLHA3S03yG648DNnvd90q8eyOnvUSvcBcRWb1GZ2v0UPXYUwH3yB00/VT3s2ZepJiaezax2d9tMxsA2/M6fJRWvyRNncWakhAQmxIEIQgAQhCABCEIAEIQgAQhCABCEIAEIQgAQhCAAqpcQ8Jvne6Rk2psQx4005B41aPQoQocU/S0ZuL1FVkweujuBA93dLAQWkDcl177dFIYdg1TUgAAwxt7pfK0hzrD7MZ1PmbeqELP4lpq75YTlHwFTDWYOnd+MkN9GNsPjdWangaxoaxrWtGga0AADwA2QhaJJeGTk36KoQhSVP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9333" name="Picture 5" descr="C:\Users\Alicja\Desktop\Bez tytuł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2706688"/>
            <a:ext cx="50387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28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3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987824" y="2132856"/>
            <a:ext cx="3024187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kern="0" dirty="0">
                <a:solidFill>
                  <a:srgbClr val="DFF7AE">
                    <a:lumMod val="10000"/>
                  </a:srgbClr>
                </a:solidFill>
                <a:latin typeface="Georgia" pitchFamily="18" charset="0"/>
              </a:rPr>
              <a:t>KTO JE CZĘSTO SŁODYCZE,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kern="0" dirty="0">
                <a:solidFill>
                  <a:srgbClr val="DFF7AE">
                    <a:lumMod val="10000"/>
                  </a:srgbClr>
                </a:solidFill>
                <a:latin typeface="Georgia" pitchFamily="18" charset="0"/>
              </a:rPr>
              <a:t>W PRZYSZŁOŚCI ZYSKUJE ZĘBÓW  </a:t>
            </a:r>
            <a:r>
              <a:rPr lang="pl-PL" sz="2800" kern="0" dirty="0">
                <a:solidFill>
                  <a:srgbClr val="C00000"/>
                </a:solidFill>
                <a:latin typeface="Georgia" pitchFamily="18" charset="0"/>
              </a:rPr>
              <a:t>PRÓCHNICĘ</a:t>
            </a:r>
          </a:p>
        </p:txBody>
      </p:sp>
    </p:spTree>
    <p:extLst>
      <p:ext uri="{BB962C8B-B14F-4D97-AF65-F5344CB8AC3E}">
        <p14:creationId xmlns:p14="http://schemas.microsoft.com/office/powerpoint/2010/main" val="148593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hemat blokowy: dane 2"/>
          <p:cNvSpPr/>
          <p:nvPr/>
        </p:nvSpPr>
        <p:spPr>
          <a:xfrm>
            <a:off x="1871663" y="-7938"/>
            <a:ext cx="7272337" cy="1401763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06499" name="pole tekstowe 2"/>
          <p:cNvSpPr txBox="1">
            <a:spLocks noChangeArrowheads="1"/>
          </p:cNvSpPr>
          <p:nvPr/>
        </p:nvSpPr>
        <p:spPr bwMode="auto">
          <a:xfrm>
            <a:off x="1859444" y="2736768"/>
            <a:ext cx="602492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dirty="0">
                <a:solidFill>
                  <a:srgbClr val="262626"/>
                </a:solidFill>
                <a:latin typeface="Georgia" panose="02040502050405020303" pitchFamily="18" charset="0"/>
              </a:rPr>
              <a:t>CIASTA I SŁODYCZE </a:t>
            </a:r>
            <a:r>
              <a:rPr lang="pl-PL" altLang="pl-PL" sz="2800" dirty="0" smtClean="0">
                <a:solidFill>
                  <a:srgbClr val="262626"/>
                </a:solidFill>
                <a:latin typeface="Georgia" panose="02040502050405020303" pitchFamily="18" charset="0"/>
              </a:rPr>
              <a:t>POWODUJĄ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800" dirty="0">
              <a:solidFill>
                <a:srgbClr val="262626"/>
              </a:solidFill>
              <a:latin typeface="Georgia" panose="020405020504050203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dirty="0" smtClean="0">
                <a:solidFill>
                  <a:srgbClr val="262626"/>
                </a:solidFill>
                <a:latin typeface="Georgia" panose="02040502050405020303" pitchFamily="18" charset="0"/>
              </a:rPr>
              <a:t> </a:t>
            </a:r>
            <a:r>
              <a:rPr lang="pl-PL" altLang="pl-PL" dirty="0">
                <a:solidFill>
                  <a:srgbClr val="C00000"/>
                </a:solidFill>
                <a:latin typeface="Georgia" panose="02040502050405020303" pitchFamily="18" charset="0"/>
              </a:rPr>
              <a:t>CUKRZYCĘ!</a:t>
            </a:r>
            <a:r>
              <a:rPr lang="pl-PL" altLang="pl-PL" sz="32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" name="Trójkąt równoramienny 3"/>
          <p:cNvSpPr/>
          <p:nvPr/>
        </p:nvSpPr>
        <p:spPr>
          <a:xfrm rot="2171688">
            <a:off x="8002588" y="4794250"/>
            <a:ext cx="1835150" cy="1684338"/>
          </a:xfrm>
          <a:prstGeom prst="triangle">
            <a:avLst>
              <a:gd name="adj" fmla="val 3152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Trójkąt równoramienny 4"/>
          <p:cNvSpPr/>
          <p:nvPr/>
        </p:nvSpPr>
        <p:spPr>
          <a:xfrm>
            <a:off x="6588125" y="5757863"/>
            <a:ext cx="2592388" cy="1100137"/>
          </a:xfrm>
          <a:prstGeom prst="triangle">
            <a:avLst>
              <a:gd name="adj" fmla="val 4359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28" descr="http://i.wp.pl/a/f/jpeg/26821/otyle_dziecko_th_6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125788" cy="1827212"/>
          </a:xfrm>
          <a:prstGeom prst="rect">
            <a:avLst/>
          </a:prstGeom>
          <a:noFill/>
          <a:ln w="22225">
            <a:solidFill>
              <a:srgbClr val="22300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28613" y="447675"/>
            <a:ext cx="8297862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22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pl-PL" sz="2200" dirty="0">
                <a:solidFill>
                  <a:srgbClr val="003300"/>
                </a:solidFill>
                <a:latin typeface="Georgia" pitchFamily="18" charset="0"/>
              </a:rPr>
              <a:t>NADMIAR  SŁODYCZY I BRAK RUCHU SPRZYJA </a:t>
            </a:r>
            <a:r>
              <a:rPr lang="pl-PL" sz="2200" dirty="0">
                <a:solidFill>
                  <a:srgbClr val="C00000"/>
                </a:solidFill>
                <a:latin typeface="Georgia" pitchFamily="18" charset="0"/>
              </a:rPr>
              <a:t>OTYŁOŚCI</a:t>
            </a:r>
            <a:endParaRPr lang="pl-PL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410" name="Picture 10" descr="http://www.fit.pl/g/str/image/odchudzanie/obese_child4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3071813" cy="1843087"/>
          </a:xfrm>
          <a:prstGeom prst="rect">
            <a:avLst/>
          </a:prstGeom>
          <a:noFill/>
          <a:ln w="22225">
            <a:solidFill>
              <a:srgbClr val="22300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87338" y="1008063"/>
            <a:ext cx="31051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2000" dirty="0">
                <a:solidFill>
                  <a:srgbClr val="FF0000"/>
                </a:solidFill>
                <a:latin typeface="Georgia" pitchFamily="18" charset="0"/>
              </a:rPr>
              <a:t>Polska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znajduje się </a:t>
            </a:r>
          </a:p>
          <a:p>
            <a:pPr algn="ctr" eaLnBrk="1" hangingPunct="1"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w czołówce państw najbardziej </a:t>
            </a:r>
            <a:r>
              <a:rPr lang="pl-PL" sz="2000" dirty="0">
                <a:solidFill>
                  <a:srgbClr val="FF0000"/>
                </a:solidFill>
                <a:latin typeface="Georgia" pitchFamily="18" charset="0"/>
              </a:rPr>
              <a:t>otyłych dzieci </a:t>
            </a:r>
          </a:p>
        </p:txBody>
      </p:sp>
    </p:spTree>
    <p:extLst>
      <p:ext uri="{BB962C8B-B14F-4D97-AF65-F5344CB8AC3E}">
        <p14:creationId xmlns:p14="http://schemas.microsoft.com/office/powerpoint/2010/main" val="12153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równoramienny 3"/>
          <p:cNvSpPr/>
          <p:nvPr/>
        </p:nvSpPr>
        <p:spPr>
          <a:xfrm rot="9360000">
            <a:off x="215900" y="4578350"/>
            <a:ext cx="9599613" cy="2016125"/>
          </a:xfrm>
          <a:prstGeom prst="triangle">
            <a:avLst>
              <a:gd name="adj" fmla="val 95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" name="Trójkąt prostokątny 1"/>
          <p:cNvSpPr/>
          <p:nvPr/>
        </p:nvSpPr>
        <p:spPr>
          <a:xfrm>
            <a:off x="144463" y="5084763"/>
            <a:ext cx="8891587" cy="1584325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47460" name="AutoShape 4" descr="data:image/jpeg;base64,/9j/4AAQSkZJRgABAQAAAQABAAD/2wCEAAkGBhQQEBQTExIWFRUVFRUWFxYUFhgXFxQZFRQVFRYWFRQXHCYeFxkjGhQUHy8gIycpLCwsFR4xNTAqNSYrLCkBCQoKDgwOGg8PGiwlHR8sLCksLS0qKSwsLSwsLCwsKSwsLSwpKSwsNCwsKSksLCosLCwsLCwsLCwsLCksLCwsLP/AABEIAKkBKgMBIgACEQEDEQH/xAAcAAEAAgMBAQEAAAAAAAAAAAAABQYDBAcBAgj/xABFEAACAQIDBQUFBgIIBQUBAAABAgADEQQSIQUGMUFREyJhcYEHkaGxwRQyQlJy0WLwIzOCg5KywtIVF5Ph8UNEVXOiJP/EABoBAQADAQEBAAAAAAAAAAAAAAACAwQBBQb/xAAtEQACAgEEAQEGBgMAAAAAAAAAAQIRAwQSITFRQRMiMmGR4QUUcYGh8FKx0f/aAAwDAQACEQMRAD8A7jERAEREAREQBERAEREAREQBERAE0dqbXp4dbu2p4AcT5fvG2NrphqZd/JVHFj0H78pyvb28BqualRr8bKOAA4D+frK5zrgshDdz6Eht/fR2Ju5pqFPdQkAgnnbidP5vKrU2iNbkjXjf0sB6SIxe1izsxF/5/f5SLq453Nz6Srvs0VXRbRtK4+95XOpn0uJAbViNOJ4Gx0v8ZVtm4SpUa/L+ec28Q75svLmevL3TjaJKLOgbH25Xotem9wPwsTlI6WJtfytynQth7eTFJcaOLZkPEePiPGcX2K7FgSeB4cpa9kY40KwcC1jr4qTqP56RHJTITxWdRifFGqGUMDcEAg9QZ9zUZBERAEREAREQBERAEREAREQBERAEREAREQBERAEREAREQBERAEREA5b7QHrdoGZrKbhR+VeZt4/+ZTtoUDw5f+Z0H2nr/VjqD8SB9PjK1RwQqsg/CBcnrflMU+Gb8SuKIfYu7RrAswsvLqZuY/dgCmQq63Ci3xltpAKAFFgNJ9l5Vus0qNETgNjLSohANba+M0n2Drewvr6dBLE7TXZpFk0iPwmxBTHHWZcVRIy28z6azdVp8Yxe7fwPxEJkJItG5W1e0o9meKWt+k/sbiWWUb2eUrF/BV+N7/ES8z0MbuJ5eRVIRESwrEREAREXgCJ4GE9gCIiAIiIAiIgCIiAIiIAiIgCIiAIiIAnhM9kJtTbtMM1EN/SWJAHAsBcITwuZVlyLHG2ThjlN1FE0DPZV90t5DXBp1NHHDlpy0/nhLRO48inGyLVFI9pNC4onTiw9xVvkDKjuwCwboGt8ZdvaNVUUFNxmRwwHMggqfnK/uzgwlG/ViZlzfEb8HETbZcupmBsUv5hNfa+PVLlzfkAP2lVobyLVqslOkQFBJJ0OnQcb+EqUW1wadyVWXDtZgqYoLxnmBW4sel5H42m2Y204a+fE+NpGnZKzfo7QzHRD5yYo0RVpkDmLazneBONNRr8B90cm4c76c5fd36tTTOtusm40yF7lZl3DxGTEVUbQEWueFwScvuv7pfwZyfaeEyV67Ke8LkWPDnw8Z0/Zbk0aZPEopP8AhE0YMltw8GTU4dsVk8m1ERNRiEREASP2ntIIpVSM9tATwvzM3yZRcXiQ9d2Y6FiONuHD4ASnNNxXBowY1OXPob+yEqtiBe4AuSeRHnzlrEo9PGKLZSy+Rv8AOWbZO1VqgLe7Ac+crwTS4LdTBt7qJOIiajEIiIAiIgCIiAIiIAiIgCIiAIiIB5Oa75YVcPVdkJqM3eyanISdS5/LqPfOg7RxXZoTz1tz+HX62mjsjYa00btAGerc1C2uh/B5CZ8+GOVU+1yjVps8sD3Lp8P5nKdk42pRrdq5JYm7H81/2nXNkbTFVRfja48RKdtnc9qVQGmhqU73AAuRr91hxI8Zdxs9cwe2Ui2g0F5g0yzKbvtd+H80aNWsXxQfuy5XlfJlL3nohsVW7T7uVLeVuU82Mo7Cw5Hn75Zt5Nj9smZR3lHvHH4fvIHZ5IbIw4gW87X4S2cHGbvpl0MkcmJNdqkR+L2Sjm7KCeIvy8ppf8GUG4UDqRxPmZNVqgBmrWrCR3E0jHSo20ExVqQBvy5+HnPKysStnygEkgW72nA3Hymu+HZnzZjwIsDprxNuZ8ZHkkkjfo4ZeNpKYFRcCQKViptykhgsT3h5id3ckWrRops84jGnKDZ2YE8uhHoL+6dPRLAAcALD0kLsHZZQs7gAknKNDYEnXThfSTk2afHsTfkwavP7RpLpIRE8mkxns8vEQDS2ziMlFj10HqbSh4pcx10HO3En+RLxt/CmpQYDiLNbrbiPdOebVrMqXQEnXgPdMWo7PR0itcG5haVPXKgPnr8TJPZeO7KqO5blwtodNJXF2qqlUAOulgDp5nl9ZJ4XGkkAXuToPGZ4ypmqeO0dGET5p3sL8baz6nqniCIiAIiIAiIgCIiAIiIAiIgCIiAaOKUNVReneI8NSD/iUTemlXH9PTN+KupHhoQfgffN2cR1nlp7aInTh5IvEbAR6oqXIsb5RwJ5HrJWJGUVLslGbj0zm+0EK1Cp5EiaVRWvpY9Ly4717KBXtRoRYN49D9JU6ba2nnZIOMqPWxZVOFmjUrYjXuIvjmJv8JriniGP3gvkJP5LzGaQ6zllymkuiOoYErYvUZz42AHkBJnZdA1aqqvX3Ac5qViLS3bo4JVpF7asbX8Bb6yWOG+Rny5NkWyfUWnsRPSPJPIMRAEREASh7SRUqOttMxt75e5SNu0L1n8z8Zl1C91GvSOpMh61fkB8JaN1Ni2ArONT9wdB+b9pXPs9p0LZi2o0/wBC/ISnTwuVv0NGqyNRpeptRET0DzBERAEREAREQBERAEREAREQBETxjYQDRTvYhj+RAPVjf/T8ZvzQ2SLqz/ndj6Duj4Lf1m/OI6xE8JkHtLfLC0NGqgnol295W4E5KSj2yePFPI6gm/0J2JzTbXtDWqCEq16QsR/RJTBYkaXd7kW46WMgMPvW6WA2ni3YCzZqVLsyegDKH9bk+Mh7bH5Na/DtVfwM6/tVk7F+0ZVUgi7EAA8tT4zmWITXjYiQz7x1KrI1ZzUCsrWY3AsQbgdZK1K4JuDcHUHreYp5VkfCN8tDLSJKTu/ofL46onjNf/ijk6i0zOswNT1lZE9p1iW1N5fN395qChcOzFHVQ12FkbMTwfhfiLeEoDOBIvaW1O0fQ6Bco95JnY5Hjdouw6RaqWx9efB2t94sOpsa9McvvC1+l+F5vUayuAVYEEXBBBBHUETg+Dx2HpqDUwq1mFzeqxZRr+Cme6pt0teT27u16llp4amxPfIeo1wiklsoVQFUDRRcngOM2x1EWvmZMv4TmhJ/4+W19Wdenk57hd5NopmZ6OdQeBUX9MpufcZbtl7YNRR2lPsmIvYsCNeXUHwIk45FLimZM+jnhVtxa+TT+5KQZ4DeeywxnkqG13vWfzt7pbma2vSUatUzMT1JPvN5nzvhI1aZctmu86DQTKqjoAPcJQaQu48x850Gc067J6p9IRETUYhERAEREAREQBERAEREARE+WawvAPqRO8O0DSpgDixI9La/SY32/qbASub1bYaoq5QCUJNhxIPTrM2TMtro2YMDc05LgsO6+0e1QobXp2At+U8PkZK4vEimt/lOX4Dfb7Cpq9kaiuQrEMFCWubm4N+nmZA4r2z4hnYlKTKT3UswKjpmvr5kS3Bc4JleqioZWkdE2rRbE58+IcU8tuzQZRfxPMeBkKd08MAoJdjbjci/utK3tX2jZsIK+HAJzqlRHvdL8tDx4WbUWMi6Xtcv9/DHhbuVAf8AMBJPBFu2icdbnjHbGVL5cf6LpW3bwg/B/m/3TSq7mUDiFIJVCpzKCRc8iCTf3Svr7VKDWzUay+PcPya82/8AmThHZNXW17syacPAkx7GHgLXaiPKm/qzzeXd4YcB6RvTt3hremeuv4T8JEYHbDUtCMy9P2k1W9p+EBYWqN0IQWbyueHmJUdpbzYWoSadCrTJ5FkynyUE5fQzLl0rTuB7Gl/FceSHstUv3/76/uWpd56RGoYHyv8AKYK28tMfdVj52Epo2wh5N8D9YfbKDkfgPrM/ssvg13oFzv8A5JvFbWeppwHQfvJLdrYhruGa4pA95vzfwL4nn0lbwW8dBNXoPUPQuFX1AFz75Pf81VVLU8KQwFlzMoQeii9vACX49K27mZtR+K4scHDTLnyXTFbIwy5Ka0VuzBmNh91dba8Bew9836m26VBkpu9OkWByKWClrcbX6Tj+J9ouLqMzK607gDuIDa3QvmtzkFjdoVK5zVajVDrq7FreAvwHgJvUIrpHz0805/E2ztG3vaZRwqsEbt6tu6qNdRrbvut8vkLnwk5s3FvURXenkd0BZSQ3Zk6lb8Cf2nB93FU4qgGAy9qpN/4bsPiBLFvB7RsTWqOlOt2dIMQppqFZlGly+p11NxblJUVWdu3W3gpV2q01fvU3KkMRdsoGZkF75QTlv1Blin5j2BXrVGQ4cVTVVro9IMxzX45gCPO+nG8/RW79eu+HQ4lFWtbvhSCCeunDykZRoJ2ZNs18lFzzIyj10+V5TyZObz4nvKnQZj66D6++QTTBmdyPR08ajfkYc99f1D5zoE59hvvr+ofOdBk9P6leq7QiImoxiIiAIiIAiIgCIiAIiIAkNt7GlbKOBFzJLEYsJx49JVtpYrPUObyHlM+aaSpGnBjblb6NSvSDaglT4H6cJBbQrPSbM9mX8w4j9S9PESWq0so7rEeB1H7yv4zFuGJYeF1Nx68xMMj04Eft3APisNUSioLNlcLwuVYMbcrkAzl7aEggggkEEWIINiCDwIPKdWXaS0GUggWIcrz7MMEdvIFgZt73bhU8eO1okJXtcH8NXT7tTx6NxHiJv0sqjTMOrhctxxtK5XMoOj2zDkcpuvuM+Lyb3a2WDtOjh8RTuO1ZKlNuopubG3jY+6dJx/swwLElUemf4KjW/wALEiaXJIxqLZxpo5Tp1X2P0fw4qsP1LTPyAmJ/Y5p3cX/ipfs05uQ2M5uOAns6ZhfYytv6TFt4dnTUD1zEzbT2L0OeKr+gpj/TO7kNjOUmeWnYKXsbwo41a7ebIP8AKgmwvsiwPPtj/ekfIRuQ2M4uY4CdqT2QYDiRWPgazfTWbNfcHAUlVVwtMksO84NRvVnJJnHJBQbOF4amz6IrOeiKWPuW8uuyfZPicRRp1TVp0s4vkqI+ddfxDSx8J1Xs0QBEVVUaWUAAegmKtvRhqRyNVXMuhUEEg+Q1nHMsjiculZzver2fUtn7Pat2j1K6tTGe+VVzOqsFpg8LE6kk6z49kWw1rYmpXqKGWgqhQwBU1Kl+IPNVH/7kp7UN41rYB0SnUy5qffZCq6Op0LWvw5S0bi7B+xYNEa2dr1ahHDMwGl+dlCr6Ru4EsbjKmqJ7aW2zQUKgXO33VtoBzYgchp5kgDUifOG3rWhb7TXp0yfwOyhvVV+75XaUXejev7KhqjWvXZhTvr2dNSVD28tR41JRdkbJrY2rnZ2ylhma5u2uuvPSQbUVukW7HJ7IrrtnbMfjRWqs41BtbyAABmuxmKloId5gk75NcVXBn2drWQfxr850CULYK5sRT87+4Xl9mjTdNmTVfEkIiJqMgiIgCIiAIiIAiIgCYMZiMi39BM8h94atgn9r6SE3UWyeOO6SRH18SSbmR2KAYkMLzypiZoYvGqRYmebKVnqwiMaMqmzEeesr2JNh3mFh3iR4a8587W2olJMzOcqi2guTck3PU6+gEhdn7y08SzqqnKAPvW7wN76chxnIwlkfHRZKcYLk19r45CMLigLLdqNUfwVCUN/IgH1lw3a2qTQCse9TJRvHLpf1tf1lBq4U9liMKdQO+l+jWsfeF+Mz7q7cN1J/GoVv10xlJPiVyn0m5fCvlwZ5xW+UV0/eX9/T/R872f8A8216GIW3eKNqcozL3GzNy7pTXzlzTfFm/wDSVv8A66tNv9Q+Uq+9tFawQsLhHVj+m4zD1W8+cLu9gMT/AFeHrHxRKpA9VJAkt8WuWVRxTVtRtfv/ANLiu9qj71GsP7tj/lBmQb50rfcq/wDSqf7ZX19l4OqVa9MdO1K29CDMq+yx/wD5DEjyqE/tO8eSG6PrF/X7FjG+NEAd2r/0qn+2ZE3yQ8KVc/3NT6rKziPZ6tIDtNqYtQTYf0h1mzR9mVJtTjsY+gP9eOfD8MjvjdX/AH6nbj/i/r9iwHezph63+C3ztNTFb6MgLHDVABzJpj4Z7zR/5V4U/eqYhv1Vj9BKxvputh8AaXYK+aoHuWZ3NlKcOIHGdclXDIOaS4j/AC/se7V9oeKNTMKmQAsQiZSADoM2ne48+Zm9U3/q1qQfKKZXS5BOYjTugW6jnKHg6HbVUp5glzq1rhAASSQNbaWkjWYLairB1UnvKLEgm55+MolJp1fJljNxdk7X3iqEFnqVb8cqZEBHH7zAldJIf8AxjAO+0Rh0YAhAqXUHUA1CVLN1NuMqeMAI4W/kaX5yQ2Hsc4x8isEYLmBfUNawte97i/LgJ2OaUV5NOCUc09uWVL5JHzvNu3R7BiuNq4qtmQAFjUAzMAdFFhpfnOp7Xxgo0LXsWy0x1uxC6e/4yqVcUuycMKecPVZgxVb948NTpYaADnpKzi98Xq5Ra/ZsGAJJsQSwGvjb3CIaiU37y4GV4oTccdtIj99cX22PamNFp9nRUcrAAm3q1v7Il92Fs8UqaADh+05rj6/aY6oy8c4e3H8Km3h0nTNkbRWpTUqQdOUlqH0adP8AD+rJnPPlqk12qxnmOTNKRYt0qd69+ik/T6y6ysbl4U5XqHn3R6an6e6Web9OqgeZqXeRiIiXmcREQBERANX7UegnhxbdJ8Wntpn3PyaNq8H19sPSPtZ6T5tFo3PyNsfB9fazIzbyGrTy3ykG4I4yQtMNaneRk21RKCSdo57jqFdL2ZW8wQfhK7jRiCfwj1J+k6fi8CDITG7HXrMTi0b45Cj4fd/t7CuSw6AlR8DJzZXs+wtEllRgSLa1HPzM36WCCNoZN0OHGTxyaI5eashG3Ow7MGKnMAVBzNwPEHXX1mCl7OsGpLBGBLZz/SP97XUC+nEy0fZ7/iM8GBHNmPqJZ7xVf8EVhd38MG71PMRyclgLfwnSTS0UtYaDoOE08XiaQPfax/N+/wC88akWQmm4bQ2KkHW2ktTRQ79TcrvTRSzcBxkdX29QVWYNfKL5R973StY7HYlEKYhDl5sL8teI4cOciHxdhdbVARcB3Qj6GUvK74K3Jn1jdo9pX7TEGy/hpg3troDJ3CYkaMuYX1BLfTpK/hNmCo4rBQrqLAZxZvTUesx4mgzOQuIKuOKZdB/2nm5cc5ytM9LR59PjjWXv9C5ja7gaqT42v8pX8bjKlSoWXPVZdFCoe6DYtqOBJA903sDt2tTpqtRA+gs1JTZh+jlJbD40FdKYUE3t9zU8SRfjKZLJ8MpNo0w1mGLcoQVlKr7v4tyai4dEqFSA7MquL6XFudrjXrIY7h4pU/qgXIPConXS1yOU6nVw2ca0z6VLfWYWw6IdVqA9TdviQRLYZ5QVI8/PFZ5ub7fg5NiN2scos2HqEDW4Kv0/KxNtBJndDZeKoYntHoVBZWAuvDMLcffOhBE/jPoPnln2pA4If7TH95Y9Zaoo/LUyoba3frV9exZiWuQpAI0t+IjpKxtndmvTqU0NCoS+YpazZgCLi6XtYEcbcZ07FMpIs7KeiEd7zuCflI3a+3q1FlSnQeq7DQ3GUfqsSfS0hhzy3bYKw9PFK2z63e3doVsBSTF4VGdc6kOozLaowtmGvxmPH7nikoOFbIF1yEDUefE+UmtltUFBWxDBGtdi3d1vc2XiB0v0mcY9HBFM3uLZj08BynrN+5UjuNNSuJUVNdfvUwf0n6GbOG7RmAKEC+tyPpJ77HeZKWDsZjZ6G8tmy6uWkirwVQPHhxPjNztzInZl8tpIW8ZvjJtHmygrM/bmO3Mw2iS3MjtRl7cx25mOI3MbUZO3MduZjid3MbUIiJE6ezyexAPmfDiZDPhpFnUaddJGYrDEyZqTSrymSL4sgHwRvzm/hqOk+34zLRlUeycnZ9rRnlWibTYWfRl5WUrauz2LEm8ha1BkN1ZlPVTaXrGc5V9o8ZS3RbHkjqe8uLp6dpnHRwD8RPpt5Q/9dg6T+OQftMDzG06ptnJQRurtLBkWOEy/pZl+RmR8RgG406qkgAlW1IHAE8TaRBmjjeBklXgqeOPgtIxeCsAKldQAANFPDzE9bFYMqR9oqa9VFx8JRDBkvZRfoQ2R8HQMPtTDp/72o1vzIv0Am4m9WGXjiCf7M5ZWmjVkfy2N+hPcdSbeTBqSftD8eAC2HgO7NbEb64MC2as/kbf5QJzCZFj8vjXojtl4O/GGS5pYQknm7E/MmYau/mKqaU1SkP4V19//AGlZoSYwE40o9IsUUzYpLWrteozMf4j9Ja9iYFlImjsuWzZvCV3bLHwjIrrwzr7x+8yKvjMGK4zNh+E6yHoS2z5IiRuAkks1Q6M8+z2exPJMgInk9gCJ5EA/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1861" name="Picture 2" descr="http://www.fitnow.pl/www/images/pics/o_5624_0de2ed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1" y="2420888"/>
            <a:ext cx="3921204" cy="29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pole tekstowe 3"/>
          <p:cNvSpPr txBox="1">
            <a:spLocks noChangeArrowheads="1"/>
          </p:cNvSpPr>
          <p:nvPr/>
        </p:nvSpPr>
        <p:spPr bwMode="auto">
          <a:xfrm>
            <a:off x="1258887" y="1265547"/>
            <a:ext cx="7513638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OTYŁOŚĆ DZIECI JEST PRZYCZYNĄ ASTMY </a:t>
            </a:r>
          </a:p>
        </p:txBody>
      </p:sp>
    </p:spTree>
    <p:extLst>
      <p:ext uri="{BB962C8B-B14F-4D97-AF65-F5344CB8AC3E}">
        <p14:creationId xmlns:p14="http://schemas.microsoft.com/office/powerpoint/2010/main" val="33885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9" name="Picture 15" descr="C:\Users\Alicja\Desktop\Bez tytuł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138" y="1828800"/>
            <a:ext cx="36480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7" name="Picture 13" descr="C:\Users\Alicja\Desktop\Bez tytuł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594974"/>
            <a:ext cx="38576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6" name="Picture 12" descr="C:\Users\Alicja\Desktop\Bez tytuł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1619250"/>
            <a:ext cx="33813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rostokąt 31"/>
          <p:cNvSpPr/>
          <p:nvPr/>
        </p:nvSpPr>
        <p:spPr>
          <a:xfrm>
            <a:off x="69850" y="0"/>
            <a:ext cx="4464050" cy="5145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22886" name="pole tekstowe 2"/>
          <p:cNvSpPr txBox="1">
            <a:spLocks noChangeArrowheads="1"/>
          </p:cNvSpPr>
          <p:nvPr/>
        </p:nvSpPr>
        <p:spPr bwMode="auto">
          <a:xfrm>
            <a:off x="0" y="153988"/>
            <a:ext cx="4171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sz="2400" b="1" dirty="0" smtClean="0">
                <a:solidFill>
                  <a:srgbClr val="FFF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DZIECI OTYŁE </a:t>
            </a:r>
            <a:r>
              <a:rPr lang="pl-PL" sz="2400" dirty="0" smtClean="0">
                <a:solidFill>
                  <a:srgbClr val="003300"/>
                </a:solidFill>
                <a:latin typeface="Georgia" pitchFamily="18" charset="0"/>
              </a:rPr>
              <a:t>MAJĄ TRUDNOŚCI </a:t>
            </a:r>
          </a:p>
          <a:p>
            <a:pPr algn="ctr" eaLnBrk="1" hangingPunct="1">
              <a:defRPr/>
            </a:pPr>
            <a:r>
              <a:rPr lang="pl-PL" sz="2400" dirty="0" smtClean="0">
                <a:solidFill>
                  <a:srgbClr val="003300"/>
                </a:solidFill>
                <a:latin typeface="Georgia" pitchFamily="18" charset="0"/>
              </a:rPr>
              <a:t>Z UPRAWIANIEM SPORTU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>
            <a:off x="3132138" y="1355725"/>
            <a:ext cx="2681287" cy="1569219"/>
          </a:xfrm>
          <a:prstGeom prst="straightConnector1">
            <a:avLst/>
          </a:prstGeom>
          <a:ln w="158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flipH="1">
            <a:off x="1373188" y="1354138"/>
            <a:ext cx="298449" cy="962025"/>
          </a:xfrm>
          <a:prstGeom prst="straightConnector1">
            <a:avLst/>
          </a:prstGeom>
          <a:ln w="158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2301875" y="1355725"/>
            <a:ext cx="830263" cy="3513435"/>
          </a:xfrm>
          <a:prstGeom prst="straightConnector1">
            <a:avLst/>
          </a:prstGeom>
          <a:ln w="158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rzesilenie">
  <a:themeElements>
    <a:clrScheme name="Niestandardowy 34">
      <a:dk1>
        <a:srgbClr val="CAF278"/>
      </a:dk1>
      <a:lt1>
        <a:srgbClr val="E3E1DC"/>
      </a:lt1>
      <a:dk2>
        <a:srgbClr val="00004B"/>
      </a:dk2>
      <a:lt2>
        <a:srgbClr val="020264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00B0F0"/>
      </a:hlink>
      <a:folHlink>
        <a:srgbClr val="FFA94A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14096</TotalTime>
  <Words>338</Words>
  <Application>Microsoft Office PowerPoint</Application>
  <PresentationFormat>Pokaz na ekranie (4:3)</PresentationFormat>
  <Paragraphs>85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9" baseType="lpstr">
      <vt:lpstr>Arial</vt:lpstr>
      <vt:lpstr>Britannic Bold</vt:lpstr>
      <vt:lpstr>Calibri</vt:lpstr>
      <vt:lpstr>Century Gothic</vt:lpstr>
      <vt:lpstr>Georgia</vt:lpstr>
      <vt:lpstr>Gill Sans MT</vt:lpstr>
      <vt:lpstr>Kristen ITC</vt:lpstr>
      <vt:lpstr>Simplified Arabic Fixed</vt:lpstr>
      <vt:lpstr>Verdana</vt:lpstr>
      <vt:lpstr>Wide Latin</vt:lpstr>
      <vt:lpstr>Wingdings</vt:lpstr>
      <vt:lpstr>Wingdings 2</vt:lpstr>
      <vt:lpstr>1_Przesilenie</vt:lpstr>
      <vt:lpstr>WARZYWA  I  OWOCE   MOŻNA  SPOŻYWAĆ  W  RÓŻNEJ POSTACI: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WITAMINY   NA WESOŁO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Alicja</dc:creator>
  <cp:lastModifiedBy>Ireneusz Pierański</cp:lastModifiedBy>
  <cp:revision>972</cp:revision>
  <dcterms:created xsi:type="dcterms:W3CDTF">2013-11-05T21:13:28Z</dcterms:created>
  <dcterms:modified xsi:type="dcterms:W3CDTF">2014-11-21T21:35:50Z</dcterms:modified>
</cp:coreProperties>
</file>