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453" r:id="rId2"/>
    <p:sldId id="452" r:id="rId3"/>
    <p:sldId id="448" r:id="rId4"/>
    <p:sldId id="449" r:id="rId5"/>
    <p:sldId id="450" r:id="rId6"/>
    <p:sldId id="451" r:id="rId7"/>
    <p:sldId id="454" r:id="rId8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66FF33"/>
    <a:srgbClr val="FFFF66"/>
    <a:srgbClr val="CC0099"/>
    <a:srgbClr val="0033CC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7906" autoAdjust="0"/>
  </p:normalViewPr>
  <p:slideViewPr>
    <p:cSldViewPr>
      <p:cViewPr varScale="1">
        <p:scale>
          <a:sx n="43" d="100"/>
          <a:sy n="43" d="100"/>
        </p:scale>
        <p:origin x="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EE3E2B9-AE72-4631-BA40-AECEB1A0FC95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3B71BC-B922-42E9-A722-4AD7600D1C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2638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5196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8704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83950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259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7EF94-D7E4-4EF4-B091-045F92016FF4}" type="slidenum">
              <a:rPr lang="pl-PL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2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280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BCFF64-D2DE-4EFF-8EFB-F71A77A66F55}" type="slidenum">
              <a:rPr lang="pl-PL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4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29951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47585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576D413-2233-42E2-B4D3-20D6449ACC2C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6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FDDB31-7010-4A7F-B470-5D720F2DF0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107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D3C7-D7EE-4D93-8BCD-CCCED3200CBF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BD67-FF4A-42AE-9A2F-700DBE2A043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3009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rójkąt równoramienny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Łącznik prostoliniowy 12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14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C2C8-441E-485D-8E25-5704BF71DB70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EEFE-A7BF-48C3-8B15-A8BD496E5E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812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0416-0ABF-4F53-B5B6-D4BD63E759B2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3AC1-568E-4137-8A10-80B44F23BED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554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B526-5582-45E0-9D2A-FF0DD3162A38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8490-71D2-479A-B0C5-4647D1D2E6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043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E600-AD02-4486-BFB9-298F37556DB5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9C3BB-4C05-4A96-B2A5-9F6DA1FF672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460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CE95-7880-4FCB-80B7-B3E041B8186D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DD40-A51C-497C-B8F3-3D4F013250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27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754CB40-1348-4E49-8623-6AD2979EA2F3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12FA63-B76D-40E7-B84A-228A3C3042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699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AFE77E2-2495-4CDC-9E18-CD3443E18051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A2E0069-1F24-467E-A9DA-D0BF06A8E6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500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A399-6A43-4A2F-B958-FCC7B18D1628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A705-9709-4EE7-B79B-72AD1E3FF7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474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1084F"/>
            </a:gs>
            <a:gs pos="60001">
              <a:srgbClr val="050E6C"/>
            </a:gs>
            <a:gs pos="100000">
              <a:srgbClr val="585C9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0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F393B4C-F083-4189-8F57-A29A9C2A25B8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fld id="{B30C3D84-53ED-490F-9985-C5F52FAEAC6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88" r:id="rId1"/>
    <p:sldLayoutId id="2147491589" r:id="rId2"/>
    <p:sldLayoutId id="2147491435" r:id="rId3"/>
    <p:sldLayoutId id="2147491590" r:id="rId4"/>
    <p:sldLayoutId id="2147491436" r:id="rId5"/>
    <p:sldLayoutId id="2147491437" r:id="rId6"/>
    <p:sldLayoutId id="2147491591" r:id="rId7"/>
    <p:sldLayoutId id="2147491592" r:id="rId8"/>
    <p:sldLayoutId id="2147491438" r:id="rId9"/>
    <p:sldLayoutId id="2147491439" r:id="rId10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E3E3E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E6E6E6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ole tekstowe 2"/>
          <p:cNvSpPr txBox="1">
            <a:spLocks noChangeArrowheads="1"/>
          </p:cNvSpPr>
          <p:nvPr/>
        </p:nvSpPr>
        <p:spPr bwMode="auto">
          <a:xfrm>
            <a:off x="250825" y="19050"/>
            <a:ext cx="37449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400">
                <a:solidFill>
                  <a:srgbClr val="91E52B"/>
                </a:solidFill>
                <a:latin typeface="Algerian" pitchFamily="82" charset="0"/>
              </a:rPr>
              <a:t>WITAMINA C</a:t>
            </a:r>
          </a:p>
        </p:txBody>
      </p:sp>
      <p:sp>
        <p:nvSpPr>
          <p:cNvPr id="32771" name="pole tekstowe 6"/>
          <p:cNvSpPr txBox="1">
            <a:spLocks noChangeArrowheads="1"/>
          </p:cNvSpPr>
          <p:nvPr/>
        </p:nvSpPr>
        <p:spPr bwMode="auto">
          <a:xfrm>
            <a:off x="295275" y="1184275"/>
            <a:ext cx="8634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Georgia" panose="02040502050405020303" pitchFamily="18" charset="0"/>
                <a:cs typeface="Times New Roman" panose="02020603050405020304" pitchFamily="18" charset="0"/>
              </a:rPr>
              <a:t>Bierze udział w produkcji czerwonych krwinek, chroni przed wolnymi rodnikami; wzmacnia naczynia krwionośne; </a:t>
            </a: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ułatwia gojenie się ran i złamań; hamuje tworzenie się sińców, powstawanie krwotoków i krwawień dziąseł; dzięki niej zdrowe komórki stają się odporne na zakażenia i uszkodzenia.</a:t>
            </a:r>
          </a:p>
        </p:txBody>
      </p:sp>
      <p:sp>
        <p:nvSpPr>
          <p:cNvPr id="32772" name="pole tekstowe 7"/>
          <p:cNvSpPr txBox="1">
            <a:spLocks noChangeArrowheads="1"/>
          </p:cNvSpPr>
          <p:nvPr/>
        </p:nvSpPr>
        <p:spPr bwMode="auto">
          <a:xfrm>
            <a:off x="242888" y="2420938"/>
            <a:ext cx="605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u="sng">
                <a:latin typeface="Georgia" panose="02040502050405020303" pitchFamily="18" charset="0"/>
              </a:rPr>
              <a:t>Gdzie szukać największej ilości?</a:t>
            </a:r>
          </a:p>
        </p:txBody>
      </p:sp>
      <p:sp>
        <p:nvSpPr>
          <p:cNvPr id="32787" name="pole tekstowe 1"/>
          <p:cNvSpPr txBox="1">
            <a:spLocks noChangeArrowheads="1"/>
          </p:cNvSpPr>
          <p:nvPr/>
        </p:nvSpPr>
        <p:spPr bwMode="auto">
          <a:xfrm>
            <a:off x="295275" y="725488"/>
            <a:ext cx="3246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u="sng">
                <a:latin typeface="Georgia" panose="02040502050405020303" pitchFamily="18" charset="0"/>
              </a:rPr>
              <a:t>Za co odpowiada?</a:t>
            </a:r>
          </a:p>
        </p:txBody>
      </p:sp>
      <p:pic>
        <p:nvPicPr>
          <p:cNvPr id="3279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013" y="3403600"/>
            <a:ext cx="19637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9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5292725"/>
            <a:ext cx="17748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9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925" y="2830513"/>
            <a:ext cx="122555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9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4948238"/>
            <a:ext cx="1470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98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3205163"/>
            <a:ext cx="17795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99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3" y="4989513"/>
            <a:ext cx="18049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00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5332413"/>
            <a:ext cx="1663700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01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205163"/>
            <a:ext cx="2182812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7641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327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ole tekstowe 1"/>
          <p:cNvSpPr txBox="1">
            <a:spLocks noChangeArrowheads="1"/>
          </p:cNvSpPr>
          <p:nvPr/>
        </p:nvSpPr>
        <p:spPr bwMode="auto">
          <a:xfrm>
            <a:off x="144463" y="7938"/>
            <a:ext cx="36004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400">
                <a:solidFill>
                  <a:srgbClr val="CCCC00"/>
                </a:solidFill>
                <a:latin typeface="Algerian" pitchFamily="82" charset="0"/>
              </a:rPr>
              <a:t>Witamina e</a:t>
            </a:r>
          </a:p>
        </p:txBody>
      </p:sp>
      <p:sp>
        <p:nvSpPr>
          <p:cNvPr id="33795" name="pole tekstowe 3"/>
          <p:cNvSpPr txBox="1">
            <a:spLocks noChangeArrowheads="1"/>
          </p:cNvSpPr>
          <p:nvPr/>
        </p:nvSpPr>
        <p:spPr bwMode="auto">
          <a:xfrm>
            <a:off x="204788" y="688975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u="sng">
                <a:latin typeface="Georgia" panose="02040502050405020303" pitchFamily="18" charset="0"/>
              </a:rPr>
              <a:t>Za co odpowiada?</a:t>
            </a:r>
          </a:p>
        </p:txBody>
      </p:sp>
      <p:sp>
        <p:nvSpPr>
          <p:cNvPr id="33796" name="pole tekstowe 8"/>
          <p:cNvSpPr txBox="1">
            <a:spLocks noChangeArrowheads="1"/>
          </p:cNvSpPr>
          <p:nvPr/>
        </p:nvSpPr>
        <p:spPr bwMode="auto">
          <a:xfrm>
            <a:off x="179388" y="2686050"/>
            <a:ext cx="554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u="sng">
                <a:latin typeface="Georgia" panose="02040502050405020303" pitchFamily="18" charset="0"/>
              </a:rPr>
              <a:t>Gdzie szukać największej ilości?</a:t>
            </a:r>
          </a:p>
        </p:txBody>
      </p:sp>
      <p:pic>
        <p:nvPicPr>
          <p:cNvPr id="33797" name="Picture 4" descr="http://www.delima.pl/storage/full/1234276796_rzep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0575"/>
            <a:ext cx="122396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pole tekstowe 9"/>
          <p:cNvSpPr txBox="1">
            <a:spLocks noChangeArrowheads="1"/>
          </p:cNvSpPr>
          <p:nvPr/>
        </p:nvSpPr>
        <p:spPr bwMode="auto">
          <a:xfrm>
            <a:off x="430213" y="4818063"/>
            <a:ext cx="8969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rzepa</a:t>
            </a:r>
          </a:p>
        </p:txBody>
      </p:sp>
      <p:pic>
        <p:nvPicPr>
          <p:cNvPr id="33799" name="Picture 6" descr="http://www.owoce-warzywa.net/tl_files/oferta/warzywa/szpin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63" y="3422650"/>
            <a:ext cx="158908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pole tekstowe 10"/>
          <p:cNvSpPr txBox="1">
            <a:spLocks noChangeArrowheads="1"/>
          </p:cNvSpPr>
          <p:nvPr/>
        </p:nvSpPr>
        <p:spPr bwMode="auto">
          <a:xfrm>
            <a:off x="2035175" y="4840288"/>
            <a:ext cx="12922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szpinak</a:t>
            </a:r>
          </a:p>
        </p:txBody>
      </p:sp>
      <p:pic>
        <p:nvPicPr>
          <p:cNvPr id="33801" name="Picture 8" descr="https://4-mmedia.frisco.pl/id,3551/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13" y="3408363"/>
            <a:ext cx="131762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pole tekstowe 11"/>
          <p:cNvSpPr txBox="1">
            <a:spLocks noChangeArrowheads="1"/>
          </p:cNvSpPr>
          <p:nvPr/>
        </p:nvSpPr>
        <p:spPr bwMode="auto">
          <a:xfrm>
            <a:off x="3590925" y="4724400"/>
            <a:ext cx="19446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kapusta czerwona</a:t>
            </a:r>
          </a:p>
        </p:txBody>
      </p:sp>
      <p:pic>
        <p:nvPicPr>
          <p:cNvPr id="33803" name="Picture 10" descr="http://farmaswietokrzyska.pl/wp-content/uploads/Papryka-zielona-ekologicz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1838" y="5184775"/>
            <a:ext cx="2055812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pole tekstowe 12"/>
          <p:cNvSpPr txBox="1">
            <a:spLocks noChangeArrowheads="1"/>
          </p:cNvSpPr>
          <p:nvPr/>
        </p:nvSpPr>
        <p:spPr bwMode="auto">
          <a:xfrm>
            <a:off x="3360738" y="6418263"/>
            <a:ext cx="18034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papryka zielona</a:t>
            </a:r>
          </a:p>
        </p:txBody>
      </p:sp>
      <p:sp>
        <p:nvSpPr>
          <p:cNvPr id="120845" name="AutoShape 12" descr="data:image/jpeg;base64,/9j/4AAQSkZJRgABAQAAAQABAAD/2wCEAAkGBxASEhUUEhIVFBQUEhUVFhQWFBcUFRUWGBcYFxUUFxgYHCggGBolGxgXITEhJSkrLi4uFyAzODMsNygtLisBCgoKDg0OGxAQGywlHCUuLCwsLC0sLiwsLC8sLC0sLSwsLCwtLCwsLDQsLCwsLCwsLCwsLCwsLCwsLCwsLCwsLP/AABEIAOwAoAMBIgACEQEDEQH/xAAcAAACAgMBAQAAAAAAAAAAAAAABgEHAwQFAgj/xABGEAABAwEFAwkDCQYFBQEAAAABAAIRAwQFBhIhMUFRByJhcYGRobHBE1JyFCMkMkJzkrLRJWJjouHwM0NTwvE0NWSC0hX/xAAaAQEAAwEBAQAAAAAAAAAAAAAAAQIDBQQG/8QALREAAgECBAQFBAMBAAAAAAAAAAECAxEEEiExBRMigTJRYXHBI0GRsaHR8BT/2gAMAwEAAhEDEQA/ALxQhCAFDlKgoDyAterbqbajaZMOeCWjjG6eK2Uk49Z85TMkQzQjSDmMduizq1MkbkDXeF5UaAaarwwOdlBOydTE7ti2adVrgC0gg7CDI7wquvDEDbZZRTq6VadUET/mN5zZ69dVoXXe1SxvzsccjXRUYDLXiNNNzulQqiZdRui077vAUKLqkSQNBxO5c3CGJG2umZgVWaObEDiC3ohJmIcSOtbXc2KLHAgSCS0HnP68swEuXFebqFpbWZ9R7i5rdktGgHQCNFnzbzstiq3sXHiS9hZqDqmmYc1gP2nnYF7sl80XtpEOANZpLWzqYAzDsJA7VROLsU1bTanNJd7Km4uZTJ+r/WI714rXvVpPpAvMNz5SPsulrtOsrRz1LKJ9FgrnYgtxoUH1GwXNAgHYSSAAViw3e4tVnZWbEkQ4cHDaP74pX5QsQU4ZZ2EOc55LjOnN+q3rn8qtKVkVG25L1ZaKeZu0HK4cHLpKs+TS2OFd9M7DTPa4GZP83erAt140qIBqPDQTAneeAG9ISvG5LNxCgGVKuQCEIQAhCEAKEIQAlbGlCTTdEthzXdkOEdMZk1Fc6/LH7Wi5u+JEbZG5ZVo5otENFB3k51CrSqTFP2j8riJgTqeo8F2bVWYA7NIkS5u0mo1sA9EyB2FaeK6M0jSgkkl1PhJjM09uqyAONItfq4U2PJ6QCO2NO9eOm80SYs9WOq75M4GOdTdlA3S5sn0XBfWJEfV9i1oDdmjnOOvUI/EF3cOVfmqIImWvDjwaCZb4eCV75rHM8/aqF+g4bZU0/E0wt7mhTtWe01Km3MZ9ZHRKzXzXIbTJ+tnknpbE+a08PWU1HzOjBJ6eAW5ePPrMZGozeg8wt2+uxZDrhrFT7LSqM2MqZDMwWQHZsumhILfwrlG8mWhzXieYDmmNgcCIA6JXDveuGsaJ1kx0wIPmvOGKzgHe6SJO0wDqP74qsruN0JPSyHW574NjtTqxAcA17RrAk7CTw2rcuC31LZbKTqhL3PqtJ4ZWmcvQIB0Shfz5cwMMh8no3RPVr3qyuSS6Tz67m80cymTv95w6APzHgppapBPQs0BShC9RUEIQgBRKlQgBCFKAhQQvSghQCrMZ3ePaOO8EwJ2TJ/vqS7bzlLZGj2FhPulxbB74Vi43s7Q5jo1e1wMDe2CJ7CVX2J8lJntBzoIdG7SP77Vy2ss3Dv2KR0bRzrM51Khmpt0a92nQHa+ASvetRwL6xADYLWDaYmD4p4q2UNptLzDXOGXgM7RJ6dTKS8dty1RSbxAaBwaNO8kK9CWao7kp3kzPdN0ODGlroz/Wjc2JWlYKQdb8m6Y8AfVdBlB1NrWgw4ALBhGzNq161Vzuc0kiBtBnVWhU0lOWwU7o9YvoNpsbpPOdljaCBqO3TuXes91UbMPZh+ZwZSzkagvcxrjHRzglzErc0D+LEnpB/Qrfw28ezL3TqSeMe74KJTfITIlOyub113LUt1rbSp6NaIzHc0kuzdxX0DYrI2lTbTYIaxoaOwRPWlLk1uprKTqxEOqGAd+UaeJ8gnZe2mtDRghCFoQCEIQAoKlQUAKVClQAQhBQC3jZvzTCNoqebTKq3FJJoBgA12dp/wCFbmKmfMF3ukH09VUmJW5m5WEyYDTshxgNXMxbXNS2enczn6bmpfFSobPSNXVxpzEaTA1HZHcl+5LH8otuZ/OFNmY+TR4HwTdjCg1gYNZFMaeXhC08FWSk2zVapkvqVHB3QGyGgf3vWKrfTb2+35IU4tHBxK+BUPRosXJvRzOrA+56FZcTuY4FrT9oanqlRyeMcHVwDw9V6IuKoNvY0aj2MN+Fjabyfrh40PvSQY7CSs+H6002tjYY2LUxaG5BG+sJ/C5beFqJIaf3grRgpU1qQ4p6H0lddmbSpMY3Y1oC2l4pNAAA2AR3L2vetiwIQhSAQhCAFBUqCgBEoQoBKEKCUBwcZ2hrbO5p2vIaB4k9yr+vRY59Jsy7O2R2j9Ex4ttgfVLdopjIPiOrvQdi5FGix1c8Wska9B18Fw8XW+v6LT/dzJy1OFjSo11eoHGAIbPZHp4rXuYZLFBES9zuuST6Lm40rEio4/Wc49+2O8pjvSzCjQpUhoG0xPYAJXnnJunvu/8AfsxvdWK9vZwLwOlx8l3OSymC+vInQ7fgK4N5sh46j6Jk5K6etb4j+XXzXRnD6VvY3lHpscXF9PmyB/mA+BC2MFkmpTbOhqsHeQsuKmfN1N8OZH4olY8CD6RSHGrT/Moou9CJVbI+lwpUBSuqbAhCEAIQhACgqVCAEIQqglYbVVDGucfstJ7tVlXHxXWy2dw94hvedVnVnkg5eSIbsitrbbC6s0bSQ9xPFx2HxWzh50Gq46hgInx9VpWdodXdpOVmgnif6LbsDA2k7PPOOvavnXWpz8W+hnmjKOoi2+0Gva6TANDWaevnNJ8AnPGpgkcGAJWuGyB950hua5xHUNB5pnx2ee7rAXoxFulR20+SJpZtCti3NWdwbp4BOHJeGkVmQAWv+tv5wMeSVro1fVcdmYjtTVyW6Wm1D7o/nXprXytexaV0jSxZQJp1eIAPcVz8G1Mtam7g9ru4gruYq+tVaPcefMrT5OLOH2ui0jQvGnVqmGVqSRCVkj6IClQFK65qCEIQAhCEAIKFBQEKZUICqCSlfHFbmU28XOd+ER6poKScc1ZqNaN1M/zH+gXh4jLLh5dv2UqeEVrhbz6zuodoBPqsl56UR0lbF2UCyi8xqSfH/hYcUDLTYOgr5uUOrUwcbI4WAWMNtqVXEAUmDT4if/lbGM7WHOzD7RkTw3So5N7FnfaX7uY3uDifzBcfFBhzjMgZo4wNi6qtKai91/RvTs0cm4qLvYPdudUcmPkwMWu0A/6dEnsLwtPDlj/Z4eR9Z7tejRbnJz/19YcaLPAu/Va1ql88fL+0RKV1Y2sXUgXujaA50zuAJhaXJfSHyuj8fhB1XTxUz5146Kg8CFqclNObXT6JP8pUYOTcF7hP7F6hSoClds0BCEIAQhCAEFCgoDypUFAVSQKrrFdYmvUdwIaOyB5qxiq6xMzNaHMG9+ncCVzOKtcpLzZSe1j3RZFmZxe4Li4zdEDg3zTE8f4NP3Zn0SpjapziODQFxJLrymM9zo8m7AyxVHn7b3HzHokbGNXm1D+4fFP+H25LtZuzAk9pJVaY0qfN1OmAvZQebEExQ3WGhkuuh0glafJ1/wByqD/x2/mXdvCjku2zj9z0CVcE13C8TlMTSAJ6My1jHO52LxjcYMV1B8ojfmd4rHyQ0vpLehjvJa+ICH2pxGzMfNdfkfo/OudwpnxIC2wkcrUfUlxtKxbQUqApXZLghCEAIQhACEIQEKCF6UKAeVXd5861E8Kh8BCsUqvwybQ48Hv81yOLq8Ir1+Csz3fFTJUZBgiBpw3+AKSsZWhrnOc0yDsTVfwc+oXNMZe3dCr6+qRY1wmZnsK50VCWXXquVkouHqWAW5LDRb/Cb+UeqqjF5lse9UAVu34AKDG8GAKpMQszVKI96u3zH6rbBa1rkJFn4nZFjoDgxJWEGftBw2TQ0PA5k7YycBQpDoKR8N1Mt5N+69Spg2oSa8vgttqda22fI94mdR5z6pn5IQJrAbWspz/7F2n8qX76dz38SdPBdvkWoOaLSSDB9jrxI9pPmvTw7reZkx1uy0AhAQuyWBCEIAQhCAEIQgBCEICEi0GTWd947zT0UkUZD6hHvv8ANcrikbxjfzIaNTPL6g4ESkXElOXgcXAd+idbNGaoRvdr0QEn3x/jMn/VZP4guNCyraGbXVZDjiY80DoVX2unmtlkbxrz3EFWBeloc9hLj9r9EiU5/wD0LGeNV/ovZhY5ZS9n+maZWnYe8ZEZWDgD+qRbif8AT2Hiw+acsYvBMH3Em3e4NtlIDcwnv/4VqatRn7Ml2ynfvd30gcDr3BWDyZMAsrvvP9rVX14GaoPBrvEQrC5Mz9Gd95/tatuGqyXcrFWHAIQELtFgQhCAEIQgBCEIAUKUICCkwjKKhPvO/MU5lJd4O5lU8XmDu2lcvifgQZx7rMiof3z5BLNsbNen01WDvcAmO5SMjzxefRLl4PitTP8AHpfnC4dKP1FYyXiO3fFBzQ4ToYhJdhoudb6JnVpcW9g/WE+YhdoetJFwv/aDfu3x3tldKjK2a56FLXU7+LqoLp7CDuSbQd9OHwhNOLs2bNrrEhKDHRbB8IWkIrlyt6kTtbQaLU45j0McfAqxOTA/R3/GPJV7TZLn/duH8pT9yW1mmjUaDqHMJHAOBj8pW2BjZR9io8BCgKV1ACEIQAhCEAKJUrw4oCZUysUqQ5AY7wtHs6VR/uU3O/C0n0SReByWfbs07kz4rrZbHXP8Mjv09VVtqbaRTHtM3syNCSCCOOipVwLxMU8yjZ/cynWyO1rnVuGpNAn953mlG/qx+UU4BAZVY49JDgfJdGyGqKfzWbJJ+rMdK5dsZJmpMzOpjVeanwWUJ3U4vuZQxMU7tMdL7IyFIVzV/wBoM+CoPJdm0Wys4ZXk5Y92FyKNipMqB7Cc4mOdJ126b1uuD1ddY/ku8VHyYwYtcICQrVWDbU34WpjvatUeOfmjdpHol2vTpl4kAugbZlTR4ZOnDLKS/Jb/AKItaJjO635JdBI5ggbXS4J55GLE+lSr5jtdTnT7UOnXoBAVZ2Oi4PEgwRp0/wBwrp5OmRZ36z88detrSrxoRoRy3u38EqeeWw2hCgKVJoCFBQgJQhCAFicsqw1CgPEr0CsJcgPQGniSzGrZqjGmC5uhOztVR3pd9WkPZ1MzRGxr+b0kRp4K4LyqRSfrHNSFfdFtRkmSetVeO5DySipRZlOjnd02mLVz3gaFI0oLxJOaQHamepcXEVWpUacrCdDsgpluywU30A5w1l4kEg6H+i5N6EUmudqQATunis4vhlWpfWEv4+TFqtF+Y0Wq8KT6JOcSGnmkwZjgVXV3WofK2OJGx3lqmm0Ybr5A4FhBE7SCOwrkCwuzhmUF5mBAMwvWsBQd8lVGnPqLemdvETppg9AVfXiz2tQOGgAAnqTfb7itOX/Cd36ea4dosBpOYHES4ExwVYYalh49U1L0ReNWdTSMbe5numg9gz+8Wtk7Y2nyCuzk8PzD/vP9jVUbnc1nxeitTk2dNGp8Y8v6Lx81zrbfbQuo5NBylErxKJXpJPcqV4BXoID0pUBSgBYKpWYrDVCA1HOUZ0VAtepIQGnf9eKYA3uE9QSpfFUez7F374lzekSky8K5iCI0XPxTyyu+xeLVjzcNQfJ8pMS5xHeuNflPNSeP3XeS6tx1ZoQT9Vzh+i5tqqbSNYk925c5uLqdOjIcouQ+1rORTa07mx3BK1msZ+V0zvAqHwT9bqegjhp1LgXdZ5to4NY+e2AF65VLWN4yN+0s+aIiVWOJaMV2cMnqVbN8My0iq2vUNdVGbdTHmV6aTKrc4toqR7MfF6KxuTO3w+ozc5jXdrSfQpIp3DVtLppFoDNDmJ38IHQn3BWGnWdxqVHhzy2NAQAN+06q8abVTMZT8Q+NevYKxUmrOwL1FT01egFAXpAShCAgArFUCzKCEBpOprwaK34UZQgOVVsYO5c20XEx20DuTPlCjKFDSe4El2EKe4ATt0Ws7AlN2868CU/5QpyhV5cG72X4AvfIawblkHSJP9FzLvuK0Uq5rZwZblLI0jrnanQBACryKe9iczQuXjZHvbAB2JeZggPOapIOyAY07FYkKMo4KIUYx2JzOwtXbh+nRblaIHeT0krsUbPGxb0BELYqYQvSywiEBjC9L1CmEBAUhCAgP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pic>
        <p:nvPicPr>
          <p:cNvPr id="33806" name="Picture 14" descr="http://pisze-co-widzialem.blog.pl/files/2013/04/szpaag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5613" y="4127500"/>
            <a:ext cx="13255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pole tekstowe 14"/>
          <p:cNvSpPr txBox="1">
            <a:spLocks noChangeArrowheads="1"/>
          </p:cNvSpPr>
          <p:nvPr/>
        </p:nvSpPr>
        <p:spPr bwMode="auto">
          <a:xfrm>
            <a:off x="5695950" y="6072188"/>
            <a:ext cx="11064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szparagi</a:t>
            </a:r>
          </a:p>
        </p:txBody>
      </p:sp>
      <p:pic>
        <p:nvPicPr>
          <p:cNvPr id="33808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563" y="5024438"/>
            <a:ext cx="1360487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9" name="pole tekstowe 15"/>
          <p:cNvSpPr txBox="1">
            <a:spLocks noChangeArrowheads="1"/>
          </p:cNvSpPr>
          <p:nvPr/>
        </p:nvSpPr>
        <p:spPr bwMode="auto">
          <a:xfrm>
            <a:off x="7405688" y="6319838"/>
            <a:ext cx="122396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jarmuż</a:t>
            </a:r>
          </a:p>
        </p:txBody>
      </p:sp>
      <p:pic>
        <p:nvPicPr>
          <p:cNvPr id="3381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5278438"/>
            <a:ext cx="17557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11" name="pole tekstowe 16"/>
          <p:cNvSpPr txBox="1">
            <a:spLocks noChangeArrowheads="1"/>
          </p:cNvSpPr>
          <p:nvPr/>
        </p:nvSpPr>
        <p:spPr bwMode="auto">
          <a:xfrm>
            <a:off x="1216025" y="6424613"/>
            <a:ext cx="13112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pietruszka</a:t>
            </a:r>
          </a:p>
        </p:txBody>
      </p:sp>
      <p:pic>
        <p:nvPicPr>
          <p:cNvPr id="33812" name="Picture 19" descr="http://bi.gazeta.pl/im/6/8389/z8389856Q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688" y="3084513"/>
            <a:ext cx="196215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pole tekstowe 17"/>
          <p:cNvSpPr txBox="1">
            <a:spLocks noChangeArrowheads="1"/>
          </p:cNvSpPr>
          <p:nvPr/>
        </p:nvSpPr>
        <p:spPr bwMode="auto">
          <a:xfrm>
            <a:off x="7596188" y="4387850"/>
            <a:ext cx="11160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brokuły</a:t>
            </a:r>
          </a:p>
        </p:txBody>
      </p:sp>
      <p:sp>
        <p:nvSpPr>
          <p:cNvPr id="33814" name="pole tekstowe 20"/>
          <p:cNvSpPr txBox="1">
            <a:spLocks noChangeArrowheads="1"/>
          </p:cNvSpPr>
          <p:nvPr/>
        </p:nvSpPr>
        <p:spPr bwMode="auto">
          <a:xfrm>
            <a:off x="174625" y="1150938"/>
            <a:ext cx="88122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Zmniejsza ryzyko rozwoju chorób sercowo – naczyniowych oraz nowotworowych; pomaga dostarczyć tlen do krwi, dzięki czemu spowalnia proces starzenia się komórek; poprawia wygląd skóry; wzmacnia ściany naczyń krwionośnych;  poprawia funkcjonowanie mózgu, wzmacnia pamięć; zapobiega chorobom serca, demencji oraz wylewom.</a:t>
            </a:r>
          </a:p>
        </p:txBody>
      </p:sp>
    </p:spTree>
    <p:extLst>
      <p:ext uri="{BB962C8B-B14F-4D97-AF65-F5344CB8AC3E}">
        <p14:creationId xmlns:p14="http://schemas.microsoft.com/office/powerpoint/2010/main" val="4644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/>
      <p:bldP spid="33798" grpId="0"/>
      <p:bldP spid="33800" grpId="0"/>
      <p:bldP spid="33802" grpId="0"/>
      <p:bldP spid="33804" grpId="0"/>
      <p:bldP spid="33807" grpId="0"/>
      <p:bldP spid="33809" grpId="0"/>
      <p:bldP spid="33811" grpId="0"/>
      <p:bldP spid="33813" grpId="0"/>
      <p:bldP spid="338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ole tekstowe 1"/>
          <p:cNvSpPr txBox="1">
            <a:spLocks noChangeArrowheads="1"/>
          </p:cNvSpPr>
          <p:nvPr/>
        </p:nvSpPr>
        <p:spPr bwMode="auto">
          <a:xfrm>
            <a:off x="152400" y="260350"/>
            <a:ext cx="355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400">
                <a:solidFill>
                  <a:srgbClr val="FFC9C9"/>
                </a:solidFill>
                <a:latin typeface="Algerian" pitchFamily="82" charset="0"/>
              </a:rPr>
              <a:t>WITAMINA K</a:t>
            </a:r>
          </a:p>
        </p:txBody>
      </p:sp>
      <p:sp>
        <p:nvSpPr>
          <p:cNvPr id="34819" name="Prostokąt 5"/>
          <p:cNvSpPr>
            <a:spLocks noChangeArrowheads="1"/>
          </p:cNvSpPr>
          <p:nvPr/>
        </p:nvSpPr>
        <p:spPr bwMode="auto">
          <a:xfrm>
            <a:off x="1403350" y="1504950"/>
            <a:ext cx="7200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Wytwarza czynnik przeciwkrwotoczny w wątrobie; </a:t>
            </a:r>
            <a:r>
              <a:rPr lang="pl-PL" altLang="pl-PL" sz="1800">
                <a:latin typeface="Georgia" panose="02040502050405020303" pitchFamily="18" charset="0"/>
              </a:rPr>
              <a:t>u</a:t>
            </a: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czestniczy             w formowaniu tkanki kostnej; </a:t>
            </a:r>
            <a:r>
              <a:rPr lang="pl-PL" altLang="pl-PL" sz="1800">
                <a:latin typeface="Georgia" panose="02040502050405020303" pitchFamily="18" charset="0"/>
              </a:rPr>
              <a:t>posiada właściwości przeciwbakteryjne oraz przeciwgrzybicze; działa przeciwzapalnie i przeciwbólowo.</a:t>
            </a:r>
          </a:p>
        </p:txBody>
      </p:sp>
      <p:sp>
        <p:nvSpPr>
          <p:cNvPr id="34820" name="pole tekstowe 6"/>
          <p:cNvSpPr txBox="1">
            <a:spLocks noChangeArrowheads="1"/>
          </p:cNvSpPr>
          <p:nvPr/>
        </p:nvSpPr>
        <p:spPr bwMode="auto">
          <a:xfrm>
            <a:off x="1403350" y="104298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u="sng">
                <a:latin typeface="Georgia" panose="02040502050405020303" pitchFamily="18" charset="0"/>
              </a:rPr>
              <a:t>Za co odpowiada?</a:t>
            </a:r>
          </a:p>
        </p:txBody>
      </p:sp>
      <p:sp>
        <p:nvSpPr>
          <p:cNvPr id="34821" name="pole tekstowe 7"/>
          <p:cNvSpPr txBox="1">
            <a:spLocks noChangeArrowheads="1"/>
          </p:cNvSpPr>
          <p:nvPr/>
        </p:nvSpPr>
        <p:spPr bwMode="auto">
          <a:xfrm>
            <a:off x="188913" y="2708275"/>
            <a:ext cx="540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u="sng">
                <a:latin typeface="Georgia" panose="02040502050405020303" pitchFamily="18" charset="0"/>
              </a:rPr>
              <a:t>Gdzie szukać największej ilości?</a:t>
            </a:r>
          </a:p>
        </p:txBody>
      </p:sp>
      <p:pic>
        <p:nvPicPr>
          <p:cNvPr id="34822" name="Picture 5" descr="http://3.bp.blogspot.com/-TeghaZfBuRg/TrqZzyAqgqI/AAAAAAAAAUo/-1u3cTrmJqU/s1600/DSC09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4284663"/>
            <a:ext cx="12446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pole tekstowe 8"/>
          <p:cNvSpPr txBox="1">
            <a:spLocks noChangeArrowheads="1"/>
          </p:cNvSpPr>
          <p:nvPr/>
        </p:nvSpPr>
        <p:spPr bwMode="auto">
          <a:xfrm>
            <a:off x="455613" y="5962650"/>
            <a:ext cx="11049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jarmuż</a:t>
            </a:r>
          </a:p>
        </p:txBody>
      </p:sp>
      <p:pic>
        <p:nvPicPr>
          <p:cNvPr id="34824" name="Picture 7" descr="https://encrypted-tbn2.gstatic.com/images?q=tbn:ANd9GcSjLi_CHQxeYMqN2_zc6Zuce9XsWT0xSyiyp5nPt6q5WZTMmo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788" y="3357563"/>
            <a:ext cx="181133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pole tekstowe 9"/>
          <p:cNvSpPr txBox="1">
            <a:spLocks noChangeArrowheads="1"/>
          </p:cNvSpPr>
          <p:nvPr/>
        </p:nvSpPr>
        <p:spPr bwMode="auto">
          <a:xfrm>
            <a:off x="2424113" y="4565650"/>
            <a:ext cx="9509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szpinak</a:t>
            </a:r>
          </a:p>
        </p:txBody>
      </p:sp>
      <p:pic>
        <p:nvPicPr>
          <p:cNvPr id="34828" name="Picture 11" descr="http://zdrowieznatury.blox.pl/resource/broku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788" y="3348038"/>
            <a:ext cx="16256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pole tekstowe 11"/>
          <p:cNvSpPr txBox="1">
            <a:spLocks noChangeArrowheads="1"/>
          </p:cNvSpPr>
          <p:nvPr/>
        </p:nvSpPr>
        <p:spPr bwMode="auto">
          <a:xfrm>
            <a:off x="4783138" y="4579938"/>
            <a:ext cx="10604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brokuły</a:t>
            </a:r>
          </a:p>
        </p:txBody>
      </p:sp>
      <p:sp>
        <p:nvSpPr>
          <p:cNvPr id="122892" name="AutoShape 13" descr="data:image/jpeg;base64,/9j/4AAQSkZJRgABAQAAAQABAAD/2wCEAAkGBxQTEhUTExQWFRUXGR0YFxgYFxkbGhwbHBwXGhodHBgcHSggGB4lGxcXITEhJSkrLi4uFx8zODMsNygtLisBCgoKDg0OGxAQGywkICYtLCwtLiwsLCwsNC8sLCwsLCwsLCwsLCwsLCwsLCwsLCwsLCwsLCwsNCwsLCwsLCwsLP/AABEIAOAA4QMBIgACEQEDEQH/xAAcAAADAAMBAQEAAAAAAAAAAAAABQYDBAcCAQj/xAA7EAABAwIEBAUDAgUEAQUBAAABAAIRAwQFEiExBkFRYRMicYGRMrHBB6FCUtHh8BRicvEjQ0SSotIV/8QAGgEBAAMBAQEAAAAAAAAAAAAAAAECAwQFBv/EACwRAAICAQMCBQMEAwAAAAAAAAABAhEDEiExBEEFEyJRkWGB8BQyobFx0fH/2gAMAwEAAhEDEQA/AO4oQhACEIQAhCEAIQhACEIQAhCEAIQhACEIQAhTWNccWlucpeajubacOj1MgD5Ule/qe97oosbTb1d5nfeB+658nVYocv4KuSR1JCiMA4ucT/53DIdnZdZ9uXsrG1umVG5qbmvHVpBVsWeGRel/buSnZmQhC2JBCEIAQhCAEIQgBCEIAQhCAEIQgBCEIAQhCAFq3l+yllDzBcSB7CT+y2lzriPFQ+6DmnRvkH7gn9/suXq+o8mKfdsrJ0hxinGjG+WkJP8AM7b2HNTOJY9ckEsruE8hA+OiQ13uy6MJ9tPkrRbVqN1LXR0j+i8LJ1WbI7cvjYyc2xhS4vu6Zjxnz/uOYfvKYUf1Jum7+G/1b/8AmFL3bmu3lp7hLX13MPZXx5Mi4k/krqZfVf1NuSNG0weoafyUqxzje5rs8N7w1hAJyDKTvufx6KUbdz0WK7dI0OxWnmZXtKTI1v3MVa4ObXXum2GUA4iRIiSkNcSNOSZWFcsZ3dr7cgplFaRZSeMee3JMcNxepQJfTdB/Y+o5rDkHgU3FjTLRJjX53S6i5hOUgj3/AKri3UriWui+tuKqj2ZqjvKwguyiCQNTt9ld0KzXtD2kFrhII2IK5BaWDjQqNY8OLhpOnzvyVV+ml69rX2lX6medkGRlP1D2JB9163RdRLUozd33NIyfcuUIQvWNAQhCAEIQgBCEIAQhCAEIQgBCEIAQheXuABJ0A1JQGvid22lTc5xgQY7nkB3XMKFKnMu1PfaVt8ScQOrvgCKbT5Rz9T3SYPM7aL5fxLqvOyLTwuDGUkxteua4GVNXFEiSw6dCttw100S9lF5lpnf2K54STW5Rs0615yII+y+0LZlfy5TPVuh/ovmJWbgCRpC+cM3sZ2nf7clrp9OqIJ2tSLCexj7rYoWNR4mAAdi4xPoNymuE2viPqB//AKe4PMyYW3QvGyW1AOntyjouiWVrZLchIX2+DsEZ6sno1uny7f4T+3p22wpNP/LU/eEqvqWXzNMtXyyuA8kSJCxm8lXZYsrOKlM0YA00gAew6aKMvTlqQdHN06JzY1nU3BwOy1P1DtRFOsPKXiHesSPyo6d36WHujdwTEYBBOsFL7HHH0roVqboIPsRzB7FTOG4g5p1PJerWtJJnRdLg4/YqnR+lcGxNlzRbVZs7ccweYPot5cr/AEwxzJU8FzvJV+ns/l87fC6ovY6XP5uO3zwzpi7QIQhdJIIQhACEIQAhCEAIQlHEWJGkwBsZnc+g/qss2aOKDnLhA277E6dL63a9BqfhKanF9IDRryemg/KjrmuZJnU6kpe6oSV89PxjNKXoSS+SjkdNteIaD6bn5soaJcDuB2A39kgxziHx6eWkC1pMEu0LgOg5CVL2lPOY5cz2W94gmOW3soy+J5ckND29yNTaNVuGuPMLKMG6uBWa5qwZZz3HdDXmJkfK4Hki9qsrRr1bMs2cB7JNj1nmYXNIzgTpzjkmGJ3Zbry7Kdr4jJ3TG23cFsUk0IH43UDcs5p0grNhNfw8xMPqP5DYDpP5SSqZqO5amflU9gWUbRtUHK95dLzuIcQAOmg/devkShFUuSEe7O48PM4glzzLnQYPYabDVauKOa5uYLDSxt4ePM8+62MQxCm8atBdz5T6wdVjpkpJtEiRt/ladTHRYLHESKoqHbYgdFX4BmriHMYKY/2NAPoIWhxbhdNlam2lTyy3M/I3TcgaDQHQraGaDm8bW5NbWOcNuRUpgtXnjN4datM6tLY95BSRmMNotyhrp5AiPujiK5bVbR8OTnOx3nQbe5WEMDWRPhWCetnEym9raOcAMsDvot+lhQpHLE91uMEABa5s++xWjZw2gG5SKgaWkHTeQZ06LqfDXE+eKdVwJ2Dogn1HP2XJm01v2+ZokGOi5sfUzwy1Rf2LxdHdkKCwDjhwysuGyNs439XDn6q6pVA4BzSCCJBGxC+i6fqsedXB/Y2Ts9oQhdBIIQhACEIQCvG8UFIZQfOf2HVQt5dZjqSTvKYcU3E3D45QPgKZuAdSvkvEck82dpvZbJGcpGWpXCxU2lwLoIb/ADEQPnmsNDzHX6Rufx7rHiFyOvsuSMKdFGxlSxOlRBGYOc7eAYA5CSB3WL/VtdqDEqcr5n6gE9f+ytJ1Jw5/BW36dS5dEa2V9WqY8pWjRvyHQSpOtePbs5wXy0ZVruhsu6np6q8ei23ZDlY74iv80NaZ6x+yS31v4NJtR74eTozqO3oEzxNlOzY2o4Zqjp8Np7buI7fcqHxO/dVfmeZK7ukwbaUtvcVvue764Li4j+IzoqPghv8AqvEtKgzNymo3sQQD8yPhT2D4ZVuKmSkJPM/wtHUn8LpVzYf/AMuye6g0vuKvkDok93f7Q0TA2khdPUJaPLXPb6fUukc2xOgaVxUo03lzWGJ+P+vZPuGcCdUmpVPl/hB2Pc9R2SCyoOZOdrpJkzz/ACrzhq+qubpQLmDTNMD+/ss+pnKMKj92R3K3DbBhY3T402UlxNSdTuHgzBEtJ5N6exT654lZSADiKc6baE9JIWjieJUKzf8AyOMjUOAgj5iR2Xm4Hod09+9FhdhuQgmpuNAOs85OwXujgdKpVziW5No2B56LUrYe4waRzDnG/rCqcCtNBpDhoZ0zD0OxXbrT4YSs1b/DX5QYmBv29EvbZ5tdu66bRsgWN0UlxDYmi4viGH9isskGt2JQrcQ1LIjd0wvoqLA+pUdzXy1pQYJXLNKig8w+hmGy6HweYpuZyBkdp3j4XP7aQWiY/K6LwqJpl3Ux8D+6t4W5frI19f6NYDtCEL64uCEIQAvL3QCeglel8e0EEESDoQjByy+us73OPMkn3WnQpCo7Jmyn5lWmN4Tb5oDAIGuWRqpe8sRScHs1jkV8nm6eeKTt2ZPk8f6RrBEF2uubr6LA9k6NaAm+GnxKQe9sOkggdjp+0Jfiro20HRc8syTohoUYgA0FzjKSPewj6m/K2L55fIiehlIalFwmRC6cME+TNhcUszsrdSdB6nZdWsMDpW9s1hdqxs1CBziXHvz/AGUj+nuAivX8VxJFGHR/uny/ET7J5+r+L+DTZb0j/wCSv9R6MG/ySPYFdsY3Gi8FSs5zxneePVLxq7RrR/K0bD7n1KTWGDuqPaxozPcYA5f9Lcp28Dr16lW/C9S3s6IrV48WrowbuInQDoNJJWkcmiOlMhFBgOD0rG2GaJ3cQNXO7f5spXifHnVDsQBoNeSzXnGBrPLWUMxGkuMAR0hLsSp1KrG+I/KSfIymGxpEzI2AI17rl31XLgszDw/gL7lwqPltIHfm707d10ilZBrABDWNHoAAoDBHXxqupU6Ty0aB5cHNHTNJHwEx4gxGoaZt6zg1xBDm0naujcZjGXod1nk1Oauq+jJVJGlTuaN3cOrM1ZTMUm8u7yOpI07QmtOg7w3MGxMgncdYPdS3D1lTpvzAvpR/I+SfUEap7T48osflrU3ZeVQDU8pICnNjlOVY+xCMONcPVXNpupktgkPgkAjTLI+de4THCbe+psdUoPnIMwY4ZmuA7HUT2hUGFYpb3DZpvDgdYOhj0KYWgeXn+EZho3QFv5WeHLP9suUW09zDw1xyarhSuKHg1B9Xm0iPqAdqdfXdNuIX030y12z9G9zuNu61+L8Jp1aGbM2lXp606h0n/aT0Kj6mNVD/AKUVGGm6SYPNunmHaFv1M8kVSrcOTWzNOpQMkNGizWVPLq6IWe+shTc9sg5XEGPz6ha9GXEACQCuKa2ooOrMB4n9l0HhlsUAO5UBhxBcAF0fB2gUWen5K38GjfVN+yf9o0ibqF5Y8ESCCOoXpfVclwQhCAFhvK2RhPPl6rMsN4yWEKk70ugSN5UI13Si+uDH4JTrEHRoOfoEkxDDar5IH9I9V8/mTd6dzF2Z8PcfCkjck/j8fukuMbE7praUajaeR8abEHl/kpffUQTB5Ly/J0zcp8kvgnxSIBJgSklc5nH4EKqvLZoBM8lO0Wy8husSZXVj5bZk0X3ATja0KwqtyEPmY0ILRrm5jQrnfGuJGvfeK/RmXLT/AOIJM+pJJ+E1pY3moC2rPy5D5XHYt5T3G3wlPELWOpgsObLqF0wyS1pPjj57lm9qPlpSBiCT8aLe/wBFNQuOrgcoPQDSB7ym3CeE+Ixj9w7mvVei9tSpQYzzNefMehMiB6HdZZNXYNbGPhrC2+M+dyZA9d/3lJcBuPFrvk6MblbPYnN8n8Ko8E0zTcSPGzABrdy07z/VSppeBfVmatmo6TppmlwiemYK8N4u+aD4HFbGXWg8Rp8pOU9uh/HuvmO4e65tje0YLwQ6NgfMGuM8jr7rNj+FuqW7hMyAJAETI8x6RvHZHE2NMt6VKytwagaG5w3WABoDH8ROp9O6rii9muU/4LL6km3EWkNyscR/7gfxs8zQfKd2xOyYfqHSososa2C4kZCOm59v7LNagVHCs62NOo0w5wcDmGxDwBB003lSOMV3VauvLyMHQDTMO33XZhSc9u2/P5/wlHrC6NzWysojnEjSO5dyC6bw5eGgabDeCo8kDK45s7iYyganfQRqpqnSNOmylT0pil41Z38xyktZPSQNOZMJ1w+PEr2ZqACrTph9Q5Q0klzjTkADXLkXP1M1JauEvbn5/OSL9i2x97LlzKTfrY4mqznLWkj1E8+yVY8xtS1FQjzMjL11OUj/ADos3AeF1f8AXXFasXFwzt12cC/yuHbKCt7i+ygeTRucOd06H8H3WObHKUfOu+35/JZ7qyLx+gS7xdnOa3N3hrR+F5oXAFPy6E6f57LLjleWO6DZJrSpm16LJpuNsyk6ZS4HX84nkCqepitV4yk5W7Bo0Ed+ZU1gFJ7ZqFpAIhs8zPTponNHUjMsU5QtRdXyXhdFBw9e5XZDOU/AKp1IUnxGVuirWOkA9V9B4VOWh42+ODVHpCEL1SQXxxABJ25r6tXFCfBqRvlP2VZOk2Dn/EF7me7Jq3kpa48UkkVHN/4vcPsnF46DHVa8thfJzdSclyc73FLbuu3XxXn1e4/cqio1xVGdo3+ocweiTVROywUrt1MksJB59D6rOTb5CdG7jTIEBLcPphlB1Q7uMD0Gn3lebrFalQGQPZalbE2U6TGVWPcdSWtIaDJJ+vUjfYD3V4QnJULVivEKVSs4ikwujcgafOyV1bK4YY8GoewGnzsrXBOJrV3kcfA5Brvp/wDmNB7wnFxbNOrSCORaZH7Lq87JiVOGwoQ/pzevtqjhXlrH7MJ2I/iHf+io/wBT6r6LGXFAA+IMjnDcDUhwjnE/Cn8Vsc0EyCDIK3OHLz/UUqmH1j5h5qTuYjl7GCOxKlZlkWprjeiye1CXBcZdSdndTNUfzt87vUjeU74mqU7pguKbYewNzGCMwJAEzrIJHsSkFKj5nN+iqxxa7cQ4aa9R37rXfit0H+E4EcwJlvY5uYTS5P07e5CK+xxJjaY8U5dNZ5j05rQo4pQL2stKAPml9RzTliddCZJ3WKzwIvh9d0842CYWuIUabvCptNWp/CymJ/8AtsElG1XJNmH9UrRrvAySxxzZhT0aR5Yzd5mPdReD8P1DUJPLRs6z0MdF1ihgbqz/ABbjTQAU2nYDYT/TqqQ+BY0i7K1rj9LQNXGNusdSr4ZTWNxul7lqbOR2eCm2p+d7q/8AE2kSRTJndw18s8uf7rxb3talUNesx58R0ZhGruQHsP2VHd1S+oX1AXuqO8rGCXPdyaByA26ABUA4cqVKQdcuDAyXNpsAJaYjV0kTGmk7rljKeW7Vru+CtN8Dvgi68SlUeTLg4NMbNhoMD0lYOPqwZRjm9wA9BBJ/YD3XrgKzbRo1Mk5S/mZJIGpPyPhbmLOpVJ8RrXDbUTp68l0qcV0qS/N2a1scovCXRGwVdwRhrBRdUexpJf5SQCYAGoJ7yvpwO2aZc8lsyGyPjTUr5id89wLaYygDlGjdo91xRbM1GnbN+rWFSpI+kaBZqFrDphKsGvA7TYjkqK1qSP8ANlfHCL3b3Juz3SIGhVLaulgI6KeFPMVRW7IaB2XsdDet+1FomRCEL1CwJfjryKLo56JglfEdIuoOHcT6LLO2sUmvZhnOrylJ00Hf99Euq0CNTr3H5TW87JSKpB01HRfJt2zBhk00C0birAI+UxdX00+EpxGoCNN0auSRVmpTqNDmyRBcOfcLV4lglalxQcTovTmGvDSYfyPJ3r0d911wxpSUrKkxW0Mrr3BtVtzQe2QHlvlOgPI77jUR7LmV7hr28pWHDsQr2zw+m4sIM9j6jmF6DUciTRpFnRqlV2Y0awh4MSfz/VYqVhUoXVKqWkDNldpvOg156kLPcX7L+i25ZpUHlqN5gj8HWCm1ncNqUHOfPkY4uHLygme2y4ZYqk0uS2mxLx7h+SpTu2fS8BtSOusE+2nsEtZTzgB2o3EyCJ5hw2+yurPJd2xYdW1Gh7T2cAQR3ChDXZQe+hVcWuYYgtMEaEEOHIggqkW5bd0KM9vhbz9dQlnIyT86wFQYbe2ls0kVKbCRqXObmd/nQKWo8QNY7QP9W7Jg25p3LTNuHjnAGb1LdQoetO5IKlwXthilEs8TxW5QMxdIiBrp1U7bufdVX1Tq958ubanTG0jsI05kpZi/DVMim2jVEZg4skloAHMawZ5BWeB0abGhrOX1OI1d/bsqtrIlG9u5bdmehRpWzc5IZyc931nsBynoFo3eNvrgUqILGuMDm4+p5DqpriLGPEquMy0Eim2dI2Lj68uyf8M0fDp+LU+ojfk1u8f1UTm/2R2RKdukU9HLRoimDo0ak8zzPuZPupjGsWAHRvLqVlq4zTqEk5srdpGnrCnL++ZUghpkHQnp2A7rLJlcqS4Qk9tjA++e90Nlv3WzTFZrDAAH8TnEyfYDZaVpTh3Sd+ionU2nTYCNOU8/woX0M1uL8PjXUNJ2/wC0/wAOui3TnzSzTaAPRbrNwR01WUnKMrReJTUXCAdlQ09h6KXwt2Ytb3+FVL6Hwx6k5f4LghCF6oBYL5mam8dQVnQVDVqgcwuWAkncctPwlr6gBggEeiocatvBeW+pHodQpnEjrIXx8245HF8oyYV7BpGZphKruxMHVbNa9dlhrZI3Wg+q95y8zymfsrquxRim6GUauS0XALtJntuqZuDg6vJPZaWJUcmjGho7Dl3XTjyR4Kmxh18KpyOEVI6fV/Q/dfbnCwCTAn01Uk2u5tTOD5g4OB7gyF0+pVbcUm1qezhJ7HmD6FRmxSg1KPBatiOsrl1vVz6lp0eOrf6jcKtt2NcIbqyo0g9C1wI+yn7+1nQD3WLha+DKjreo6ATLJMfVoRPLUrSL1K+6LRfYqP0ovC+1aDuyWH0Bkfs4LR4ttmuvnSQM1Nhk7ZvMB85Qm+G1KNmx7iG0mk/SAddANANeQUXjWN+NVqOiA4iJ6AQB+fdY255G4rbf+WHwZrfK2ZaJBgpthtanmjKNeY/PZT9vQLgCU9wujB2Cyy9xaKS0oBu/smtKGieXMnZLqjwynJk/ygbk9FMXV5Uq1IeNWmGtGze/c91zwVrUuCz2KLE7OkXkCkJEF74AAmYA6lbtG38Qw36Ru6f2Sk2AYQHmSVRYdVDWRoATutYRUpUyRJxIwMDKbCADOZTVVhDtDqPgp5xBHiTOjR90iwsS+eWqmqVlHyObW3lokJ3Qspp66xy7LRp04AkaprZ0dJEjTXUqcUPUTQkqU4+k+3T+q3MKt3udDZcSmlThkOOZryOoifgqpwDDW0qeg8x+orqxdBLJkp7ImKPOB4UaQzPMvPwE2Qhe/hwwww0Q4NAQhC1AIQhAT/GNhnomoPqYJ9Rz+N/lcov74iRvqu61GAggiQRBHZck4y4VdRcXN1puPld+D3+68PxLpan5yW3f/ZSaI65xI7NkTun9pbsYHBhLniMzjz9OynK1kRutvDLpzHNBnLtPb+2i4JRVekzQ6NInmtDFbElub4Tq0cJ1g9E0vLZr2ZNiR5fyFaGO1aGk41d0SDMKv/T+7Ba+g7qXt9wAf3H7rTxbDS1xaRqFo4XNOrIMEarq8xTgQmdHOFt121UVxdw/FQVGaDmrjBsWZWbAcM43bz/uFjxmMji4TAKylJQqUSzRMYTd06oFGu2HgAMqfzQIg/7oG/NI8dw40KwA+g6j8rVva5LtDAG0ff1T6g43FJud3XMfSIn1/ClrQ9S47kMb4fh4NMaxzlL6/EDKLy0NL4O+w9uq3al00MyA9ilFS0p1SfwuTFiu3kJGlHEHVXB06GIjYeir7KzY5j3FokgCeenf1URhluaDgD5m9PyF0C2rNNNrmkEfHsVeMIptLgsidxCsfGAM9l8r4qym3zuMcgvHELfO0t3mR3HNKaeEmo7zddT1WemKe7IsT4pibq75bOpIA6wnWGw1zQdDpIO6fYRg9Gk6YBI+/utF1tmuHF2inLJNUlSIpj+jQJ17fK3qEghebAz5dk6tcDcYLjlH7ro6fFKf7NzSjzYSSA3WdlR02QAFitbRtMeUe/NZ173T4fLW/JKQIQhdBIIQhACEIQAsF7aNqsNN4lp/yR3WdChpNUwcu4n4cNvr9TDs7oeh6FSTLbzkkbLvdai17S17Q5p3BEg+xU7d8FWzjmZmpno0+X4P4XkZfDWp6sfHsUcfY5PRui2q6n0Pl9Oio6F5LRpqNvX/ACVQ1/02pOcH+NUDhqNGxI29lKXlu5hI2LSQfUaH91x5sU8DuSpMimjzf2ocST7FS2K0Q06b81VNa57ZJ0SHGKEa91gppS2M2aFpSALcpIfIiNx6Kto1alZjqbgXOymDGug5x90k4VsDVrTGjdfU8l2fhvBhQYcwGd2rj0H8sruwdM8yafBpBWtz833VMh0HQgwqPhbUFqof1a4ZZReLimIbUPmHIO5qe4cMa91n1CcVpl2KNUUTsMpvEGAVLX9g9r4bOmxVs2kD0X2rhHiDTdcKlKD2L6bJOzz5YdqN+636eIZT5A8Ebjl76ap1b4K5s5wAE8wLh41XFx0pjSdJMRp/da48WTI6S3CTNDA8FfdQ54yEa5tdB6ba9E9ZwYedUR1Ddfuqq2t202hrRACyr2MXhmJR9at/cvRM0uD2Deo4+wRU4Opkgl507a/dUyFt+g6eq0/2KF1jgtKkQWtkjmSmKELphjhjVRVEghCFcAhCEAIQhACEIQAhCEAIQhACiOM8KyPNZv01NHdndff7jurdYbu2bUYWPGZrhBC5+pwLNjcfj/IOX2lOG6pDxTShoPf/AD7K4xLCX0JB1YNndu/QpFTwWpfvDGAii0+epsPRv8x9F888M/MUK3M5RHP6T4OBbiu4auJLfsD8E/K6AsFjaNpU202CGtAAHos6+kw4/Lgol0qRJ/qVg77m0hgLix4cQN4ggwOe4XNsBwGsTlbSefY/fYLuqFzdR0SzSvVRDjZJYLwnABrHl9I/Lh+PlU1taMpiGNAHp+eazoW+HpseJelffuWPhaOi+U2BogAAdAIC9IW4BCEIAQhCAEIQgBCEIAQhCAEIQgBCEIAQhCAEIQgBCEID45oIgiR0K+U6YaIaAB0AgL0hACEIQAhCEAIQhACEIQAhCEAIQhACEIQAhCEAIQhACEIQH//Z"/>
          <p:cNvSpPr>
            <a:spLocks noChangeAspect="1" noChangeArrowheads="1"/>
          </p:cNvSpPr>
          <p:nvPr/>
        </p:nvSpPr>
        <p:spPr bwMode="auto">
          <a:xfrm>
            <a:off x="144463" y="-1576388"/>
            <a:ext cx="3314700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22893" name="AutoShape 15" descr="data:image/jpeg;base64,/9j/4AAQSkZJRgABAQAAAQABAAD/2wCEAAkGBxQTEhUTExQWFRUXGR0YFxgYFxkbGhwbHBwXGhodHBgcHSggGB4lGxcXITEhJSkrLi4uFx8zODMsNygtLisBCgoKDg0OGxAQGywkICYtLCwtLiwsLCwsNC8sLCwsLCwsLCwsLCwsLCwsLCwsLCwsLCwsLCwsNCwsLCwsLCwsLP/AABEIAOAA4QMBIgACEQEDEQH/xAAcAAADAAMBAQEAAAAAAAAAAAAABQYDBAcCAQj/xAA7EAABAwIEBAUDAgUEAQUBAAABAAIRAwQFEiExBkFRYRMicYGRMrHBB6FCUtHh8BRicvEjQ0SSotIV/8QAGgEBAAMBAQEAAAAAAAAAAAAAAAECAwQFBv/EACwRAAICAQMCBQMEAwAAAAAAAAABAhEDEiExBEEFEyJRkWGB8BQyobFx0fH/2gAMAwEAAhEDEQA/AO4oQhACEIQAhCEAIQhACEIQAhCEAIQhACEIQAhTWNccWlucpeajubacOj1MgD5Ule/qe97oosbTb1d5nfeB+658nVYocv4KuSR1JCiMA4ucT/53DIdnZdZ9uXsrG1umVG5qbmvHVpBVsWeGRel/buSnZmQhC2JBCEIAQhCAEIQgBCEIAQhCAEIQgBCEIAQhCAFq3l+yllDzBcSB7CT+y2lzriPFQ+6DmnRvkH7gn9/suXq+o8mKfdsrJ0hxinGjG+WkJP8AM7b2HNTOJY9ckEsruE8hA+OiQ13uy6MJ9tPkrRbVqN1LXR0j+i8LJ1WbI7cvjYyc2xhS4vu6Zjxnz/uOYfvKYUf1Jum7+G/1b/8AmFL3bmu3lp7hLX13MPZXx5Mi4k/krqZfVf1NuSNG0weoafyUqxzje5rs8N7w1hAJyDKTvufx6KUbdz0WK7dI0OxWnmZXtKTI1v3MVa4ObXXum2GUA4iRIiSkNcSNOSZWFcsZ3dr7cgplFaRZSeMee3JMcNxepQJfTdB/Y+o5rDkHgU3FjTLRJjX53S6i5hOUgj3/AKri3UriWui+tuKqj2ZqjvKwguyiCQNTt9ld0KzXtD2kFrhII2IK5BaWDjQqNY8OLhpOnzvyVV+ml69rX2lX6medkGRlP1D2JB9163RdRLUozd33NIyfcuUIQvWNAQhCAEIQgBCEIAQhCAEIQgBCEIAQheXuABJ0A1JQGvid22lTc5xgQY7nkB3XMKFKnMu1PfaVt8ScQOrvgCKbT5Rz9T3SYPM7aL5fxLqvOyLTwuDGUkxteua4GVNXFEiSw6dCttw100S9lF5lpnf2K54STW5Rs0615yII+y+0LZlfy5TPVuh/ovmJWbgCRpC+cM3sZ2nf7clrp9OqIJ2tSLCexj7rYoWNR4mAAdi4xPoNymuE2viPqB//AKe4PMyYW3QvGyW1AOntyjouiWVrZLchIX2+DsEZ6sno1uny7f4T+3p22wpNP/LU/eEqvqWXzNMtXyyuA8kSJCxm8lXZYsrOKlM0YA00gAew6aKMvTlqQdHN06JzY1nU3BwOy1P1DtRFOsPKXiHesSPyo6d36WHujdwTEYBBOsFL7HHH0roVqboIPsRzB7FTOG4g5p1PJerWtJJnRdLg4/YqnR+lcGxNlzRbVZs7ccweYPot5cr/AEwxzJU8FzvJV+ns/l87fC6ovY6XP5uO3zwzpi7QIQhdJIIQhACEIQAhCEAIQlHEWJGkwBsZnc+g/qss2aOKDnLhA277E6dL63a9BqfhKanF9IDRryemg/KjrmuZJnU6kpe6oSV89PxjNKXoSS+SjkdNteIaD6bn5soaJcDuB2A39kgxziHx6eWkC1pMEu0LgOg5CVL2lPOY5cz2W94gmOW3soy+J5ckND29yNTaNVuGuPMLKMG6uBWa5qwZZz3HdDXmJkfK4Hki9qsrRr1bMs2cB7JNj1nmYXNIzgTpzjkmGJ3Zbry7Kdr4jJ3TG23cFsUk0IH43UDcs5p0grNhNfw8xMPqP5DYDpP5SSqZqO5amflU9gWUbRtUHK95dLzuIcQAOmg/devkShFUuSEe7O48PM4glzzLnQYPYabDVauKOa5uYLDSxt4ePM8+62MQxCm8atBdz5T6wdVjpkpJtEiRt/ladTHRYLHESKoqHbYgdFX4BmriHMYKY/2NAPoIWhxbhdNlam2lTyy3M/I3TcgaDQHQraGaDm8bW5NbWOcNuRUpgtXnjN4datM6tLY95BSRmMNotyhrp5AiPujiK5bVbR8OTnOx3nQbe5WEMDWRPhWCetnEym9raOcAMsDvot+lhQpHLE91uMEABa5s++xWjZw2gG5SKgaWkHTeQZ06LqfDXE+eKdVwJ2Dogn1HP2XJm01v2+ZokGOi5sfUzwy1Rf2LxdHdkKCwDjhwysuGyNs439XDn6q6pVA4BzSCCJBGxC+i6fqsedXB/Y2Ts9oQhdBIIQhACEIQCvG8UFIZQfOf2HVQt5dZjqSTvKYcU3E3D45QPgKZuAdSvkvEck82dpvZbJGcpGWpXCxU2lwLoIb/ADEQPnmsNDzHX6Rufx7rHiFyOvsuSMKdFGxlSxOlRBGYOc7eAYA5CSB3WL/VtdqDEqcr5n6gE9f+ytJ1Jw5/BW36dS5dEa2V9WqY8pWjRvyHQSpOtePbs5wXy0ZVruhsu6np6q8ei23ZDlY74iv80NaZ6x+yS31v4NJtR74eTozqO3oEzxNlOzY2o4Zqjp8Np7buI7fcqHxO/dVfmeZK7ukwbaUtvcVvue764Li4j+IzoqPghv8AqvEtKgzNymo3sQQD8yPhT2D4ZVuKmSkJPM/wtHUn8LpVzYf/AMuye6g0vuKvkDok93f7Q0TA2khdPUJaPLXPb6fUukc2xOgaVxUo03lzWGJ+P+vZPuGcCdUmpVPl/hB2Pc9R2SCyoOZOdrpJkzz/ACrzhq+qubpQLmDTNMD+/ss+pnKMKj92R3K3DbBhY3T402UlxNSdTuHgzBEtJ5N6exT654lZSADiKc6baE9JIWjieJUKzf8AyOMjUOAgj5iR2Xm4Hod09+9FhdhuQgmpuNAOs85OwXujgdKpVziW5No2B56LUrYe4waRzDnG/rCqcCtNBpDhoZ0zD0OxXbrT4YSs1b/DX5QYmBv29EvbZ5tdu66bRsgWN0UlxDYmi4viGH9isskGt2JQrcQ1LIjd0wvoqLA+pUdzXy1pQYJXLNKig8w+hmGy6HweYpuZyBkdp3j4XP7aQWiY/K6LwqJpl3Ux8D+6t4W5frI19f6NYDtCEL64uCEIQAvL3QCeglel8e0EEESDoQjByy+us73OPMkn3WnQpCo7Jmyn5lWmN4Tb5oDAIGuWRqpe8sRScHs1jkV8nm6eeKTt2ZPk8f6RrBEF2uubr6LA9k6NaAm+GnxKQe9sOkggdjp+0Jfiro20HRc8syTohoUYgA0FzjKSPewj6m/K2L55fIiehlIalFwmRC6cME+TNhcUszsrdSdB6nZdWsMDpW9s1hdqxs1CBziXHvz/AGUj+nuAivX8VxJFGHR/uny/ET7J5+r+L+DTZb0j/wCSv9R6MG/ySPYFdsY3Gi8FSs5zxneePVLxq7RrR/K0bD7n1KTWGDuqPaxozPcYA5f9Lcp28Dr16lW/C9S3s6IrV48WrowbuInQDoNJJWkcmiOlMhFBgOD0rG2GaJ3cQNXO7f5spXifHnVDsQBoNeSzXnGBrPLWUMxGkuMAR0hLsSp1KrG+I/KSfIymGxpEzI2AI17rl31XLgszDw/gL7lwqPltIHfm707d10ilZBrABDWNHoAAoDBHXxqupU6Ty0aB5cHNHTNJHwEx4gxGoaZt6zg1xBDm0naujcZjGXod1nk1Oauq+jJVJGlTuaN3cOrM1ZTMUm8u7yOpI07QmtOg7w3MGxMgncdYPdS3D1lTpvzAvpR/I+SfUEap7T48osflrU3ZeVQDU8pICnNjlOVY+xCMONcPVXNpupktgkPgkAjTLI+de4THCbe+psdUoPnIMwY4ZmuA7HUT2hUGFYpb3DZpvDgdYOhj0KYWgeXn+EZho3QFv5WeHLP9suUW09zDw1xyarhSuKHg1B9Xm0iPqAdqdfXdNuIX030y12z9G9zuNu61+L8Jp1aGbM2lXp606h0n/aT0Kj6mNVD/AKUVGGm6SYPNunmHaFv1M8kVSrcOTWzNOpQMkNGizWVPLq6IWe+shTc9sg5XEGPz6ha9GXEACQCuKa2ooOrMB4n9l0HhlsUAO5UBhxBcAF0fB2gUWen5K38GjfVN+yf9o0ibqF5Y8ESCCOoXpfVclwQhCAFhvK2RhPPl6rMsN4yWEKk70ugSN5UI13Si+uDH4JTrEHRoOfoEkxDDar5IH9I9V8/mTd6dzF2Z8PcfCkjck/j8fukuMbE7praUajaeR8abEHl/kpffUQTB5Ly/J0zcp8kvgnxSIBJgSklc5nH4EKqvLZoBM8lO0Wy8husSZXVj5bZk0X3ATja0KwqtyEPmY0ILRrm5jQrnfGuJGvfeK/RmXLT/AOIJM+pJJ+E1pY3moC2rPy5D5XHYt5T3G3wlPELWOpgsObLqF0wyS1pPjj57lm9qPlpSBiCT8aLe/wBFNQuOrgcoPQDSB7ym3CeE+Ixj9w7mvVei9tSpQYzzNefMehMiB6HdZZNXYNbGPhrC2+M+dyZA9d/3lJcBuPFrvk6MblbPYnN8n8Ko8E0zTcSPGzABrdy07z/VSppeBfVmatmo6TppmlwiemYK8N4u+aD4HFbGXWg8Rp8pOU9uh/HuvmO4e65tje0YLwQ6NgfMGuM8jr7rNj+FuqW7hMyAJAETI8x6RvHZHE2NMt6VKytwagaG5w3WABoDH8ROp9O6rii9muU/4LL6km3EWkNyscR/7gfxs8zQfKd2xOyYfqHSososa2C4kZCOm59v7LNagVHCs62NOo0w5wcDmGxDwBB003lSOMV3VauvLyMHQDTMO33XZhSc9u2/P5/wlHrC6NzWysojnEjSO5dyC6bw5eGgabDeCo8kDK45s7iYyganfQRqpqnSNOmylT0pil41Z38xyktZPSQNOZMJ1w+PEr2ZqACrTph9Q5Q0klzjTkADXLkXP1M1JauEvbn5/OSL9i2x97LlzKTfrY4mqznLWkj1E8+yVY8xtS1FQjzMjL11OUj/ADos3AeF1f8AXXFasXFwzt12cC/yuHbKCt7i+ygeTRucOd06H8H3WObHKUfOu+35/JZ7qyLx+gS7xdnOa3N3hrR+F5oXAFPy6E6f57LLjleWO6DZJrSpm16LJpuNsyk6ZS4HX84nkCqepitV4yk5W7Bo0Ed+ZU1gFJ7ZqFpAIhs8zPTponNHUjMsU5QtRdXyXhdFBw9e5XZDOU/AKp1IUnxGVuirWOkA9V9B4VOWh42+ODVHpCEL1SQXxxABJ25r6tXFCfBqRvlP2VZOk2Dn/EF7me7Jq3kpa48UkkVHN/4vcPsnF46DHVa8thfJzdSclyc73FLbuu3XxXn1e4/cqio1xVGdo3+ocweiTVROywUrt1MksJB59D6rOTb5CdG7jTIEBLcPphlB1Q7uMD0Gn3lebrFalQGQPZalbE2U6TGVWPcdSWtIaDJJ+vUjfYD3V4QnJULVivEKVSs4ikwujcgafOyV1bK4YY8GoewGnzsrXBOJrV3kcfA5Brvp/wDmNB7wnFxbNOrSCORaZH7Lq87JiVOGwoQ/pzevtqjhXlrH7MJ2I/iHf+io/wBT6r6LGXFAA+IMjnDcDUhwjnE/Cn8Vsc0EyCDIK3OHLz/UUqmH1j5h5qTuYjl7GCOxKlZlkWprjeiye1CXBcZdSdndTNUfzt87vUjeU74mqU7pguKbYewNzGCMwJAEzrIJHsSkFKj5nN+iqxxa7cQ4aa9R37rXfit0H+E4EcwJlvY5uYTS5P07e5CK+xxJjaY8U5dNZ5j05rQo4pQL2stKAPml9RzTliddCZJ3WKzwIvh9d0842CYWuIUabvCptNWp/CymJ/8AtsElG1XJNmH9UrRrvAySxxzZhT0aR5Yzd5mPdReD8P1DUJPLRs6z0MdF1ihgbqz/ABbjTQAU2nYDYT/TqqQ+BY0i7K1rj9LQNXGNusdSr4ZTWNxul7lqbOR2eCm2p+d7q/8AE2kSRTJndw18s8uf7rxb3talUNesx58R0ZhGruQHsP2VHd1S+oX1AXuqO8rGCXPdyaByA26ABUA4cqVKQdcuDAyXNpsAJaYjV0kTGmk7rljKeW7Vru+CtN8Dvgi68SlUeTLg4NMbNhoMD0lYOPqwZRjm9wA9BBJ/YD3XrgKzbRo1Mk5S/mZJIGpPyPhbmLOpVJ8RrXDbUTp68l0qcV0qS/N2a1scovCXRGwVdwRhrBRdUexpJf5SQCYAGoJ7yvpwO2aZc8lsyGyPjTUr5id89wLaYygDlGjdo91xRbM1GnbN+rWFSpI+kaBZqFrDphKsGvA7TYjkqK1qSP8ANlfHCL3b3Juz3SIGhVLaulgI6KeFPMVRW7IaB2XsdDet+1FomRCEL1CwJfjryKLo56JglfEdIuoOHcT6LLO2sUmvZhnOrylJ00Hf99Euq0CNTr3H5TW87JSKpB01HRfJt2zBhk00C0birAI+UxdX00+EpxGoCNN0auSRVmpTqNDmyRBcOfcLV4lglalxQcTovTmGvDSYfyPJ3r0d911wxpSUrKkxW0Mrr3BtVtzQe2QHlvlOgPI77jUR7LmV7hr28pWHDsQr2zw+m4sIM9j6jmF6DUciTRpFnRqlV2Y0awh4MSfz/VYqVhUoXVKqWkDNldpvOg156kLPcX7L+i25ZpUHlqN5gj8HWCm1ncNqUHOfPkY4uHLygme2y4ZYqk0uS2mxLx7h+SpTu2fS8BtSOusE+2nsEtZTzgB2o3EyCJ5hw2+yurPJd2xYdW1Gh7T2cAQR3ChDXZQe+hVcWuYYgtMEaEEOHIggqkW5bd0KM9vhbz9dQlnIyT86wFQYbe2ls0kVKbCRqXObmd/nQKWo8QNY7QP9W7Jg25p3LTNuHjnAGb1LdQoetO5IKlwXthilEs8TxW5QMxdIiBrp1U7bufdVX1Tq958ubanTG0jsI05kpZi/DVMim2jVEZg4skloAHMawZ5BWeB0abGhrOX1OI1d/bsqtrIlG9u5bdmehRpWzc5IZyc931nsBynoFo3eNvrgUqILGuMDm4+p5DqpriLGPEquMy0Eim2dI2Lj68uyf8M0fDp+LU+ojfk1u8f1UTm/2R2RKdukU9HLRoimDo0ak8zzPuZPupjGsWAHRvLqVlq4zTqEk5srdpGnrCnL++ZUghpkHQnp2A7rLJlcqS4Qk9tjA++e90Nlv3WzTFZrDAAH8TnEyfYDZaVpTh3Sd+ionU2nTYCNOU8/woX0M1uL8PjXUNJ2/wC0/wAOui3TnzSzTaAPRbrNwR01WUnKMrReJTUXCAdlQ09h6KXwt2Ytb3+FVL6Hwx6k5f4LghCF6oBYL5mam8dQVnQVDVqgcwuWAkncctPwlr6gBggEeiocatvBeW+pHodQpnEjrIXx8245HF8oyYV7BpGZphKruxMHVbNa9dlhrZI3Wg+q95y8zymfsrquxRim6GUauS0XALtJntuqZuDg6vJPZaWJUcmjGho7Dl3XTjyR4Kmxh18KpyOEVI6fV/Q/dfbnCwCTAn01Uk2u5tTOD5g4OB7gyF0+pVbcUm1qezhJ7HmD6FRmxSg1KPBatiOsrl1vVz6lp0eOrf6jcKtt2NcIbqyo0g9C1wI+yn7+1nQD3WLha+DKjreo6ATLJMfVoRPLUrSL1K+6LRfYqP0ovC+1aDuyWH0Bkfs4LR4ttmuvnSQM1Nhk7ZvMB85Qm+G1KNmx7iG0mk/SAddANANeQUXjWN+NVqOiA4iJ6AQB+fdY255G4rbf+WHwZrfK2ZaJBgpthtanmjKNeY/PZT9vQLgCU9wujB2Cyy9xaKS0oBu/smtKGieXMnZLqjwynJk/ygbk9FMXV5Uq1IeNWmGtGze/c91zwVrUuCz2KLE7OkXkCkJEF74AAmYA6lbtG38Qw36Ru6f2Sk2AYQHmSVRYdVDWRoATutYRUpUyRJxIwMDKbCADOZTVVhDtDqPgp5xBHiTOjR90iwsS+eWqmqVlHyObW3lokJ3Qspp66xy7LRp04AkaprZ0dJEjTXUqcUPUTQkqU4+k+3T+q3MKt3udDZcSmlThkOOZryOoifgqpwDDW0qeg8x+orqxdBLJkp7ImKPOB4UaQzPMvPwE2Qhe/hwwww0Q4NAQhC1AIQhAT/GNhnomoPqYJ9Rz+N/lcov74iRvqu61GAggiQRBHZck4y4VdRcXN1puPld+D3+68PxLpan5yW3f/ZSaI65xI7NkTun9pbsYHBhLniMzjz9OynK1kRutvDLpzHNBnLtPb+2i4JRVekzQ6NInmtDFbElub4Tq0cJ1g9E0vLZr2ZNiR5fyFaGO1aGk41d0SDMKv/T+7Ba+g7qXt9wAf3H7rTxbDS1xaRqFo4XNOrIMEarq8xTgQmdHOFt121UVxdw/FQVGaDmrjBsWZWbAcM43bz/uFjxmMji4TAKylJQqUSzRMYTd06oFGu2HgAMqfzQIg/7oG/NI8dw40KwA+g6j8rVva5LtDAG0ff1T6g43FJud3XMfSIn1/ClrQ9S47kMb4fh4NMaxzlL6/EDKLy0NL4O+w9uq3al00MyA9ilFS0p1SfwuTFiu3kJGlHEHVXB06GIjYeir7KzY5j3FokgCeenf1URhluaDgD5m9PyF0C2rNNNrmkEfHsVeMIptLgsidxCsfGAM9l8r4qym3zuMcgvHELfO0t3mR3HNKaeEmo7zddT1WemKe7IsT4pibq75bOpIA6wnWGw1zQdDpIO6fYRg9Gk6YBI+/utF1tmuHF2inLJNUlSIpj+jQJ17fK3qEghebAz5dk6tcDcYLjlH7ro6fFKf7NzSjzYSSA3WdlR02QAFitbRtMeUe/NZ173T4fLW/JKQIQhdBIIQhACEIQAsF7aNqsNN4lp/yR3WdChpNUwcu4n4cNvr9TDs7oeh6FSTLbzkkbLvdai17S17Q5p3BEg+xU7d8FWzjmZmpno0+X4P4XkZfDWp6sfHsUcfY5PRui2q6n0Pl9Oio6F5LRpqNvX/ACVQ1/02pOcH+NUDhqNGxI29lKXlu5hI2LSQfUaH91x5sU8DuSpMimjzf2ocST7FS2K0Q06b81VNa57ZJ0SHGKEa91gppS2M2aFpSALcpIfIiNx6Kto1alZjqbgXOymDGug5x90k4VsDVrTGjdfU8l2fhvBhQYcwGd2rj0H8sruwdM8yafBpBWtz833VMh0HQgwqPhbUFqof1a4ZZReLimIbUPmHIO5qe4cMa91n1CcVpl2KNUUTsMpvEGAVLX9g9r4bOmxVs2kD0X2rhHiDTdcKlKD2L6bJOzz5YdqN+636eIZT5A8Ebjl76ap1b4K5s5wAE8wLh41XFx0pjSdJMRp/da48WTI6S3CTNDA8FfdQ54yEa5tdB6ba9E9ZwYedUR1Ddfuqq2t202hrRACyr2MXhmJR9at/cvRM0uD2Deo4+wRU4Opkgl507a/dUyFt+g6eq0/2KF1jgtKkQWtkjmSmKELphjhjVRVEghCFcAhCEAIQhACEIQAhCEAIQhACiOM8KyPNZv01NHdndff7jurdYbu2bUYWPGZrhBC5+pwLNjcfj/IOX2lOG6pDxTShoPf/AD7K4xLCX0JB1YNndu/QpFTwWpfvDGAii0+epsPRv8x9F888M/MUK3M5RHP6T4OBbiu4auJLfsD8E/K6AsFjaNpU202CGtAAHos6+kw4/Lgol0qRJ/qVg77m0hgLix4cQN4ggwOe4XNsBwGsTlbSefY/fYLuqFzdR0SzSvVRDjZJYLwnABrHl9I/Lh+PlU1taMpiGNAHp+eazoW+HpseJelffuWPhaOi+U2BogAAdAIC9IW4BCEIAQhCAEIQgBCEIAQhCAEIQgBCEIAQhCAEIQgBCEID45oIgiR0K+U6YaIaAB0AgL0hACEIQAhCEAIQhACEIQAhCEAIQhACEIQAhCEAIQhACEIQH//Z"/>
          <p:cNvSpPr>
            <a:spLocks noChangeAspect="1" noChangeArrowheads="1"/>
          </p:cNvSpPr>
          <p:nvPr/>
        </p:nvSpPr>
        <p:spPr bwMode="auto">
          <a:xfrm>
            <a:off x="296863" y="-1423988"/>
            <a:ext cx="3314700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pic>
        <p:nvPicPr>
          <p:cNvPr id="34832" name="Picture 17" descr="http://spolem.home.pl/public/produkty/353_salata_zielo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3" y="5084763"/>
            <a:ext cx="1320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3" name="pole tekstowe 14"/>
          <p:cNvSpPr txBox="1">
            <a:spLocks noChangeArrowheads="1"/>
          </p:cNvSpPr>
          <p:nvPr/>
        </p:nvSpPr>
        <p:spPr bwMode="auto">
          <a:xfrm>
            <a:off x="7269163" y="6435725"/>
            <a:ext cx="8270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sałata</a:t>
            </a:r>
          </a:p>
        </p:txBody>
      </p:sp>
      <p:pic>
        <p:nvPicPr>
          <p:cNvPr id="34834" name="Picture 19" descr="http://www.zielonyogrodek.pl/images/media2/4814rzezucha2,_fot._Ann-_Kathrin_Rehse,_SX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363" y="3179763"/>
            <a:ext cx="17605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5" name="pole tekstowe 15"/>
          <p:cNvSpPr txBox="1">
            <a:spLocks noChangeArrowheads="1"/>
          </p:cNvSpPr>
          <p:nvPr/>
        </p:nvSpPr>
        <p:spPr bwMode="auto">
          <a:xfrm>
            <a:off x="6877050" y="4403725"/>
            <a:ext cx="12303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rzeżucha</a:t>
            </a:r>
          </a:p>
        </p:txBody>
      </p:sp>
      <p:sp>
        <p:nvSpPr>
          <p:cNvPr id="34836" name="pole tekstowe 16"/>
          <p:cNvSpPr txBox="1">
            <a:spLocks noChangeArrowheads="1"/>
          </p:cNvSpPr>
          <p:nvPr/>
        </p:nvSpPr>
        <p:spPr bwMode="auto">
          <a:xfrm>
            <a:off x="3492500" y="6503988"/>
            <a:ext cx="1082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kalafior</a:t>
            </a:r>
          </a:p>
        </p:txBody>
      </p:sp>
      <p:pic>
        <p:nvPicPr>
          <p:cNvPr id="34837" name="Picture 23" descr="http://ocdn.eu/images/pulscms/NWI7MDQsMCxmLDFjMixmZDswNiwzMjAsMWMy/bd43cb9b17103ab20d639000c4f88e6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5445125"/>
            <a:ext cx="18208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3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3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0" grpId="0"/>
      <p:bldP spid="34821" grpId="0"/>
      <p:bldP spid="34823" grpId="0"/>
      <p:bldP spid="34825" grpId="0"/>
      <p:bldP spid="34829" grpId="0"/>
      <p:bldP spid="34833" grpId="0"/>
      <p:bldP spid="34835" grpId="0"/>
      <p:bldP spid="348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50825" y="3284538"/>
            <a:ext cx="88931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FFFFFF"/>
                </a:solidFill>
                <a:latin typeface="Georgia" panose="02040502050405020303" pitchFamily="18" charset="0"/>
              </a:rPr>
              <a:t>Owoce zawierają wszystkie witaminy, z wyjątkiem D, która jest przetwarzana w skórze pod wpływem promieni słonecznych i witaminy B12, która występuje głównie w produktach pochodzenia zwierzęcego.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FFFFFF"/>
                </a:solidFill>
                <a:latin typeface="Georgia" panose="02040502050405020303" pitchFamily="18" charset="0"/>
              </a:rPr>
              <a:t>Są źródłem minerałów, błonnika oraz bezcennych substancji barwnikowych neutralizujących groźne dla zdrowia wolne rodniki.</a:t>
            </a:r>
          </a:p>
        </p:txBody>
      </p:sp>
      <p:sp>
        <p:nvSpPr>
          <p:cNvPr id="124931" name="pole tekstowe 4"/>
          <p:cNvSpPr txBox="1">
            <a:spLocks noChangeArrowheads="1"/>
          </p:cNvSpPr>
          <p:nvPr/>
        </p:nvSpPr>
        <p:spPr bwMode="auto">
          <a:xfrm>
            <a:off x="1042988" y="205422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FFFFFF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42988" y="1125538"/>
            <a:ext cx="6965950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2000" b="1" spc="1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charset="0"/>
              </a:rPr>
              <a:t>OWOCE</a:t>
            </a:r>
          </a:p>
        </p:txBody>
      </p:sp>
    </p:spTree>
    <p:extLst>
      <p:ext uri="{BB962C8B-B14F-4D97-AF65-F5344CB8AC3E}">
        <p14:creationId xmlns:p14="http://schemas.microsoft.com/office/powerpoint/2010/main" val="562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" presetClass="emph" presetSubtype="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1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6" grpId="2"/>
      <p:bldP spid="6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załka w dół 12"/>
          <p:cNvSpPr/>
          <p:nvPr/>
        </p:nvSpPr>
        <p:spPr>
          <a:xfrm>
            <a:off x="977900" y="2046288"/>
            <a:ext cx="484188" cy="4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pic>
        <p:nvPicPr>
          <p:cNvPr id="614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75" y="2017713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888" y="2011363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763" y="2046288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100" y="2017713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Prostokąt 22"/>
          <p:cNvSpPr/>
          <p:nvPr/>
        </p:nvSpPr>
        <p:spPr>
          <a:xfrm>
            <a:off x="5675313" y="2995613"/>
            <a:ext cx="1108075" cy="33337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7900" y="450850"/>
            <a:ext cx="7470775" cy="35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CO ZNAJDZIEMY W OWOCACH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1445" name="Elipsa 3"/>
          <p:cNvSpPr>
            <a:spLocks noChangeArrowheads="1"/>
          </p:cNvSpPr>
          <p:nvPr/>
        </p:nvSpPr>
        <p:spPr bwMode="auto">
          <a:xfrm>
            <a:off x="2206625" y="833438"/>
            <a:ext cx="1292225" cy="12573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800">
              <a:solidFill>
                <a:srgbClr val="CAF278"/>
              </a:solidFill>
              <a:latin typeface="Calibri" panose="020F0502020204030204" pitchFamily="34" charset="0"/>
            </a:endParaRPr>
          </a:p>
        </p:txBody>
      </p:sp>
      <p:sp>
        <p:nvSpPr>
          <p:cNvPr id="61446" name="Elipsa 4"/>
          <p:cNvSpPr>
            <a:spLocks noChangeArrowheads="1"/>
          </p:cNvSpPr>
          <p:nvPr/>
        </p:nvSpPr>
        <p:spPr bwMode="auto">
          <a:xfrm>
            <a:off x="3898900" y="844550"/>
            <a:ext cx="1292225" cy="12573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800">
              <a:solidFill>
                <a:srgbClr val="CAF278"/>
              </a:solidFill>
              <a:latin typeface="Calibri" panose="020F0502020204030204" pitchFamily="34" charset="0"/>
            </a:endParaRPr>
          </a:p>
        </p:txBody>
      </p:sp>
      <p:sp>
        <p:nvSpPr>
          <p:cNvPr id="61447" name="Elipsa 5"/>
          <p:cNvSpPr>
            <a:spLocks noChangeArrowheads="1"/>
          </p:cNvSpPr>
          <p:nvPr/>
        </p:nvSpPr>
        <p:spPr bwMode="auto">
          <a:xfrm>
            <a:off x="5557838" y="833438"/>
            <a:ext cx="1292225" cy="12573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800">
              <a:solidFill>
                <a:srgbClr val="CAF278"/>
              </a:solidFill>
              <a:latin typeface="Calibri" panose="020F0502020204030204" pitchFamily="34" charset="0"/>
            </a:endParaRPr>
          </a:p>
        </p:txBody>
      </p:sp>
      <p:sp>
        <p:nvSpPr>
          <p:cNvPr id="61448" name="Elipsa 6"/>
          <p:cNvSpPr>
            <a:spLocks noChangeArrowheads="1"/>
          </p:cNvSpPr>
          <p:nvPr/>
        </p:nvSpPr>
        <p:spPr bwMode="auto">
          <a:xfrm>
            <a:off x="7335838" y="844550"/>
            <a:ext cx="1292225" cy="12573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800">
              <a:solidFill>
                <a:srgbClr val="CAF278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665163" y="2995613"/>
            <a:ext cx="1052512" cy="33337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665163" y="3225800"/>
            <a:ext cx="10525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B9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652463" y="2995613"/>
            <a:ext cx="1109662" cy="33337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l-PL" dirty="0">
              <a:solidFill>
                <a:srgbClr val="324706"/>
              </a:solidFill>
            </a:endParaRPr>
          </a:p>
        </p:txBody>
      </p:sp>
      <p:sp>
        <p:nvSpPr>
          <p:cNvPr id="34" name="pole tekstowe 33"/>
          <p:cNvSpPr txBox="1">
            <a:spLocks noChangeArrowheads="1"/>
          </p:cNvSpPr>
          <p:nvPr/>
        </p:nvSpPr>
        <p:spPr bwMode="auto">
          <a:xfrm>
            <a:off x="752475" y="3235325"/>
            <a:ext cx="9334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FF0000"/>
                </a:solidFill>
                <a:latin typeface="Georgia" panose="02040502050405020303" pitchFamily="18" charset="0"/>
              </a:rPr>
              <a:t>POTAS 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652463" y="2995613"/>
            <a:ext cx="1065212" cy="33337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36" name="pole tekstowe 35"/>
          <p:cNvSpPr txBox="1">
            <a:spLocks noChangeArrowheads="1"/>
          </p:cNvSpPr>
          <p:nvPr/>
        </p:nvSpPr>
        <p:spPr bwMode="auto">
          <a:xfrm>
            <a:off x="714375" y="3154363"/>
            <a:ext cx="9747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7443788" y="2984500"/>
            <a:ext cx="1109662" cy="33337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61479" name="pole tekstowe 37"/>
          <p:cNvSpPr txBox="1">
            <a:spLocks noChangeArrowheads="1"/>
          </p:cNvSpPr>
          <p:nvPr/>
        </p:nvSpPr>
        <p:spPr bwMode="auto">
          <a:xfrm>
            <a:off x="7475538" y="3260725"/>
            <a:ext cx="11017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PP</a:t>
            </a:r>
          </a:p>
        </p:txBody>
      </p:sp>
      <p:sp>
        <p:nvSpPr>
          <p:cNvPr id="49" name="Prostokąt 48"/>
          <p:cNvSpPr/>
          <p:nvPr/>
        </p:nvSpPr>
        <p:spPr>
          <a:xfrm>
            <a:off x="3975100" y="2959100"/>
            <a:ext cx="1108075" cy="33337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50" name="pole tekstowe 49"/>
          <p:cNvSpPr txBox="1">
            <a:spLocks noChangeArrowheads="1"/>
          </p:cNvSpPr>
          <p:nvPr/>
        </p:nvSpPr>
        <p:spPr bwMode="auto">
          <a:xfrm>
            <a:off x="3990975" y="3189288"/>
            <a:ext cx="1077913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B9</a:t>
            </a:r>
          </a:p>
        </p:txBody>
      </p:sp>
      <p:sp>
        <p:nvSpPr>
          <p:cNvPr id="4" name="Prostokąt 3"/>
          <p:cNvSpPr/>
          <p:nvPr/>
        </p:nvSpPr>
        <p:spPr>
          <a:xfrm>
            <a:off x="3975100" y="2973388"/>
            <a:ext cx="1109663" cy="33337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3960813" y="3440113"/>
            <a:ext cx="11969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</p:txBody>
      </p:sp>
      <p:sp>
        <p:nvSpPr>
          <p:cNvPr id="6" name="Prostokąt 5"/>
          <p:cNvSpPr/>
          <p:nvPr/>
        </p:nvSpPr>
        <p:spPr>
          <a:xfrm>
            <a:off x="3981450" y="2959100"/>
            <a:ext cx="1108075" cy="33337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4027488" y="3127375"/>
            <a:ext cx="10461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POTAS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5675313" y="3257550"/>
            <a:ext cx="110807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675313" y="2994025"/>
            <a:ext cx="1108075" cy="33337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5630863" y="3446463"/>
            <a:ext cx="120173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FF0000"/>
                </a:solidFill>
                <a:latin typeface="Georgia" panose="02040502050405020303" pitchFamily="18" charset="0"/>
              </a:rPr>
              <a:t> 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FF0000"/>
                </a:solidFill>
                <a:latin typeface="Georgia" panose="02040502050405020303" pitchFamily="18" charset="0"/>
              </a:rPr>
              <a:t> CYNK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FF0000"/>
                </a:solidFill>
                <a:latin typeface="Georgia" panose="02040502050405020303" pitchFamily="18" charset="0"/>
              </a:rPr>
              <a:t> 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</p:txBody>
      </p:sp>
      <p:sp>
        <p:nvSpPr>
          <p:cNvPr id="9" name="Prostokąt 8"/>
          <p:cNvSpPr/>
          <p:nvPr/>
        </p:nvSpPr>
        <p:spPr>
          <a:xfrm>
            <a:off x="5675313" y="2984500"/>
            <a:ext cx="1065212" cy="33337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61471" name="pole tekstowe 24"/>
          <p:cNvSpPr txBox="1">
            <a:spLocks noChangeArrowheads="1"/>
          </p:cNvSpPr>
          <p:nvPr/>
        </p:nvSpPr>
        <p:spPr bwMode="auto">
          <a:xfrm>
            <a:off x="5689600" y="3132138"/>
            <a:ext cx="11271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>
              <a:solidFill>
                <a:srgbClr val="CAF278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CYNK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7446963" y="2973388"/>
            <a:ext cx="1108075" cy="33337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658813" y="2563813"/>
            <a:ext cx="1096962" cy="3429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80" name="Prostokąt 79"/>
          <p:cNvSpPr/>
          <p:nvPr/>
        </p:nvSpPr>
        <p:spPr>
          <a:xfrm>
            <a:off x="3976688" y="2557463"/>
            <a:ext cx="1112837" cy="3429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81" name="Prostokąt 80"/>
          <p:cNvSpPr/>
          <p:nvPr/>
        </p:nvSpPr>
        <p:spPr>
          <a:xfrm>
            <a:off x="5648325" y="2568575"/>
            <a:ext cx="1135063" cy="3413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82" name="Prostokąt 81"/>
          <p:cNvSpPr/>
          <p:nvPr/>
        </p:nvSpPr>
        <p:spPr>
          <a:xfrm>
            <a:off x="7443788" y="2554288"/>
            <a:ext cx="1109662" cy="3397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20" name="pole tekstowe 19"/>
          <p:cNvSpPr txBox="1">
            <a:spLocks noChangeArrowheads="1"/>
          </p:cNvSpPr>
          <p:nvPr/>
        </p:nvSpPr>
        <p:spPr bwMode="auto">
          <a:xfrm>
            <a:off x="582613" y="2614613"/>
            <a:ext cx="1292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100" b="1">
                <a:solidFill>
                  <a:srgbClr val="4E6F09"/>
                </a:solidFill>
                <a:latin typeface="Georgia" panose="02040502050405020303" pitchFamily="18" charset="0"/>
              </a:rPr>
              <a:t>POMARAŃCZE</a:t>
            </a: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3965575" y="2616200"/>
            <a:ext cx="1108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100" b="1">
                <a:solidFill>
                  <a:srgbClr val="4E6F09"/>
                </a:solidFill>
                <a:latin typeface="Georgia" panose="02040502050405020303" pitchFamily="18" charset="0"/>
              </a:rPr>
              <a:t>MALINY</a:t>
            </a:r>
          </a:p>
        </p:txBody>
      </p:sp>
      <p:sp>
        <p:nvSpPr>
          <p:cNvPr id="25" name="pole tekstowe 24"/>
          <p:cNvSpPr txBox="1">
            <a:spLocks noChangeArrowheads="1"/>
          </p:cNvSpPr>
          <p:nvPr/>
        </p:nvSpPr>
        <p:spPr bwMode="auto">
          <a:xfrm>
            <a:off x="5648325" y="2616200"/>
            <a:ext cx="11382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100" b="1">
                <a:solidFill>
                  <a:srgbClr val="4E6F09"/>
                </a:solidFill>
                <a:latin typeface="Georgia" panose="02040502050405020303" pitchFamily="18" charset="0"/>
              </a:rPr>
              <a:t>KIWI</a:t>
            </a:r>
          </a:p>
        </p:txBody>
      </p:sp>
      <p:sp>
        <p:nvSpPr>
          <p:cNvPr id="26" name="pole tekstowe 25"/>
          <p:cNvSpPr txBox="1">
            <a:spLocks noChangeArrowheads="1"/>
          </p:cNvSpPr>
          <p:nvPr/>
        </p:nvSpPr>
        <p:spPr bwMode="auto">
          <a:xfrm>
            <a:off x="7443788" y="2601913"/>
            <a:ext cx="10715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100" b="1">
                <a:solidFill>
                  <a:srgbClr val="4E6F09"/>
                </a:solidFill>
                <a:latin typeface="Georgia" panose="02040502050405020303" pitchFamily="18" charset="0"/>
              </a:rPr>
              <a:t>JABŁKA</a:t>
            </a:r>
          </a:p>
        </p:txBody>
      </p:sp>
      <p:sp>
        <p:nvSpPr>
          <p:cNvPr id="61481" name="pole tekstowe 40"/>
          <p:cNvSpPr txBox="1">
            <a:spLocks noChangeArrowheads="1"/>
          </p:cNvSpPr>
          <p:nvPr/>
        </p:nvSpPr>
        <p:spPr bwMode="auto">
          <a:xfrm>
            <a:off x="7434263" y="3430588"/>
            <a:ext cx="1154112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5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5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5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5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5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SÓD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7446963" y="2992438"/>
            <a:ext cx="1109662" cy="33321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63" name="pole tekstowe 28"/>
          <p:cNvSpPr txBox="1">
            <a:spLocks noChangeArrowheads="1"/>
          </p:cNvSpPr>
          <p:nvPr/>
        </p:nvSpPr>
        <p:spPr bwMode="auto">
          <a:xfrm>
            <a:off x="7450138" y="3124200"/>
            <a:ext cx="11080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B3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532476"/>
                </a:solidFill>
                <a:latin typeface="Georgia" panose="02040502050405020303" pitchFamily="18" charset="0"/>
              </a:rPr>
              <a:t>WIT. PP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POTAS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SÓD</a:t>
            </a:r>
          </a:p>
        </p:txBody>
      </p:sp>
      <p:sp>
        <p:nvSpPr>
          <p:cNvPr id="79" name="Prostokąt 78"/>
          <p:cNvSpPr/>
          <p:nvPr/>
        </p:nvSpPr>
        <p:spPr>
          <a:xfrm>
            <a:off x="2244725" y="2552700"/>
            <a:ext cx="1138238" cy="3413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324706"/>
              </a:solidFill>
            </a:endParaRPr>
          </a:p>
        </p:txBody>
      </p:sp>
      <p:sp>
        <p:nvSpPr>
          <p:cNvPr id="22" name="pole tekstowe 21"/>
          <p:cNvSpPr txBox="1">
            <a:spLocks noChangeArrowheads="1"/>
          </p:cNvSpPr>
          <p:nvPr/>
        </p:nvSpPr>
        <p:spPr bwMode="auto">
          <a:xfrm>
            <a:off x="2287588" y="2601913"/>
            <a:ext cx="10509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100" b="1">
                <a:solidFill>
                  <a:srgbClr val="4E6F09"/>
                </a:solidFill>
                <a:latin typeface="Georgia" panose="02040502050405020303" pitchFamily="18" charset="0"/>
              </a:rPr>
              <a:t>BANANY</a:t>
            </a:r>
          </a:p>
        </p:txBody>
      </p:sp>
      <p:sp>
        <p:nvSpPr>
          <p:cNvPr id="83" name="Elipsa 82"/>
          <p:cNvSpPr>
            <a:spLocks noChangeArrowheads="1"/>
          </p:cNvSpPr>
          <p:nvPr/>
        </p:nvSpPr>
        <p:spPr bwMode="auto">
          <a:xfrm>
            <a:off x="582613" y="833438"/>
            <a:ext cx="1292225" cy="12573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03477" name="Picture 5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888" y="2970213"/>
            <a:ext cx="11080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78" name="Picture 5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738" y="2941638"/>
            <a:ext cx="1270000" cy="33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80" name="Picture 5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588" y="2947988"/>
            <a:ext cx="1060450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5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8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9" dur="20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4" dur="2000"/>
                                        <p:tgtEl>
                                          <p:spTgt spid="1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9" dur="2000"/>
                                        <p:tgtEl>
                                          <p:spTgt spid="10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8" presetClass="entr" presetSubtype="3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8" presetClass="entr" presetSubtype="3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7" dur="30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5" dur="30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3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3" dur="30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1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" grpId="0"/>
      <p:bldP spid="61445" grpId="0" animBg="1"/>
      <p:bldP spid="61446" grpId="0" animBg="1"/>
      <p:bldP spid="61447" grpId="0" animBg="1"/>
      <p:bldP spid="61448" grpId="0" animBg="1"/>
      <p:bldP spid="32" grpId="0" animBg="1"/>
      <p:bldP spid="33" grpId="0"/>
      <p:bldP spid="30" grpId="0" animBg="1"/>
      <p:bldP spid="34" grpId="0"/>
      <p:bldP spid="35" grpId="0" animBg="1"/>
      <p:bldP spid="36" grpId="0"/>
      <p:bldP spid="37" grpId="0" animBg="1"/>
      <p:bldP spid="61479" grpId="0"/>
      <p:bldP spid="49" grpId="0" animBg="1"/>
      <p:bldP spid="50" grpId="0"/>
      <p:bldP spid="4" grpId="0" animBg="1"/>
      <p:bldP spid="5" grpId="0"/>
      <p:bldP spid="6" grpId="0" animBg="1"/>
      <p:bldP spid="7" grpId="0"/>
      <p:bldP spid="11" grpId="0"/>
      <p:bldP spid="12" grpId="0" animBg="1"/>
      <p:bldP spid="14" grpId="0"/>
      <p:bldP spid="9" grpId="0" animBg="1"/>
      <p:bldP spid="61471" grpId="0"/>
      <p:bldP spid="15" grpId="0" animBg="1"/>
      <p:bldP spid="28" grpId="0" animBg="1"/>
      <p:bldP spid="80" grpId="0" animBg="1"/>
      <p:bldP spid="81" grpId="0" animBg="1"/>
      <p:bldP spid="82" grpId="0" animBg="1"/>
      <p:bldP spid="20" grpId="0"/>
      <p:bldP spid="24" grpId="0"/>
      <p:bldP spid="25" grpId="0"/>
      <p:bldP spid="26" grpId="0"/>
      <p:bldP spid="61481" grpId="0"/>
      <p:bldP spid="27" grpId="0" animBg="1"/>
      <p:bldP spid="63" grpId="0"/>
      <p:bldP spid="79" grpId="0" animBg="1"/>
      <p:bldP spid="22" grpId="0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rostokąt 50"/>
          <p:cNvSpPr/>
          <p:nvPr/>
        </p:nvSpPr>
        <p:spPr>
          <a:xfrm>
            <a:off x="5740400" y="3106738"/>
            <a:ext cx="1138238" cy="30956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" name="Strzałka w dół 2"/>
          <p:cNvSpPr/>
          <p:nvPr/>
        </p:nvSpPr>
        <p:spPr>
          <a:xfrm>
            <a:off x="1104900" y="1966913"/>
            <a:ext cx="484188" cy="4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950" y="1951038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38" y="1930400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488" y="1935163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463" y="1938338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ipsa 7"/>
          <p:cNvSpPr>
            <a:spLocks noChangeArrowheads="1"/>
          </p:cNvSpPr>
          <p:nvPr/>
        </p:nvSpPr>
        <p:spPr bwMode="auto">
          <a:xfrm>
            <a:off x="2465388" y="698500"/>
            <a:ext cx="1292225" cy="12573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" name="Elipsa 8"/>
          <p:cNvSpPr>
            <a:spLocks noChangeArrowheads="1"/>
          </p:cNvSpPr>
          <p:nvPr/>
        </p:nvSpPr>
        <p:spPr bwMode="auto">
          <a:xfrm>
            <a:off x="4097338" y="698500"/>
            <a:ext cx="1293812" cy="12573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" name="Elipsa 9"/>
          <p:cNvSpPr>
            <a:spLocks noChangeArrowheads="1"/>
          </p:cNvSpPr>
          <p:nvPr/>
        </p:nvSpPr>
        <p:spPr bwMode="auto">
          <a:xfrm>
            <a:off x="5681663" y="698500"/>
            <a:ext cx="1292225" cy="12573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Elipsa 11"/>
          <p:cNvSpPr>
            <a:spLocks noChangeArrowheads="1"/>
          </p:cNvSpPr>
          <p:nvPr/>
        </p:nvSpPr>
        <p:spPr bwMode="auto">
          <a:xfrm>
            <a:off x="7261225" y="698500"/>
            <a:ext cx="1292225" cy="12573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3" name="Prostokąt 12"/>
          <p:cNvSpPr/>
          <p:nvPr/>
        </p:nvSpPr>
        <p:spPr>
          <a:xfrm>
            <a:off x="777875" y="2466975"/>
            <a:ext cx="1138238" cy="3413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2517775" y="2435225"/>
            <a:ext cx="1136650" cy="3413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089400" y="2419350"/>
            <a:ext cx="1138238" cy="3413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5751513" y="2427288"/>
            <a:ext cx="1136650" cy="3429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7427913" y="2419350"/>
            <a:ext cx="1138237" cy="3413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2503488" y="3108325"/>
            <a:ext cx="1150937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4100513" y="3124200"/>
            <a:ext cx="1138237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7458075" y="3098800"/>
            <a:ext cx="1138238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2503488" y="2479675"/>
            <a:ext cx="12144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</a:rPr>
              <a:t>WINOGRONA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638175" y="2513013"/>
            <a:ext cx="13874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1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</a:rPr>
              <a:t>GREJPFRUTY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108450" y="2481263"/>
            <a:ext cx="11271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1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</a:rPr>
              <a:t>GRANATY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5810250" y="2382838"/>
            <a:ext cx="1163638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</a:rPr>
              <a:t>   CZARNA PORZECZKA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7439025" y="2468563"/>
            <a:ext cx="11271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1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</a:rPr>
              <a:t>ARBUZ</a:t>
            </a:r>
          </a:p>
        </p:txBody>
      </p:sp>
      <p:sp>
        <p:nvSpPr>
          <p:cNvPr id="31" name="Elipsa 2"/>
          <p:cNvSpPr>
            <a:spLocks noChangeArrowheads="1"/>
          </p:cNvSpPr>
          <p:nvPr/>
        </p:nvSpPr>
        <p:spPr bwMode="auto">
          <a:xfrm>
            <a:off x="685800" y="722313"/>
            <a:ext cx="1292225" cy="12573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762000" y="3106738"/>
            <a:ext cx="1138238" cy="30972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7" name="pole tekstowe 36"/>
          <p:cNvSpPr txBox="1">
            <a:spLocks noChangeArrowheads="1"/>
          </p:cNvSpPr>
          <p:nvPr/>
        </p:nvSpPr>
        <p:spPr bwMode="auto">
          <a:xfrm>
            <a:off x="777875" y="3355975"/>
            <a:ext cx="10414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B5</a:t>
            </a:r>
          </a:p>
        </p:txBody>
      </p:sp>
      <p:sp>
        <p:nvSpPr>
          <p:cNvPr id="38" name="Prostokąt 37"/>
          <p:cNvSpPr/>
          <p:nvPr/>
        </p:nvSpPr>
        <p:spPr>
          <a:xfrm>
            <a:off x="777875" y="3125788"/>
            <a:ext cx="1138238" cy="30972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9" name="pole tekstowe 38"/>
          <p:cNvSpPr txBox="1">
            <a:spLocks noChangeArrowheads="1"/>
          </p:cNvSpPr>
          <p:nvPr/>
        </p:nvSpPr>
        <p:spPr bwMode="auto">
          <a:xfrm>
            <a:off x="762000" y="3273425"/>
            <a:ext cx="11382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CYNK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FLUOR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771525" y="3127375"/>
            <a:ext cx="1136650" cy="30956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b="1" dirty="0"/>
          </a:p>
        </p:txBody>
      </p:sp>
      <p:sp>
        <p:nvSpPr>
          <p:cNvPr id="34" name="pole tekstowe 33"/>
          <p:cNvSpPr txBox="1">
            <a:spLocks noChangeArrowheads="1"/>
          </p:cNvSpPr>
          <p:nvPr/>
        </p:nvSpPr>
        <p:spPr bwMode="auto">
          <a:xfrm>
            <a:off x="862013" y="3217863"/>
            <a:ext cx="111283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CYNK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FLUOR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5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0" name="pole tekstowe 39"/>
          <p:cNvSpPr txBox="1">
            <a:spLocks noChangeArrowheads="1"/>
          </p:cNvSpPr>
          <p:nvPr/>
        </p:nvSpPr>
        <p:spPr bwMode="auto">
          <a:xfrm>
            <a:off x="2559050" y="3270250"/>
            <a:ext cx="105568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</p:txBody>
      </p:sp>
      <p:sp>
        <p:nvSpPr>
          <p:cNvPr id="41" name="Prostokąt 40"/>
          <p:cNvSpPr/>
          <p:nvPr/>
        </p:nvSpPr>
        <p:spPr>
          <a:xfrm>
            <a:off x="2498725" y="3114675"/>
            <a:ext cx="1138238" cy="30956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2" name="pole tekstowe 41"/>
          <p:cNvSpPr txBox="1">
            <a:spLocks noChangeArrowheads="1"/>
          </p:cNvSpPr>
          <p:nvPr/>
        </p:nvSpPr>
        <p:spPr bwMode="auto">
          <a:xfrm>
            <a:off x="2519363" y="3286125"/>
            <a:ext cx="11176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CYNK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MIEDŹ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JOD</a:t>
            </a:r>
          </a:p>
        </p:txBody>
      </p:sp>
      <p:sp>
        <p:nvSpPr>
          <p:cNvPr id="43" name="Prostokąt 42"/>
          <p:cNvSpPr/>
          <p:nvPr/>
        </p:nvSpPr>
        <p:spPr>
          <a:xfrm>
            <a:off x="2506663" y="3128963"/>
            <a:ext cx="1136650" cy="30956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4" name="pole tekstowe 43"/>
          <p:cNvSpPr txBox="1">
            <a:spLocks noChangeArrowheads="1"/>
          </p:cNvSpPr>
          <p:nvPr/>
        </p:nvSpPr>
        <p:spPr bwMode="auto">
          <a:xfrm>
            <a:off x="2605088" y="3160713"/>
            <a:ext cx="97313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CYNK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MIEDŹ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JOD</a:t>
            </a:r>
          </a:p>
        </p:txBody>
      </p:sp>
      <p:sp>
        <p:nvSpPr>
          <p:cNvPr id="45" name="pole tekstowe 44"/>
          <p:cNvSpPr txBox="1">
            <a:spLocks noChangeArrowheads="1"/>
          </p:cNvSpPr>
          <p:nvPr/>
        </p:nvSpPr>
        <p:spPr bwMode="auto">
          <a:xfrm>
            <a:off x="4138613" y="3325813"/>
            <a:ext cx="10890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B5</a:t>
            </a:r>
          </a:p>
        </p:txBody>
      </p:sp>
      <p:sp>
        <p:nvSpPr>
          <p:cNvPr id="46" name="Prostokąt 45"/>
          <p:cNvSpPr/>
          <p:nvPr/>
        </p:nvSpPr>
        <p:spPr>
          <a:xfrm>
            <a:off x="4089400" y="3127375"/>
            <a:ext cx="1138238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7" name="pole tekstowe 46"/>
          <p:cNvSpPr txBox="1">
            <a:spLocks noChangeArrowheads="1"/>
          </p:cNvSpPr>
          <p:nvPr/>
        </p:nvSpPr>
        <p:spPr bwMode="auto">
          <a:xfrm>
            <a:off x="4089400" y="3192463"/>
            <a:ext cx="11382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KRZEM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JOD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BŁONNIK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Georgia" panose="02040502050405020303" pitchFamily="18" charset="0"/>
              </a:rPr>
              <a:t>BIAŁKO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4089400" y="3109913"/>
            <a:ext cx="1138238" cy="30972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9" name="pole tekstowe 48"/>
          <p:cNvSpPr txBox="1">
            <a:spLocks noChangeArrowheads="1"/>
          </p:cNvSpPr>
          <p:nvPr/>
        </p:nvSpPr>
        <p:spPr bwMode="auto">
          <a:xfrm>
            <a:off x="4184650" y="3149600"/>
            <a:ext cx="10287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KRZEM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JOD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BŁONNIK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BIAŁKO</a:t>
            </a:r>
          </a:p>
        </p:txBody>
      </p:sp>
      <p:sp>
        <p:nvSpPr>
          <p:cNvPr id="20" name="pole tekstowe 19"/>
          <p:cNvSpPr txBox="1">
            <a:spLocks noChangeArrowheads="1"/>
          </p:cNvSpPr>
          <p:nvPr/>
        </p:nvSpPr>
        <p:spPr bwMode="auto">
          <a:xfrm>
            <a:off x="7526338" y="3402013"/>
            <a:ext cx="12493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5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7453313" y="3106738"/>
            <a:ext cx="1138237" cy="30956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/>
          </a:p>
        </p:txBody>
      </p:sp>
      <p:sp>
        <p:nvSpPr>
          <p:cNvPr id="32" name="pole tekstowe 31"/>
          <p:cNvSpPr txBox="1">
            <a:spLocks noChangeArrowheads="1"/>
          </p:cNvSpPr>
          <p:nvPr/>
        </p:nvSpPr>
        <p:spPr bwMode="auto">
          <a:xfrm>
            <a:off x="7453313" y="3617913"/>
            <a:ext cx="11382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SÓD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</p:txBody>
      </p:sp>
      <p:sp>
        <p:nvSpPr>
          <p:cNvPr id="53" name="Prostokąt 52"/>
          <p:cNvSpPr/>
          <p:nvPr/>
        </p:nvSpPr>
        <p:spPr>
          <a:xfrm>
            <a:off x="7454900" y="3090863"/>
            <a:ext cx="1136650" cy="30972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7454900" y="3235325"/>
            <a:ext cx="9667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SÓD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</p:txBody>
      </p:sp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5800725" y="3281363"/>
            <a:ext cx="10779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P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PP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6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6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532476"/>
                </a:solidFill>
                <a:latin typeface="Georgia" panose="02040502050405020303" pitchFamily="18" charset="0"/>
              </a:rPr>
              <a:t>	</a:t>
            </a:r>
          </a:p>
        </p:txBody>
      </p:sp>
      <p:sp>
        <p:nvSpPr>
          <p:cNvPr id="54" name="Prostokąt 53"/>
          <p:cNvSpPr/>
          <p:nvPr/>
        </p:nvSpPr>
        <p:spPr>
          <a:xfrm>
            <a:off x="5734050" y="3127375"/>
            <a:ext cx="1138238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5697538" y="3344863"/>
            <a:ext cx="1211262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CYNK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BOR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JOD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BŁONNIK</a:t>
            </a:r>
          </a:p>
        </p:txBody>
      </p:sp>
      <p:sp>
        <p:nvSpPr>
          <p:cNvPr id="55" name="Prostokąt 54"/>
          <p:cNvSpPr/>
          <p:nvPr/>
        </p:nvSpPr>
        <p:spPr>
          <a:xfrm>
            <a:off x="5743575" y="3111500"/>
            <a:ext cx="1136650" cy="30956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>
            <a:off x="5784850" y="3100388"/>
            <a:ext cx="10699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PP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5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 CYNK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BOR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JOD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BŁONNIK</a:t>
            </a:r>
          </a:p>
        </p:txBody>
      </p:sp>
    </p:spTree>
    <p:extLst>
      <p:ext uri="{BB962C8B-B14F-4D97-AF65-F5344CB8AC3E}">
        <p14:creationId xmlns:p14="http://schemas.microsoft.com/office/powerpoint/2010/main" val="34135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 animBg="1"/>
      <p:bldP spid="35" grpId="0" animBg="1"/>
      <p:bldP spid="37" grpId="0"/>
      <p:bldP spid="38" grpId="0" animBg="1"/>
      <p:bldP spid="39" grpId="0"/>
      <p:bldP spid="18" grpId="0" animBg="1"/>
      <p:bldP spid="34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 animBg="1"/>
      <p:bldP spid="47" grpId="0"/>
      <p:bldP spid="48" grpId="0" animBg="1"/>
      <p:bldP spid="49" grpId="0"/>
      <p:bldP spid="20" grpId="0"/>
      <p:bldP spid="52" grpId="0" animBg="1"/>
      <p:bldP spid="32" grpId="0"/>
      <p:bldP spid="53" grpId="0" animBg="1"/>
      <p:bldP spid="33" grpId="0"/>
      <p:bldP spid="2" grpId="0"/>
      <p:bldP spid="54" grpId="0" animBg="1"/>
      <p:bldP spid="11" grpId="0"/>
      <p:bldP spid="5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rostokąt 71"/>
          <p:cNvSpPr/>
          <p:nvPr/>
        </p:nvSpPr>
        <p:spPr>
          <a:xfrm>
            <a:off x="7342188" y="3170238"/>
            <a:ext cx="1136650" cy="30972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1" name="pole tekstowe 20"/>
          <p:cNvSpPr txBox="1">
            <a:spLocks noChangeArrowheads="1"/>
          </p:cNvSpPr>
          <p:nvPr/>
        </p:nvSpPr>
        <p:spPr bwMode="auto">
          <a:xfrm>
            <a:off x="7353300" y="3408363"/>
            <a:ext cx="11366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PP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349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813" y="2005013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Schemat blokowy: łącznik 48"/>
          <p:cNvSpPr/>
          <p:nvPr/>
        </p:nvSpPr>
        <p:spPr>
          <a:xfrm>
            <a:off x="3970338" y="801688"/>
            <a:ext cx="1292225" cy="1255712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2" name="Strzałka w dół 31"/>
          <p:cNvSpPr/>
          <p:nvPr/>
        </p:nvSpPr>
        <p:spPr>
          <a:xfrm>
            <a:off x="1008063" y="2005013"/>
            <a:ext cx="484187" cy="4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6349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988" y="2005013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988" y="2019300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6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663" y="2005013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66750" y="3222625"/>
            <a:ext cx="1152525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716588" y="3200400"/>
            <a:ext cx="1138237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338388" y="3201988"/>
            <a:ext cx="1136650" cy="30956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4017963" y="3217863"/>
            <a:ext cx="1136650" cy="30956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6" name="Elipsa 15"/>
          <p:cNvSpPr>
            <a:spLocks noChangeArrowheads="1"/>
          </p:cNvSpPr>
          <p:nvPr/>
        </p:nvSpPr>
        <p:spPr bwMode="auto">
          <a:xfrm>
            <a:off x="7269163" y="762000"/>
            <a:ext cx="1293812" cy="12573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7" name="Elipsa 16"/>
          <p:cNvSpPr>
            <a:spLocks noChangeArrowheads="1"/>
          </p:cNvSpPr>
          <p:nvPr/>
        </p:nvSpPr>
        <p:spPr bwMode="auto">
          <a:xfrm>
            <a:off x="4114800" y="952500"/>
            <a:ext cx="1012825" cy="103028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7" name="Prostokąt 26"/>
          <p:cNvSpPr/>
          <p:nvPr/>
        </p:nvSpPr>
        <p:spPr>
          <a:xfrm>
            <a:off x="681038" y="2538413"/>
            <a:ext cx="1152525" cy="3413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8" name="Prostokąt 27"/>
          <p:cNvSpPr/>
          <p:nvPr/>
        </p:nvSpPr>
        <p:spPr>
          <a:xfrm>
            <a:off x="2339975" y="2538413"/>
            <a:ext cx="1136650" cy="3413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9" name="Prostokąt 28"/>
          <p:cNvSpPr/>
          <p:nvPr/>
        </p:nvSpPr>
        <p:spPr>
          <a:xfrm>
            <a:off x="4046538" y="2538413"/>
            <a:ext cx="1138237" cy="3413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5702300" y="2538413"/>
            <a:ext cx="1138238" cy="3413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7351713" y="2549525"/>
            <a:ext cx="1138237" cy="3413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8" name="Elipsa 37"/>
          <p:cNvSpPr>
            <a:spLocks noChangeArrowheads="1"/>
          </p:cNvSpPr>
          <p:nvPr/>
        </p:nvSpPr>
        <p:spPr bwMode="auto">
          <a:xfrm>
            <a:off x="635000" y="998538"/>
            <a:ext cx="1152525" cy="1030287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71500" y="2590800"/>
            <a:ext cx="13763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1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</a:rPr>
              <a:t>BRZOSKWINIA</a:t>
            </a: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695325" y="3500438"/>
            <a:ext cx="11398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PP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339975" y="2590800"/>
            <a:ext cx="10604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1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</a:rPr>
              <a:t>ANANAS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87800" y="2578100"/>
            <a:ext cx="12477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l-PL" sz="11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</a:rPr>
              <a:t>TRUSKAWKA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427913" y="2566988"/>
            <a:ext cx="105886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1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</a:rPr>
              <a:t>GRUSZKI</a:t>
            </a:r>
          </a:p>
        </p:txBody>
      </p:sp>
      <p:sp>
        <p:nvSpPr>
          <p:cNvPr id="18" name="pole tekstowe 17"/>
          <p:cNvSpPr txBox="1">
            <a:spLocks noChangeArrowheads="1"/>
          </p:cNvSpPr>
          <p:nvPr/>
        </p:nvSpPr>
        <p:spPr bwMode="auto">
          <a:xfrm>
            <a:off x="2416175" y="3500438"/>
            <a:ext cx="10033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>
            <a:off x="4083050" y="3489325"/>
            <a:ext cx="10969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</p:txBody>
      </p:sp>
      <p:sp>
        <p:nvSpPr>
          <p:cNvPr id="22" name="pole tekstowe 21"/>
          <p:cNvSpPr txBox="1">
            <a:spLocks noChangeArrowheads="1"/>
          </p:cNvSpPr>
          <p:nvPr/>
        </p:nvSpPr>
        <p:spPr bwMode="auto">
          <a:xfrm>
            <a:off x="5781675" y="3494088"/>
            <a:ext cx="10588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532476"/>
                </a:solidFill>
                <a:latin typeface="Georgia" panose="02040502050405020303" pitchFamily="18" charset="0"/>
              </a:rPr>
              <a:t>WIT. PP</a:t>
            </a:r>
          </a:p>
        </p:txBody>
      </p:sp>
      <p:sp>
        <p:nvSpPr>
          <p:cNvPr id="48" name="Elipsa 47"/>
          <p:cNvSpPr>
            <a:spLocks noChangeArrowheads="1"/>
          </p:cNvSpPr>
          <p:nvPr/>
        </p:nvSpPr>
        <p:spPr bwMode="auto">
          <a:xfrm>
            <a:off x="5626100" y="800100"/>
            <a:ext cx="1292225" cy="12573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5781675" y="2581275"/>
            <a:ext cx="10588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</a:rPr>
              <a:t>AWOKADO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669925" y="3201988"/>
            <a:ext cx="1152525" cy="30972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/>
          </a:p>
        </p:txBody>
      </p:sp>
      <p:sp>
        <p:nvSpPr>
          <p:cNvPr id="25" name="pole tekstowe 24"/>
          <p:cNvSpPr txBox="1">
            <a:spLocks noChangeArrowheads="1"/>
          </p:cNvSpPr>
          <p:nvPr/>
        </p:nvSpPr>
        <p:spPr bwMode="auto">
          <a:xfrm>
            <a:off x="685800" y="3403600"/>
            <a:ext cx="11414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5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6" name="Schemat blokowy: łącznik 55"/>
          <p:cNvSpPr/>
          <p:nvPr/>
        </p:nvSpPr>
        <p:spPr>
          <a:xfrm>
            <a:off x="2281238" y="793750"/>
            <a:ext cx="1293812" cy="1255713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1" name="Elipsa 40"/>
          <p:cNvSpPr/>
          <p:nvPr/>
        </p:nvSpPr>
        <p:spPr>
          <a:xfrm>
            <a:off x="2428875" y="327025"/>
            <a:ext cx="1003300" cy="1673225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Prostokąt 56"/>
          <p:cNvSpPr/>
          <p:nvPr/>
        </p:nvSpPr>
        <p:spPr>
          <a:xfrm>
            <a:off x="666750" y="3219450"/>
            <a:ext cx="1152525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latin typeface="Georgia" pitchFamily="18" charset="0"/>
            </a:endParaRPr>
          </a:p>
        </p:txBody>
      </p:sp>
      <p:sp>
        <p:nvSpPr>
          <p:cNvPr id="52" name="pole tekstowe 51"/>
          <p:cNvSpPr txBox="1">
            <a:spLocks noChangeArrowheads="1"/>
          </p:cNvSpPr>
          <p:nvPr/>
        </p:nvSpPr>
        <p:spPr bwMode="auto">
          <a:xfrm>
            <a:off x="785813" y="3336925"/>
            <a:ext cx="11112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WIT.PP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</p:txBody>
      </p:sp>
      <p:sp>
        <p:nvSpPr>
          <p:cNvPr id="60" name="Prostokąt 59"/>
          <p:cNvSpPr/>
          <p:nvPr/>
        </p:nvSpPr>
        <p:spPr>
          <a:xfrm>
            <a:off x="2339975" y="3216275"/>
            <a:ext cx="1138238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53" name="pole tekstowe 52"/>
          <p:cNvSpPr txBox="1">
            <a:spLocks noChangeArrowheads="1"/>
          </p:cNvSpPr>
          <p:nvPr/>
        </p:nvSpPr>
        <p:spPr bwMode="auto">
          <a:xfrm>
            <a:off x="2339975" y="3602038"/>
            <a:ext cx="113823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MIEDŹ</a:t>
            </a:r>
          </a:p>
        </p:txBody>
      </p:sp>
      <p:sp>
        <p:nvSpPr>
          <p:cNvPr id="62" name="Prostokąt 61"/>
          <p:cNvSpPr/>
          <p:nvPr/>
        </p:nvSpPr>
        <p:spPr>
          <a:xfrm>
            <a:off x="2336800" y="3216275"/>
            <a:ext cx="1138238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54" name="pole tekstowe 53"/>
          <p:cNvSpPr txBox="1">
            <a:spLocks noChangeArrowheads="1"/>
          </p:cNvSpPr>
          <p:nvPr/>
        </p:nvSpPr>
        <p:spPr bwMode="auto">
          <a:xfrm>
            <a:off x="2460625" y="3354388"/>
            <a:ext cx="1014413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MIEDŹ</a:t>
            </a:r>
          </a:p>
        </p:txBody>
      </p:sp>
      <p:sp>
        <p:nvSpPr>
          <p:cNvPr id="64" name="Prostokąt 63"/>
          <p:cNvSpPr/>
          <p:nvPr/>
        </p:nvSpPr>
        <p:spPr>
          <a:xfrm>
            <a:off x="4016375" y="3216275"/>
            <a:ext cx="1138238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58" name="pole tekstowe 57"/>
          <p:cNvSpPr txBox="1">
            <a:spLocks noChangeArrowheads="1"/>
          </p:cNvSpPr>
          <p:nvPr/>
        </p:nvSpPr>
        <p:spPr bwMode="auto">
          <a:xfrm>
            <a:off x="3986213" y="3600450"/>
            <a:ext cx="1196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CYNK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BŁONNIK</a:t>
            </a:r>
          </a:p>
        </p:txBody>
      </p:sp>
      <p:sp>
        <p:nvSpPr>
          <p:cNvPr id="66" name="Prostokąt 65"/>
          <p:cNvSpPr/>
          <p:nvPr/>
        </p:nvSpPr>
        <p:spPr>
          <a:xfrm>
            <a:off x="4017963" y="3206750"/>
            <a:ext cx="1138237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59" name="pole tekstowe 58"/>
          <p:cNvSpPr txBox="1">
            <a:spLocks noChangeArrowheads="1"/>
          </p:cNvSpPr>
          <p:nvPr/>
        </p:nvSpPr>
        <p:spPr bwMode="auto">
          <a:xfrm>
            <a:off x="4094163" y="3359150"/>
            <a:ext cx="10017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CYNK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BŁONNIK</a:t>
            </a:r>
          </a:p>
        </p:txBody>
      </p:sp>
      <p:sp>
        <p:nvSpPr>
          <p:cNvPr id="68" name="Prostokąt 67"/>
          <p:cNvSpPr/>
          <p:nvPr/>
        </p:nvSpPr>
        <p:spPr>
          <a:xfrm>
            <a:off x="5700713" y="3190875"/>
            <a:ext cx="1138237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61" name="pole tekstowe 60"/>
          <p:cNvSpPr txBox="1">
            <a:spLocks noChangeArrowheads="1"/>
          </p:cNvSpPr>
          <p:nvPr/>
        </p:nvSpPr>
        <p:spPr bwMode="auto">
          <a:xfrm>
            <a:off x="5670550" y="3546475"/>
            <a:ext cx="122396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MIEDŹ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BIAŁKO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BŁONNIK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pl-PL" altLang="pl-PL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Prostokąt 69"/>
          <p:cNvSpPr/>
          <p:nvPr/>
        </p:nvSpPr>
        <p:spPr>
          <a:xfrm>
            <a:off x="5708650" y="3182938"/>
            <a:ext cx="1138238" cy="30972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63" name="pole tekstowe 62"/>
          <p:cNvSpPr txBox="1">
            <a:spLocks noChangeArrowheads="1"/>
          </p:cNvSpPr>
          <p:nvPr/>
        </p:nvSpPr>
        <p:spPr bwMode="auto">
          <a:xfrm>
            <a:off x="5757863" y="3194050"/>
            <a:ext cx="10398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PP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8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MAGNEZ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MIEDŹ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BIALKO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BŁONNIK</a:t>
            </a:r>
          </a:p>
        </p:txBody>
      </p:sp>
      <p:sp>
        <p:nvSpPr>
          <p:cNvPr id="75" name="Prostokąt 74"/>
          <p:cNvSpPr/>
          <p:nvPr/>
        </p:nvSpPr>
        <p:spPr>
          <a:xfrm>
            <a:off x="7353300" y="3184525"/>
            <a:ext cx="1138238" cy="30972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67" name="pole tekstowe 66"/>
          <p:cNvSpPr txBox="1">
            <a:spLocks noChangeArrowheads="1"/>
          </p:cNvSpPr>
          <p:nvPr/>
        </p:nvSpPr>
        <p:spPr bwMode="auto">
          <a:xfrm>
            <a:off x="7405688" y="3540125"/>
            <a:ext cx="10604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JOD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MIEDŹ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500" b="1">
                <a:solidFill>
                  <a:srgbClr val="FF0000"/>
                </a:solidFill>
                <a:latin typeface="Georgia" panose="02040502050405020303" pitchFamily="18" charset="0"/>
              </a:rPr>
              <a:t>BOR</a:t>
            </a:r>
          </a:p>
        </p:txBody>
      </p:sp>
      <p:sp>
        <p:nvSpPr>
          <p:cNvPr id="77" name="Prostokąt 76"/>
          <p:cNvSpPr/>
          <p:nvPr/>
        </p:nvSpPr>
        <p:spPr>
          <a:xfrm>
            <a:off x="7342188" y="3182938"/>
            <a:ext cx="1138237" cy="30972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69" name="pole tekstowe 68"/>
          <p:cNvSpPr txBox="1">
            <a:spLocks noChangeArrowheads="1"/>
          </p:cNvSpPr>
          <p:nvPr/>
        </p:nvSpPr>
        <p:spPr bwMode="auto">
          <a:xfrm>
            <a:off x="7399338" y="3216275"/>
            <a:ext cx="10318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WIT. B6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532476"/>
                </a:solidFill>
                <a:latin typeface="Georgia" panose="02040502050405020303" pitchFamily="18" charset="0"/>
              </a:rPr>
              <a:t> WIT. PP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000" b="1">
              <a:solidFill>
                <a:srgbClr val="532476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WAPŃ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FOSFOR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ŻELAZO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JOD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POTAS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MIEDŹ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Georgia" panose="02040502050405020303" pitchFamily="18" charset="0"/>
              </a:rPr>
              <a:t>BOR</a:t>
            </a:r>
          </a:p>
        </p:txBody>
      </p:sp>
    </p:spTree>
    <p:extLst>
      <p:ext uri="{BB962C8B-B14F-4D97-AF65-F5344CB8AC3E}">
        <p14:creationId xmlns:p14="http://schemas.microsoft.com/office/powerpoint/2010/main" val="9526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1" grpId="0"/>
      <p:bldP spid="49" grpId="0" animBg="1"/>
      <p:bldP spid="32" grpId="0" animBg="1"/>
      <p:bldP spid="3" grpId="0" animBg="1"/>
      <p:bldP spid="6" grpId="0" animBg="1"/>
      <p:bldP spid="8" grpId="0" animBg="1"/>
      <p:bldP spid="9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4" grpId="0"/>
      <p:bldP spid="5" grpId="0"/>
      <p:bldP spid="7" grpId="0"/>
      <p:bldP spid="11" grpId="0"/>
      <p:bldP spid="12" grpId="0"/>
      <p:bldP spid="18" grpId="0"/>
      <p:bldP spid="19" grpId="0"/>
      <p:bldP spid="22" grpId="0"/>
      <p:bldP spid="48" grpId="0" animBg="1"/>
      <p:bldP spid="23" grpId="0"/>
      <p:bldP spid="51" grpId="0" animBg="1"/>
      <p:bldP spid="25" grpId="0"/>
      <p:bldP spid="56" grpId="0" animBg="1"/>
      <p:bldP spid="57" grpId="0" animBg="1"/>
      <p:bldP spid="52" grpId="0"/>
      <p:bldP spid="60" grpId="0" animBg="1"/>
      <p:bldP spid="53" grpId="0"/>
      <p:bldP spid="62" grpId="0" animBg="1"/>
      <p:bldP spid="54" grpId="0"/>
      <p:bldP spid="64" grpId="0" animBg="1"/>
      <p:bldP spid="58" grpId="0"/>
      <p:bldP spid="66" grpId="0" animBg="1"/>
      <p:bldP spid="59" grpId="0"/>
      <p:bldP spid="68" grpId="0" animBg="1"/>
      <p:bldP spid="61" grpId="0"/>
      <p:bldP spid="70" grpId="0" animBg="1"/>
      <p:bldP spid="63" grpId="0"/>
      <p:bldP spid="75" grpId="0" animBg="1"/>
      <p:bldP spid="67" grpId="0"/>
      <p:bldP spid="77" grpId="0" animBg="1"/>
      <p:bldP spid="6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14085</TotalTime>
  <Words>927</Words>
  <Application>Microsoft Office PowerPoint</Application>
  <PresentationFormat>Pokaz na ekranie (4:3)</PresentationFormat>
  <Paragraphs>646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7" baseType="lpstr">
      <vt:lpstr>Algerian</vt:lpstr>
      <vt:lpstr>Arial</vt:lpstr>
      <vt:lpstr>Book Antiqua</vt:lpstr>
      <vt:lpstr>Calibri</vt:lpstr>
      <vt:lpstr>Century Gothic</vt:lpstr>
      <vt:lpstr>Georgia</vt:lpstr>
      <vt:lpstr>Times New Roman</vt:lpstr>
      <vt:lpstr>Verdana</vt:lpstr>
      <vt:lpstr>Wingdings 2</vt:lpstr>
      <vt:lpstr>Energetyczny</vt:lpstr>
      <vt:lpstr>Prezentacja programu PowerPoint</vt:lpstr>
      <vt:lpstr>Prezentacja programu PowerPoint</vt:lpstr>
      <vt:lpstr>Prezentacja programu PowerPoint</vt:lpstr>
      <vt:lpstr>Prezentacja programu PowerPoint</vt:lpstr>
      <vt:lpstr>CO ZNAJDZIEMY W OWOCACH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</dc:creator>
  <cp:lastModifiedBy>Ireneusz Pierański</cp:lastModifiedBy>
  <cp:revision>974</cp:revision>
  <dcterms:created xsi:type="dcterms:W3CDTF">2013-11-05T21:13:28Z</dcterms:created>
  <dcterms:modified xsi:type="dcterms:W3CDTF">2014-11-21T21:30:18Z</dcterms:modified>
</cp:coreProperties>
</file>