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4888" r:id="rId2"/>
    <p:sldMasterId id="2147485178" r:id="rId3"/>
  </p:sldMasterIdLst>
  <p:notesMasterIdLst>
    <p:notesMasterId r:id="rId18"/>
  </p:notesMasterIdLst>
  <p:sldIdLst>
    <p:sldId id="301" r:id="rId4"/>
    <p:sldId id="341" r:id="rId5"/>
    <p:sldId id="300" r:id="rId6"/>
    <p:sldId id="333" r:id="rId7"/>
    <p:sldId id="309" r:id="rId8"/>
    <p:sldId id="375" r:id="rId9"/>
    <p:sldId id="376" r:id="rId10"/>
    <p:sldId id="377" r:id="rId11"/>
    <p:sldId id="378" r:id="rId12"/>
    <p:sldId id="379" r:id="rId13"/>
    <p:sldId id="380" r:id="rId14"/>
    <p:sldId id="381" r:id="rId15"/>
    <p:sldId id="382" r:id="rId16"/>
    <p:sldId id="383" r:id="rId17"/>
  </p:sldIdLst>
  <p:sldSz cx="9144000" cy="6858000" type="screen4x3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FF"/>
    <a:srgbClr val="66FF33"/>
    <a:srgbClr val="FFFF66"/>
    <a:srgbClr val="CC0099"/>
    <a:srgbClr val="0033CC"/>
    <a:srgbClr val="FF00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7906" autoAdjust="0"/>
  </p:normalViewPr>
  <p:slideViewPr>
    <p:cSldViewPr>
      <p:cViewPr varScale="1">
        <p:scale>
          <a:sx n="42" d="100"/>
          <a:sy n="42" d="100"/>
        </p:scale>
        <p:origin x="14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CEE3E2B9-AE72-4631-BA40-AECEB1A0FC95}" type="datetimeFigureOut">
              <a:rPr lang="pl-PL"/>
              <a:pPr>
                <a:defRPr/>
              </a:pPr>
              <a:t>2014-11-21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53B71BC-B922-42E9-A722-4AD7600D1CC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426382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2450239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2944295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25309767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10320200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20187250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11776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7CC562-CBEB-41FA-B4A3-EE5E516E2BF0}" type="slidenum">
              <a:rPr lang="pl-PL" altLang="pl-PL" smtClean="0"/>
              <a:pPr>
                <a:spcBef>
                  <a:spcPct val="0"/>
                </a:spcBef>
              </a:pPr>
              <a:t>14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783898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1283395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1211541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2748051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9933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162D820-CF5D-4D73-B518-4B90684920B8}" type="slidenum">
              <a:rPr lang="pl-PL" altLang="pl-PL" smtClean="0"/>
              <a:pPr>
                <a:spcBef>
                  <a:spcPct val="0"/>
                </a:spcBef>
              </a:pPr>
              <a:t>5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2369058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1111390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10342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0EDC7D8-6F7C-4313-B567-DBA4F03E2EA7}" type="slidenum">
              <a:rPr lang="pl-PL" altLang="pl-PL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7</a:t>
            </a:fld>
            <a:endParaRPr lang="pl-PL" altLang="pl-P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470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75675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476387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ójkąt równoramienny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5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8576D413-2233-42E2-B4D3-20D6449ACC2C}" type="datetimeFigureOut">
              <a:rPr lang="pl-PL"/>
              <a:pPr>
                <a:defRPr/>
              </a:pPr>
              <a:t>2014-11-21</a:t>
            </a:fld>
            <a:endParaRPr lang="pl-PL"/>
          </a:p>
        </p:txBody>
      </p:sp>
      <p:sp>
        <p:nvSpPr>
          <p:cNvPr id="6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9FDDB31-7010-4A7F-B470-5D720F2DF08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21070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AD3C7-D7EE-4D93-8BCD-CCCED3200CBF}" type="datetimeFigureOut">
              <a:rPr lang="pl-PL"/>
              <a:pPr>
                <a:defRPr/>
              </a:pPr>
              <a:t>2014-11-21</a:t>
            </a:fld>
            <a:endParaRPr lang="pl-PL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DBD67-FF4A-42AE-9A2F-700DBE2A043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30090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A2090828-C9B3-4592-AF37-86F7F155FF20}" type="datetimeFigureOut">
              <a:rPr lang="pl-PL"/>
              <a:pPr>
                <a:defRPr/>
              </a:pPr>
              <a:t>2014-11-21</a:t>
            </a:fld>
            <a:endParaRPr lang="pl-PL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B8F066B4-AA4B-4374-82D1-B3C1BD2A193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98838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A42C5-E866-4857-83BE-AD984C9E202A}" type="datetimeFigureOut">
              <a:rPr lang="pl-PL"/>
              <a:pPr>
                <a:defRPr/>
              </a:pPr>
              <a:t>2014-11-21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AFE77-50A8-4AB2-AF9D-16085CC7534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28632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3A4EE-1636-433C-A239-619BDE4C6757}" type="datetimeFigureOut">
              <a:rPr lang="pl-PL"/>
              <a:pPr>
                <a:defRPr/>
              </a:pPr>
              <a:t>2014-11-21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DC141-8ECF-439B-9B75-A8B5C02CE0D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64362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2950B-A19F-4484-A292-7883235965FA}" type="datetimeFigureOut">
              <a:rPr lang="pl-PL"/>
              <a:pPr>
                <a:defRPr/>
              </a:pPr>
              <a:t>2014-11-21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B72CF-B6CB-40DE-89E1-2691DBCA551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36560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22391-ECCF-4D63-A79C-D8CDBAD90820}" type="datetimeFigureOut">
              <a:rPr lang="pl-PL"/>
              <a:pPr>
                <a:defRPr/>
              </a:pPr>
              <a:t>2014-11-21</a:t>
            </a:fld>
            <a:endParaRPr lang="pl-P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55D85-DBA0-46BC-9535-2E18DE41C83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74787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59971-3C97-43B3-A8AE-824543E9E427}" type="datetimeFigureOut">
              <a:rPr lang="pl-PL"/>
              <a:pPr>
                <a:defRPr/>
              </a:pPr>
              <a:t>2014-11-21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86E01-46B2-4DD7-8D5E-2961C5AE72A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226520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7238F-2BBE-40FC-9673-76547BCA9EAD}" type="datetimeFigureOut">
              <a:rPr lang="pl-PL"/>
              <a:pPr>
                <a:defRPr/>
              </a:pPr>
              <a:t>2014-11-21</a:t>
            </a:fld>
            <a:endParaRPr lang="pl-P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AD483-7FC3-41B9-BAA5-C676AC34F18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52572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9CA30-F65C-4330-B0AA-E6460F87E3CC}" type="datetimeFigureOut">
              <a:rPr lang="pl-PL"/>
              <a:pPr>
                <a:defRPr/>
              </a:pPr>
              <a:t>2014-11-21</a:t>
            </a:fld>
            <a:endParaRPr lang="pl-PL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8321F-3A9F-45A8-819B-D34F780D963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27645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EA58A-3CCE-49CB-A882-AE5FA6C1B2B7}" type="datetimeFigureOut">
              <a:rPr lang="pl-PL"/>
              <a:pPr>
                <a:defRPr/>
              </a:pPr>
              <a:t>2014-11-21</a:t>
            </a:fld>
            <a:endParaRPr lang="pl-PL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CB7C7-1206-4BED-850C-AE1F38C7046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8139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ójkąt prostokątny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Trójkąt równoramienny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Łącznik prostoliniowy 12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14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9C2C8-441E-485D-8E25-5704BF71DB70}" type="datetimeFigureOut">
              <a:rPr lang="pl-PL"/>
              <a:pPr>
                <a:defRPr/>
              </a:pPr>
              <a:t>2014-11-21</a:t>
            </a:fld>
            <a:endParaRPr lang="pl-PL"/>
          </a:p>
        </p:txBody>
      </p:sp>
      <p:sp>
        <p:nvSpPr>
          <p:cNvPr id="9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CEEFE-A7BF-48C3-8B15-A8BD496E5EE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281272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30738-8526-4E2A-A943-ACACA9D33A0F}" type="datetimeFigureOut">
              <a:rPr lang="pl-PL"/>
              <a:pPr>
                <a:defRPr/>
              </a:pPr>
              <a:t>2014-11-21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6C507-2B6A-412C-89A3-B27C469A408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797484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09182-7601-4570-BA4F-006D848F7EAB}" type="datetimeFigureOut">
              <a:rPr lang="pl-PL"/>
              <a:pPr>
                <a:defRPr/>
              </a:pPr>
              <a:t>2014-11-21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68A40-1D73-4A7B-8084-066A55AC625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563157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7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12"/>
          <p:cNvSpPr/>
          <p:nvPr/>
        </p:nvSpPr>
        <p:spPr>
          <a:xfrm>
            <a:off x="7712075" y="3136900"/>
            <a:ext cx="911225" cy="2074863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13"/>
          <p:cNvSpPr/>
          <p:nvPr/>
        </p:nvSpPr>
        <p:spPr>
          <a:xfrm>
            <a:off x="446088" y="3055938"/>
            <a:ext cx="694690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10"/>
          <p:cNvSpPr/>
          <p:nvPr/>
        </p:nvSpPr>
        <p:spPr>
          <a:xfrm>
            <a:off x="541338" y="4559300"/>
            <a:ext cx="675640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9"/>
          <p:cNvSpPr/>
          <p:nvPr/>
        </p:nvSpPr>
        <p:spPr>
          <a:xfrm>
            <a:off x="539750" y="3140075"/>
            <a:ext cx="6759575" cy="207645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94796-76E2-49E9-A44D-7FB94CE7F649}" type="datetimeFigureOut">
              <a:rPr lang="pl-PL"/>
              <a:pPr>
                <a:defRPr/>
              </a:pPr>
              <a:t>2014-11-21</a:t>
            </a:fld>
            <a:endParaRPr lang="pl-PL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688" y="4625975"/>
            <a:ext cx="762000" cy="457200"/>
          </a:xfrm>
        </p:spPr>
        <p:txBody>
          <a:bodyPr/>
          <a:lstStyle>
            <a:lvl1pPr algn="ctr">
              <a:defRPr sz="2800">
                <a:solidFill>
                  <a:srgbClr val="330033"/>
                </a:solidFill>
              </a:defRPr>
            </a:lvl1pPr>
          </a:lstStyle>
          <a:p>
            <a:pPr>
              <a:defRPr/>
            </a:pPr>
            <a:fld id="{9CF9DE7B-972B-4D44-910B-175E37F5A7D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015681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2C757-98A2-4F3F-BB31-FF58B0CFC942}" type="datetimeFigureOut">
              <a:rPr lang="pl-PL"/>
              <a:pPr>
                <a:defRPr/>
              </a:pPr>
              <a:t>2014-11-21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C53BB-9D1F-4B8C-A6D8-B857E5C0A5E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670218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7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15"/>
          <p:cNvSpPr/>
          <p:nvPr/>
        </p:nvSpPr>
        <p:spPr>
          <a:xfrm>
            <a:off x="568325" y="3048000"/>
            <a:ext cx="803275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14"/>
          <p:cNvSpPr/>
          <p:nvPr/>
        </p:nvSpPr>
        <p:spPr>
          <a:xfrm>
            <a:off x="676275" y="4541838"/>
            <a:ext cx="781685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13"/>
          <p:cNvSpPr/>
          <p:nvPr/>
        </p:nvSpPr>
        <p:spPr>
          <a:xfrm>
            <a:off x="676275" y="3124200"/>
            <a:ext cx="7816850" cy="2078038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42291-13A9-4DD8-9ED8-38F16EEC37C0}" type="datetimeFigureOut">
              <a:rPr lang="pl-PL"/>
              <a:pPr>
                <a:defRPr/>
              </a:pPr>
              <a:t>2014-11-21</a:t>
            </a:fld>
            <a:endParaRPr lang="pl-PL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AFFCC-32D1-44DC-943B-328020B44B6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621813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EA36C-D38C-4243-8213-A41EC50B9957}" type="datetimeFigureOut">
              <a:rPr lang="pl-PL"/>
              <a:pPr>
                <a:defRPr/>
              </a:pPr>
              <a:t>2014-11-21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8A8A7-BC85-4A12-873F-F562BEF4A12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087755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06B40-5488-490B-82CB-227A00584AFA}" type="datetimeFigureOut">
              <a:rPr lang="pl-PL"/>
              <a:pPr>
                <a:defRPr/>
              </a:pPr>
              <a:t>2014-11-21</a:t>
            </a:fld>
            <a:endParaRPr lang="pl-P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99C15-9EF3-4EBB-AD30-A6E238DB5DA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120764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E19B9-DDEA-427D-BC4A-14DC8C9D7E45}" type="datetimeFigureOut">
              <a:rPr lang="pl-PL"/>
              <a:pPr>
                <a:defRPr/>
              </a:pPr>
              <a:t>2014-11-21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A6143-A004-4D1D-8F60-4303DC6E0F8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687164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3" name="Rounded Rectangle 10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F0C04-F96E-44F7-87AA-514C2C00B01C}" type="datetimeFigureOut">
              <a:rPr lang="pl-PL"/>
              <a:pPr>
                <a:defRPr/>
              </a:pPr>
              <a:t>2014-11-21</a:t>
            </a:fld>
            <a:endParaRPr lang="pl-P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A146E-8BD5-4609-B84D-BA7FD5FAAEE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378940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6" name="Rounded Rectangle 11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9"/>
          <p:cNvSpPr/>
          <p:nvPr/>
        </p:nvSpPr>
        <p:spPr>
          <a:xfrm>
            <a:off x="676275" y="1643063"/>
            <a:ext cx="2484438" cy="3233737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/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11F0B-7D46-44BF-A0CD-8A9ED284A508}" type="datetimeFigureOut">
              <a:rPr lang="pl-PL"/>
              <a:pPr>
                <a:defRPr/>
              </a:pPr>
              <a:t>2014-11-21</a:t>
            </a:fld>
            <a:endParaRPr lang="pl-PL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AB25A-6DD5-4C77-A4EE-D5FC7E43020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69445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50416-0ABF-4F53-B5B6-D4BD63E759B2}" type="datetimeFigureOut">
              <a:rPr lang="pl-PL"/>
              <a:pPr>
                <a:defRPr/>
              </a:pPr>
              <a:t>2014-11-21</a:t>
            </a:fld>
            <a:endParaRPr lang="pl-PL"/>
          </a:p>
        </p:txBody>
      </p:sp>
      <p:sp>
        <p:nvSpPr>
          <p:cNvPr id="6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E3AC1-568E-4137-8A10-80B44F23BED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655412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6" name="Rounded Rectangle 8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11"/>
          <p:cNvSpPr/>
          <p:nvPr/>
        </p:nvSpPr>
        <p:spPr>
          <a:xfrm>
            <a:off x="762000" y="5029200"/>
            <a:ext cx="7600950" cy="12033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12"/>
          <p:cNvSpPr/>
          <p:nvPr/>
        </p:nvSpPr>
        <p:spPr>
          <a:xfrm>
            <a:off x="914400" y="5638800"/>
            <a:ext cx="7327900" cy="452438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10"/>
          <p:cNvSpPr/>
          <p:nvPr/>
        </p:nvSpPr>
        <p:spPr>
          <a:xfrm>
            <a:off x="604838" y="5075238"/>
            <a:ext cx="7947025" cy="1096962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2AD85-90CC-4FAD-8FCD-1F7CF9E917C2}" type="datetimeFigureOut">
              <a:rPr lang="pl-PL"/>
              <a:pPr>
                <a:defRPr/>
              </a:pPr>
              <a:t>2014-11-21</a:t>
            </a:fld>
            <a:endParaRPr lang="pl-PL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15A4A-AB1A-4986-B308-281877F9F06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38962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2C513-B362-4BFC-B95B-C49D616FAA86}" type="datetimeFigureOut">
              <a:rPr lang="pl-PL"/>
              <a:pPr>
                <a:defRPr/>
              </a:pPr>
              <a:t>2014-11-21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7B086-65DC-421B-922A-425F436674D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762888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861175" y="228600"/>
            <a:ext cx="1860550" cy="6122988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6954838" y="350838"/>
            <a:ext cx="1673225" cy="587692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3E38B-47DC-4256-84D5-976D2E4CBF81}" type="datetimeFigureOut">
              <a:rPr lang="pl-PL"/>
              <a:pPr>
                <a:defRPr/>
              </a:pPr>
              <a:t>2014-11-21</a:t>
            </a:fld>
            <a:endParaRPr lang="pl-PL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457B2-1A4A-4A56-BBE9-8C9004E6213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77934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3B526-5582-45E0-9D2A-FF0DD3162A38}" type="datetimeFigureOut">
              <a:rPr lang="pl-PL"/>
              <a:pPr>
                <a:defRPr/>
              </a:pPr>
              <a:t>2014-11-21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C8490-71D2-479A-B0C5-4647D1D2E6B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70432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3E600-AD02-4486-BFB9-298F37556DB5}" type="datetimeFigureOut">
              <a:rPr lang="pl-PL"/>
              <a:pPr>
                <a:defRPr/>
              </a:pPr>
              <a:t>2014-11-21</a:t>
            </a:fld>
            <a:endParaRPr lang="pl-PL"/>
          </a:p>
        </p:txBody>
      </p:sp>
      <p:sp>
        <p:nvSpPr>
          <p:cNvPr id="4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9C3BB-4C05-4A96-B2A5-9F6DA1FF672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44602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CCE95-7880-4FCB-80B7-B3E041B8186D}" type="datetimeFigureOut">
              <a:rPr lang="pl-PL"/>
              <a:pPr>
                <a:defRPr/>
              </a:pPr>
              <a:t>2014-11-21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7DD40-A51C-497C-B8F3-3D4F0132500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02728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F754CB40-1348-4E49-8623-6AD2979EA2F3}" type="datetimeFigureOut">
              <a:rPr lang="pl-PL"/>
              <a:pPr>
                <a:defRPr/>
              </a:pPr>
              <a:t>2014-11-21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0112FA63-B76D-40E7-B84A-228A3C30421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7699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8AFE77E2-2495-4CDC-9E18-CD3443E18051}" type="datetimeFigureOut">
              <a:rPr lang="pl-PL"/>
              <a:pPr>
                <a:defRPr/>
              </a:pPr>
              <a:t>2014-11-21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9A2E0069-1F24-467E-A9DA-D0BF06A8E61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45000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EA399-6A43-4A2F-B958-FCC7B18D1628}" type="datetimeFigureOut">
              <a:rPr lang="pl-PL"/>
              <a:pPr>
                <a:defRPr/>
              </a:pPr>
              <a:t>2014-11-21</a:t>
            </a:fld>
            <a:endParaRPr lang="pl-PL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2A705-9709-4EE7-B79B-72AD1E3FF72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04741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1084F"/>
            </a:gs>
            <a:gs pos="60001">
              <a:srgbClr val="050E6C"/>
            </a:gs>
            <a:gs pos="100000">
              <a:srgbClr val="585C9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8" name="Łącznik prostoliniowy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oliniowy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30" name="Symbol zastępczy tekstu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2F393B4C-F083-4189-8F57-A29A9C2A25B8}" type="datetimeFigureOut">
              <a:rPr lang="pl-PL"/>
              <a:pPr>
                <a:defRPr/>
              </a:pPr>
              <a:t>2014-11-21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fld id="{B30C3D84-53ED-490F-9985-C5F52FAEAC6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91588" r:id="rId1"/>
    <p:sldLayoutId id="2147491589" r:id="rId2"/>
    <p:sldLayoutId id="2147491435" r:id="rId3"/>
    <p:sldLayoutId id="2147491590" r:id="rId4"/>
    <p:sldLayoutId id="2147491436" r:id="rId5"/>
    <p:sldLayoutId id="2147491437" r:id="rId6"/>
    <p:sldLayoutId id="2147491591" r:id="rId7"/>
    <p:sldLayoutId id="2147491592" r:id="rId8"/>
    <p:sldLayoutId id="2147491438" r:id="rId9"/>
    <p:sldLayoutId id="2147491439" r:id="rId10"/>
  </p:sldLayoutIdLst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E3E3E3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E3E3E3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E3E3E3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E3E3E3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E3E3E3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E3E3E3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E3E3E3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E3E3E3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E3E3E3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anose="020B0604030504040204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E6E6E6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2F35F"/>
            </a:gs>
            <a:gs pos="62000">
              <a:srgbClr val="92BE3F"/>
            </a:gs>
            <a:gs pos="100000">
              <a:srgbClr val="80A33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3083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106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grpSp>
            <p:nvGrpSpPr>
              <p:cNvPr id="3107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grpSp>
            <p:nvGrpSpPr>
              <p:cNvPr id="3108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078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30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rgbClr val="FEFEFE"/>
                </a:solidFill>
                <a:cs typeface="Arial" charset="0"/>
              </a:defRPr>
            </a:lvl1pPr>
          </a:lstStyle>
          <a:p>
            <a:pPr>
              <a:defRPr/>
            </a:pPr>
            <a:fld id="{EBAB2F41-6F8E-4B14-968B-97A037B5E2C0}" type="datetimeFigureOut">
              <a:rPr lang="pl-PL"/>
              <a:pPr>
                <a:defRPr/>
              </a:pPr>
              <a:t>2014-11-21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accent1"/>
                </a:solidFill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191D8171-6B1E-42A7-9C85-011D1E2BCD7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599" r:id="rId1"/>
    <p:sldLayoutId id="2147491445" r:id="rId2"/>
    <p:sldLayoutId id="2147491446" r:id="rId3"/>
    <p:sldLayoutId id="2147491447" r:id="rId4"/>
    <p:sldLayoutId id="2147491448" r:id="rId5"/>
    <p:sldLayoutId id="2147491449" r:id="rId6"/>
    <p:sldLayoutId id="2147491450" r:id="rId7"/>
    <p:sldLayoutId id="2147491600" r:id="rId8"/>
    <p:sldLayoutId id="2147491601" r:id="rId9"/>
    <p:sldLayoutId id="2147491451" r:id="rId10"/>
    <p:sldLayoutId id="214749145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2"/>
                </a:solidFill>
                <a:cs typeface="Arial" charset="0"/>
              </a:defRPr>
            </a:lvl1pPr>
          </a:lstStyle>
          <a:p>
            <a:pPr>
              <a:defRPr/>
            </a:pPr>
            <a:fld id="{5EF81E4A-BF2F-4B0E-A1D6-3765A3617AC2}" type="datetimeFigureOut">
              <a:rPr lang="pl-PL"/>
              <a:pPr>
                <a:defRPr/>
              </a:pPr>
              <a:t>2014-11-21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2"/>
                </a:solidFill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96F4549-131F-4E94-8249-7BA16AA8B11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3063" y="373063"/>
            <a:ext cx="8380412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602" r:id="rId1"/>
    <p:sldLayoutId id="2147491453" r:id="rId2"/>
    <p:sldLayoutId id="2147491603" r:id="rId3"/>
    <p:sldLayoutId id="2147491454" r:id="rId4"/>
    <p:sldLayoutId id="2147491455" r:id="rId5"/>
    <p:sldLayoutId id="2147491456" r:id="rId6"/>
    <p:sldLayoutId id="2147491604" r:id="rId7"/>
    <p:sldLayoutId id="2147491605" r:id="rId8"/>
    <p:sldLayoutId id="2147491606" r:id="rId9"/>
    <p:sldLayoutId id="2147491457" r:id="rId10"/>
    <p:sldLayoutId id="21474916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kern="1200" cap="all">
          <a:solidFill>
            <a:srgbClr val="6F95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F9500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F9500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F9500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F9500"/>
          </a:solidFill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6F9500"/>
          </a:solidFill>
          <a:latin typeface="Book Antiq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6F9500"/>
          </a:solidFill>
          <a:latin typeface="Book Antiq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6F9500"/>
          </a:solidFill>
          <a:latin typeface="Book Antiq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6F9500"/>
          </a:solidFill>
          <a:latin typeface="Book Antiqu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rgbClr val="FF6700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909465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956B43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18" Type="http://schemas.openxmlformats.org/officeDocument/2006/relationships/image" Target="../media/image36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17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34.jpe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openxmlformats.org/officeDocument/2006/relationships/image" Target="../media/image29.jpeg"/><Relationship Id="rId5" Type="http://schemas.openxmlformats.org/officeDocument/2006/relationships/image" Target="../media/image23.png"/><Relationship Id="rId15" Type="http://schemas.openxmlformats.org/officeDocument/2006/relationships/image" Target="../media/image33.jpe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268413"/>
            <a:ext cx="9144000" cy="19177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0" indent="484188" algn="ctr" eaLnBrk="1" hangingPunct="1">
              <a:defRPr/>
            </a:pPr>
            <a:r>
              <a:rPr lang="pl-PL" sz="540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itchFamily="18" charset="0"/>
                <a:cs typeface="Aparajita" pitchFamily="34" charset="0"/>
              </a:rPr>
              <a:t>„</a:t>
            </a:r>
            <a:r>
              <a:rPr lang="pl-PL" sz="540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cs typeface="Aparajita" pitchFamily="34" charset="0"/>
              </a:rPr>
              <a:t>OWOCE I WARZYWA” </a:t>
            </a:r>
            <a:br>
              <a:rPr lang="pl-PL" sz="540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cs typeface="Aparajita" pitchFamily="34" charset="0"/>
              </a:rPr>
            </a:br>
            <a:r>
              <a:rPr lang="pl-PL" sz="540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cs typeface="Aparajita" pitchFamily="34" charset="0"/>
              </a:rPr>
              <a:t>W CODZIENNEJ DIECIE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692275" y="6161088"/>
            <a:ext cx="6480175" cy="720725"/>
          </a:xfrm>
        </p:spPr>
        <p:txBody>
          <a:bodyPr>
            <a:noAutofit/>
          </a:bodyPr>
          <a:lstStyle/>
          <a:p>
            <a:pPr marR="0" algn="l" eaLnBrk="1" hangingPunct="1">
              <a:spcBef>
                <a:spcPct val="0"/>
              </a:spcBef>
              <a:defRPr/>
            </a:pPr>
            <a:r>
              <a:rPr lang="pl-PL" altLang="pl-PL" sz="2800" smtClean="0">
                <a:ln>
                  <a:noFill/>
                </a:ln>
                <a:solidFill>
                  <a:srgbClr val="7EB2E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SZKOŁA PODSTAWOWA W OKONKU</a:t>
            </a:r>
          </a:p>
        </p:txBody>
      </p:sp>
    </p:spTree>
  </p:cSld>
  <p:clrMapOvr>
    <a:masterClrMapping/>
  </p:clrMapOvr>
  <p:transition spd="slow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23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4300"/>
                            </p:stCondLst>
                            <p:childTnLst>
                              <p:par>
                                <p:cTn id="16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9230"/>
                            </p:stCondLst>
                            <p:childTnLst>
                              <p:par>
                                <p:cTn id="20" presetID="10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ole tekstowe 1"/>
          <p:cNvSpPr txBox="1">
            <a:spLocks noChangeArrowheads="1"/>
          </p:cNvSpPr>
          <p:nvPr/>
        </p:nvSpPr>
        <p:spPr bwMode="auto">
          <a:xfrm>
            <a:off x="104775" y="-33338"/>
            <a:ext cx="3729038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pl-PL" sz="4400" dirty="0" smtClean="0">
                <a:solidFill>
                  <a:srgbClr val="F2C400"/>
                </a:solidFill>
                <a:latin typeface="Algerian" pitchFamily="82" charset="0"/>
                <a:ea typeface="Gungsuh" pitchFamily="18" charset="-127"/>
                <a:cs typeface="Times New Roman" pitchFamily="18" charset="0"/>
              </a:rPr>
              <a:t>Witamina</a:t>
            </a:r>
            <a:r>
              <a:rPr lang="pl-PL" sz="4400" dirty="0" smtClean="0">
                <a:solidFill>
                  <a:srgbClr val="F2C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ea typeface="Gungsuh" pitchFamily="18" charset="-127"/>
                <a:cs typeface="Times New Roman" pitchFamily="18" charset="0"/>
              </a:rPr>
              <a:t> A</a:t>
            </a:r>
          </a:p>
        </p:txBody>
      </p:sp>
      <p:sp>
        <p:nvSpPr>
          <p:cNvPr id="24579" name="pole tekstowe 2"/>
          <p:cNvSpPr txBox="1">
            <a:spLocks noChangeArrowheads="1"/>
          </p:cNvSpPr>
          <p:nvPr/>
        </p:nvSpPr>
        <p:spPr bwMode="auto">
          <a:xfrm>
            <a:off x="303213" y="681038"/>
            <a:ext cx="3084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 b="1" u="sng">
                <a:latin typeface="Georgia" panose="02040502050405020303" pitchFamily="18" charset="0"/>
                <a:cs typeface="Times New Roman" panose="02020603050405020304" pitchFamily="18" charset="0"/>
              </a:rPr>
              <a:t>Za co odpowiada?</a:t>
            </a:r>
            <a:endParaRPr lang="pl-PL" altLang="pl-PL" sz="2400" u="sng">
              <a:latin typeface="Georgia" panose="02040502050405020303" pitchFamily="18" charset="0"/>
            </a:endParaRPr>
          </a:p>
        </p:txBody>
      </p:sp>
      <p:sp>
        <p:nvSpPr>
          <p:cNvPr id="24580" name="pole tekstowe 3"/>
          <p:cNvSpPr txBox="1">
            <a:spLocks noChangeArrowheads="1"/>
          </p:cNvSpPr>
          <p:nvPr/>
        </p:nvSpPr>
        <p:spPr bwMode="auto">
          <a:xfrm>
            <a:off x="288925" y="1143000"/>
            <a:ext cx="852487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solidFill>
                  <a:srgbClr val="FFFFFF"/>
                </a:solidFill>
                <a:latin typeface="Georgia" panose="02040502050405020303" pitchFamily="18" charset="0"/>
              </a:rPr>
              <a:t>Wspomaga narząd wzroku, pomaga w leczeniu wielu chorób oczu; utrzymuje w zdrowiu błonę śluzową jamy ustnej, nosa, gardła, płuc, przewodu pokarmowego; zwiększa odporność na zakażenia; wspomaga ogólny rozwój organizmu, warunkuje jego prawidłowy wzrost, ponieważ odpowiedzialna jest za budowę oraz powstawanie kości; stanowi ochronę przed powstawaniem i rozwojem nowotworów i chorób serca.</a:t>
            </a:r>
          </a:p>
        </p:txBody>
      </p:sp>
      <p:sp>
        <p:nvSpPr>
          <p:cNvPr id="24581" name="pole tekstowe 4"/>
          <p:cNvSpPr txBox="1">
            <a:spLocks noChangeArrowheads="1"/>
          </p:cNvSpPr>
          <p:nvPr/>
        </p:nvSpPr>
        <p:spPr bwMode="auto">
          <a:xfrm>
            <a:off x="303213" y="2963863"/>
            <a:ext cx="59245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 b="1" u="sng">
                <a:latin typeface="Georgia" panose="02040502050405020303" pitchFamily="18" charset="0"/>
                <a:cs typeface="Times New Roman" panose="02020603050405020304" pitchFamily="18" charset="0"/>
              </a:rPr>
              <a:t>Gdzie szukać największej ilości?</a:t>
            </a:r>
            <a:r>
              <a:rPr lang="pl-PL" altLang="pl-PL" sz="2400" u="sng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endParaRPr lang="pl-PL" altLang="pl-PL" sz="2400" u="sng">
              <a:latin typeface="Georgia" panose="02040502050405020303" pitchFamily="18" charset="0"/>
            </a:endParaRPr>
          </a:p>
        </p:txBody>
      </p:sp>
      <p:pic>
        <p:nvPicPr>
          <p:cNvPr id="24584" name="Picture 3" descr="Dyn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5362575"/>
            <a:ext cx="1601787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pole tekstowe 9"/>
          <p:cNvSpPr txBox="1">
            <a:spLocks noChangeArrowheads="1"/>
          </p:cNvSpPr>
          <p:nvPr/>
        </p:nvSpPr>
        <p:spPr bwMode="auto">
          <a:xfrm>
            <a:off x="1144588" y="6407150"/>
            <a:ext cx="1008062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700">
                <a:solidFill>
                  <a:srgbClr val="CC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dynia</a:t>
            </a:r>
            <a:endParaRPr lang="pl-PL" altLang="pl-PL" sz="1700">
              <a:solidFill>
                <a:srgbClr val="CC0000"/>
              </a:solidFill>
              <a:latin typeface="Georgia" panose="02040502050405020303" pitchFamily="18" charset="0"/>
            </a:endParaRPr>
          </a:p>
        </p:txBody>
      </p:sp>
      <p:pic>
        <p:nvPicPr>
          <p:cNvPr id="2458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7050" y="5367338"/>
            <a:ext cx="1601788" cy="149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7" name="pole tekstowe 11"/>
          <p:cNvSpPr txBox="1">
            <a:spLocks noChangeArrowheads="1"/>
          </p:cNvSpPr>
          <p:nvPr/>
        </p:nvSpPr>
        <p:spPr bwMode="auto">
          <a:xfrm>
            <a:off x="7235825" y="6237288"/>
            <a:ext cx="1223963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700">
                <a:solidFill>
                  <a:srgbClr val="CC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pomidory</a:t>
            </a:r>
            <a:endParaRPr lang="pl-PL" altLang="pl-PL" sz="1700">
              <a:solidFill>
                <a:srgbClr val="CC0000"/>
              </a:solidFill>
              <a:latin typeface="Georgia" panose="02040502050405020303" pitchFamily="18" charset="0"/>
            </a:endParaRPr>
          </a:p>
        </p:txBody>
      </p:sp>
      <p:sp>
        <p:nvSpPr>
          <p:cNvPr id="24591" name="pole tekstowe 7"/>
          <p:cNvSpPr txBox="1">
            <a:spLocks noChangeArrowheads="1"/>
          </p:cNvSpPr>
          <p:nvPr/>
        </p:nvSpPr>
        <p:spPr bwMode="auto">
          <a:xfrm>
            <a:off x="8108950" y="6351588"/>
            <a:ext cx="11398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700">
              <a:solidFill>
                <a:srgbClr val="CC0000"/>
              </a:solidFill>
              <a:latin typeface="Georgia" panose="02040502050405020303" pitchFamily="18" charset="0"/>
            </a:endParaRPr>
          </a:p>
        </p:txBody>
      </p:sp>
      <p:pic>
        <p:nvPicPr>
          <p:cNvPr id="24592" name="Picture 15" descr="https://encrypted-tbn0.gstatic.com/images?q=tbn:ANd9GcQ6XxXVoC_Ok6poasd42N87i-F0cUkAWEIYPllU0XXnf7713ZLj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00" y="5229225"/>
            <a:ext cx="1843088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3" name="pole tekstowe 10"/>
          <p:cNvSpPr txBox="1">
            <a:spLocks noChangeArrowheads="1"/>
          </p:cNvSpPr>
          <p:nvPr/>
        </p:nvSpPr>
        <p:spPr bwMode="auto">
          <a:xfrm>
            <a:off x="4500563" y="6165850"/>
            <a:ext cx="865187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700">
                <a:solidFill>
                  <a:srgbClr val="CC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fasola</a:t>
            </a:r>
            <a:endParaRPr lang="pl-PL" altLang="pl-PL" sz="1700">
              <a:solidFill>
                <a:srgbClr val="CC0000"/>
              </a:solidFill>
              <a:latin typeface="Georgia" panose="02040502050405020303" pitchFamily="18" charset="0"/>
            </a:endParaRPr>
          </a:p>
        </p:txBody>
      </p:sp>
      <p:pic>
        <p:nvPicPr>
          <p:cNvPr id="24594" name="Picture 17" descr="http://urodaizdrowie.pl/wp-content/uploads/2010/06/szparag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838" y="3681413"/>
            <a:ext cx="2085975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5" name="pole tekstowe 8"/>
          <p:cNvSpPr txBox="1">
            <a:spLocks noChangeArrowheads="1"/>
          </p:cNvSpPr>
          <p:nvPr/>
        </p:nvSpPr>
        <p:spPr bwMode="auto">
          <a:xfrm>
            <a:off x="1682750" y="4700588"/>
            <a:ext cx="11525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700">
                <a:solidFill>
                  <a:srgbClr val="CC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szparagi</a:t>
            </a:r>
            <a:endParaRPr lang="pl-PL" altLang="pl-PL" sz="1700">
              <a:solidFill>
                <a:srgbClr val="CC0000"/>
              </a:solidFill>
              <a:latin typeface="Georgia" panose="02040502050405020303" pitchFamily="18" charset="0"/>
            </a:endParaRPr>
          </a:p>
        </p:txBody>
      </p:sp>
      <p:pic>
        <p:nvPicPr>
          <p:cNvPr id="25621" name="Picture 21" descr="PÄ™czek marchwi samodzielnie na biaÅ‚ym tle Zdj&amp;eogon;cie Seryjne - 94593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3644900"/>
            <a:ext cx="20224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>
            <a:spLocks noChangeArrowheads="1"/>
          </p:cNvSpPr>
          <p:nvPr/>
        </p:nvSpPr>
        <p:spPr bwMode="auto">
          <a:xfrm>
            <a:off x="5651500" y="4724400"/>
            <a:ext cx="1087438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700">
                <a:solidFill>
                  <a:srgbClr val="CC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marchew</a:t>
            </a:r>
            <a:endParaRPr lang="pl-PL" altLang="pl-PL" sz="1700">
              <a:solidFill>
                <a:srgbClr val="CC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5113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3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4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3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3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8" dur="3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30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6" dur="30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2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4" dur="30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4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30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50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52" dur="30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5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3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58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60" dur="3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62" presetID="6" presetClass="entr" presetSubtype="3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30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utoUpdateAnimBg="0"/>
      <p:bldP spid="24579" grpId="0" autoUpdateAnimBg="0"/>
      <p:bldP spid="24580" grpId="0" autoUpdateAnimBg="0"/>
      <p:bldP spid="24581" grpId="0" autoUpdateAnimBg="0"/>
      <p:bldP spid="24585" grpId="0" autoUpdateAnimBg="0"/>
      <p:bldP spid="24587" grpId="0" autoUpdateAnimBg="0"/>
      <p:bldP spid="24591" grpId="0" autoUpdateAnimBg="0"/>
      <p:bldP spid="24593" grpId="0" autoUpdateAnimBg="0"/>
      <p:bldP spid="24595" grpId="0" autoUpdateAnimBg="0"/>
      <p:bldP spid="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shutterstock_1001503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12813"/>
            <a:ext cx="9144000" cy="59451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pole tekstowe 3"/>
          <p:cNvSpPr txBox="1">
            <a:spLocks noChangeArrowheads="1"/>
          </p:cNvSpPr>
          <p:nvPr/>
        </p:nvSpPr>
        <p:spPr bwMode="auto">
          <a:xfrm>
            <a:off x="4495800" y="0"/>
            <a:ext cx="45735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pl-PL" sz="6000">
                <a:solidFill>
                  <a:srgbClr val="336600"/>
                </a:solidFill>
                <a:latin typeface="Algerian" pitchFamily="82" charset="0"/>
              </a:rPr>
              <a:t>Z GRUPY B</a:t>
            </a:r>
          </a:p>
        </p:txBody>
      </p:sp>
      <p:sp>
        <p:nvSpPr>
          <p:cNvPr id="28676" name="pole tekstowe 4"/>
          <p:cNvSpPr txBox="1">
            <a:spLocks noChangeArrowheads="1"/>
          </p:cNvSpPr>
          <p:nvPr/>
        </p:nvSpPr>
        <p:spPr bwMode="auto">
          <a:xfrm>
            <a:off x="3595688" y="2401888"/>
            <a:ext cx="1800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300" b="1">
                <a:solidFill>
                  <a:srgbClr val="B00000"/>
                </a:solidFill>
                <a:latin typeface="Georgia" panose="02040502050405020303" pitchFamily="18" charset="0"/>
              </a:rPr>
              <a:t>B1, B2, B3</a:t>
            </a:r>
          </a:p>
        </p:txBody>
      </p:sp>
      <p:sp>
        <p:nvSpPr>
          <p:cNvPr id="28677" name="pole tekstowe 5"/>
          <p:cNvSpPr txBox="1">
            <a:spLocks noChangeArrowheads="1"/>
          </p:cNvSpPr>
          <p:nvPr/>
        </p:nvSpPr>
        <p:spPr bwMode="auto">
          <a:xfrm>
            <a:off x="3890963" y="4586288"/>
            <a:ext cx="1362075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300" b="1">
                <a:solidFill>
                  <a:srgbClr val="B00000"/>
                </a:solidFill>
                <a:latin typeface="Georgia" panose="02040502050405020303" pitchFamily="18" charset="0"/>
              </a:rPr>
              <a:t>B6, B12</a:t>
            </a:r>
          </a:p>
        </p:txBody>
      </p:sp>
      <p:sp>
        <p:nvSpPr>
          <p:cNvPr id="28678" name="pole tekstowe 7"/>
          <p:cNvSpPr txBox="1">
            <a:spLocks noChangeArrowheads="1"/>
          </p:cNvSpPr>
          <p:nvPr/>
        </p:nvSpPr>
        <p:spPr bwMode="auto">
          <a:xfrm>
            <a:off x="187325" y="-14288"/>
            <a:ext cx="4176713" cy="101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6000">
                <a:solidFill>
                  <a:srgbClr val="336600"/>
                </a:solidFill>
                <a:latin typeface="Algerian" pitchFamily="82" charset="0"/>
              </a:rPr>
              <a:t>WITAMINY</a:t>
            </a:r>
          </a:p>
        </p:txBody>
      </p:sp>
    </p:spTree>
    <p:extLst>
      <p:ext uri="{BB962C8B-B14F-4D97-AF65-F5344CB8AC3E}">
        <p14:creationId xmlns:p14="http://schemas.microsoft.com/office/powerpoint/2010/main" val="296315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3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3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8" presetClass="entr" presetSubtype="32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5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2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4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4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28676" grpId="0"/>
      <p:bldP spid="28677" grpId="0"/>
      <p:bldP spid="2867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/>
          <p:cNvSpPr txBox="1">
            <a:spLocks noChangeArrowheads="1"/>
          </p:cNvSpPr>
          <p:nvPr/>
        </p:nvSpPr>
        <p:spPr bwMode="auto">
          <a:xfrm>
            <a:off x="179388" y="1052513"/>
            <a:ext cx="8569325" cy="512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 b="1">
                <a:solidFill>
                  <a:srgbClr val="FFFFCC"/>
                </a:solidFill>
                <a:latin typeface="Georgia" panose="02040502050405020303" pitchFamily="18" charset="0"/>
              </a:rPr>
              <a:t>Witaminy z grupy B </a:t>
            </a:r>
            <a:r>
              <a:rPr lang="pl-PL" altLang="pl-PL" sz="1800">
                <a:solidFill>
                  <a:srgbClr val="FFFFFF"/>
                </a:solidFill>
                <a:latin typeface="Georgia" panose="02040502050405020303" pitchFamily="18" charset="0"/>
              </a:rPr>
              <a:t>są potrzebne w przypadku: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>
              <a:solidFill>
                <a:srgbClr val="FFFFFF"/>
              </a:solidFill>
              <a:latin typeface="Georgia" panose="02040502050405020303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l-PL" altLang="pl-PL" sz="1800">
                <a:solidFill>
                  <a:srgbClr val="FFFFFF"/>
                </a:solidFill>
                <a:latin typeface="Georgia" panose="02040502050405020303" pitchFamily="18" charset="0"/>
              </a:rPr>
              <a:t>stanów zapalnych skóry, szorstkości i zaczerwienienia skóry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l-PL" altLang="pl-PL" sz="1800">
              <a:solidFill>
                <a:srgbClr val="FFFFFF"/>
              </a:solidFill>
              <a:latin typeface="Georgia" panose="02040502050405020303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l-PL" altLang="pl-PL" sz="1800">
                <a:solidFill>
                  <a:srgbClr val="FFFFFF"/>
                </a:solidFill>
                <a:latin typeface="Georgia" panose="02040502050405020303" pitchFamily="18" charset="0"/>
              </a:rPr>
              <a:t>popękanych warg, kącików ust i oczu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l-PL" altLang="pl-PL" sz="1800">
              <a:solidFill>
                <a:srgbClr val="FFFFFF"/>
              </a:solidFill>
              <a:latin typeface="Georgia" panose="02040502050405020303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l-PL" altLang="pl-PL" sz="1800">
                <a:solidFill>
                  <a:srgbClr val="FFFFFF"/>
                </a:solidFill>
                <a:latin typeface="Georgia" panose="02040502050405020303" pitchFamily="18" charset="0"/>
              </a:rPr>
              <a:t>piekących, zaczerwienionych oczu, uczucia piasku w oczach, nadwrażliwości na światło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l-PL" altLang="pl-PL" sz="1800">
                <a:solidFill>
                  <a:srgbClr val="FFFFFF"/>
                </a:solidFill>
                <a:latin typeface="Georgia" panose="02040502050405020303" pitchFamily="18" charset="0"/>
              </a:rPr>
              <a:t>opóźnienia wzrostu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l-PL" altLang="pl-PL" sz="1800">
              <a:solidFill>
                <a:srgbClr val="FFFFFF"/>
              </a:solidFill>
              <a:latin typeface="Georgia" panose="02040502050405020303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l-PL" altLang="pl-PL" sz="1800">
                <a:solidFill>
                  <a:srgbClr val="FFFFFF"/>
                </a:solidFill>
                <a:latin typeface="Georgia" panose="02040502050405020303" pitchFamily="18" charset="0"/>
              </a:rPr>
              <a:t>wypadania włosów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l-PL" altLang="pl-PL" sz="1800">
              <a:solidFill>
                <a:srgbClr val="FFFFFF"/>
              </a:solidFill>
              <a:latin typeface="Georgia" panose="02040502050405020303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l-PL" altLang="pl-PL" sz="1800">
                <a:solidFill>
                  <a:srgbClr val="FFFFFF"/>
                </a:solidFill>
                <a:latin typeface="Georgia" panose="02040502050405020303" pitchFamily="18" charset="0"/>
              </a:rPr>
              <a:t>zmęczenia, stresu, bezsenności, zaburzenia pamięci, koncentracji uwagi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l-PL" altLang="pl-PL" sz="1800">
              <a:solidFill>
                <a:srgbClr val="FFFFFF"/>
              </a:solidFill>
              <a:latin typeface="Georgia" panose="02040502050405020303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l-PL" altLang="pl-PL" sz="1800">
                <a:solidFill>
                  <a:srgbClr val="FFFFFF"/>
                </a:solidFill>
                <a:latin typeface="Georgia" panose="02040502050405020303" pitchFamily="18" charset="0"/>
              </a:rPr>
              <a:t>niewydolności krążenia (przyśpieszona akcja serca, obrzęki kończyn górnych              i dolnych)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l-PL" altLang="pl-PL" sz="1800">
              <a:solidFill>
                <a:srgbClr val="FFFFFF"/>
              </a:solidFill>
              <a:latin typeface="Georgia" panose="02040502050405020303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l-PL" altLang="pl-PL" sz="1800">
                <a:solidFill>
                  <a:srgbClr val="FFFFFF"/>
                </a:solidFill>
                <a:latin typeface="Georgia" panose="02040502050405020303" pitchFamily="18" charset="0"/>
              </a:rPr>
              <a:t>zakłócenia w procesie trawienia (utrata łaknienia, wymioty, biegunki)</a:t>
            </a:r>
          </a:p>
        </p:txBody>
      </p:sp>
    </p:spTree>
    <p:extLst>
      <p:ext uri="{BB962C8B-B14F-4D97-AF65-F5344CB8AC3E}">
        <p14:creationId xmlns:p14="http://schemas.microsoft.com/office/powerpoint/2010/main" val="208219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95288" y="1628775"/>
            <a:ext cx="8569325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l-PL" sz="54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Gungsuh" pitchFamily="18" charset="-127"/>
                <a:cs typeface="Aharoni" pitchFamily="2" charset="-79"/>
              </a:rPr>
              <a:t>Gdzie szukać witamin </a:t>
            </a:r>
          </a:p>
          <a:p>
            <a:pPr algn="ctr" eaLnBrk="1" hangingPunct="1">
              <a:defRPr/>
            </a:pPr>
            <a:r>
              <a:rPr lang="pl-PL" sz="54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Gungsuh" pitchFamily="18" charset="-127"/>
                <a:cs typeface="Aharoni" pitchFamily="2" charset="-79"/>
              </a:rPr>
              <a:t>z grupy B </a:t>
            </a:r>
          </a:p>
          <a:p>
            <a:pPr algn="ctr" eaLnBrk="1" hangingPunct="1">
              <a:defRPr/>
            </a:pPr>
            <a:r>
              <a:rPr lang="pl-PL" sz="54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Gungsuh" pitchFamily="18" charset="-127"/>
                <a:cs typeface="Aharoni" pitchFamily="2" charset="-79"/>
              </a:rPr>
              <a:t>w największych ilościach?</a:t>
            </a:r>
          </a:p>
        </p:txBody>
      </p:sp>
    </p:spTree>
    <p:extLst>
      <p:ext uri="{BB962C8B-B14F-4D97-AF65-F5344CB8AC3E}">
        <p14:creationId xmlns:p14="http://schemas.microsoft.com/office/powerpoint/2010/main" val="3548852108"/>
      </p:ext>
    </p:extLst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pole tekstowe 8"/>
          <p:cNvSpPr txBox="1">
            <a:spLocks noChangeArrowheads="1"/>
          </p:cNvSpPr>
          <p:nvPr/>
        </p:nvSpPr>
        <p:spPr bwMode="auto">
          <a:xfrm>
            <a:off x="88900" y="4930775"/>
            <a:ext cx="1730375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700">
                <a:latin typeface="Georgia" panose="02040502050405020303" pitchFamily="18" charset="0"/>
              </a:rPr>
              <a:t>kapusta kiszona</a:t>
            </a:r>
          </a:p>
        </p:txBody>
      </p:sp>
      <p:sp>
        <p:nvSpPr>
          <p:cNvPr id="116739" name="AutoShape 12" descr="data:image/jpeg;base64,/9j/4AAQSkZJRgABAQAAAQABAAD/2wCEAAkGBhQSERUUExQVFRUVFxgYFxgXFBcYFhgVFBQXFBcVFxUXHCYfFxokGhQUHy8gIycpLCwsFR4xNTAqNSYrLCkBCQoKDgwOGg8PGiwlHyQsLCwsLCwsLCwsLCwsLCwsLCwsLCwsLCwsLCwsLCwsLCwsLCwsLCwsLCwsLCwsLCwsLP/AABEIALgBEwMBIgACEQEDEQH/xAAbAAACAgMBAAAAAAAAAAAAAAAEBQMGAAECB//EAD8QAAECBAQCCAQEBQMEAwAAAAEAAgMEESEFEjFBUWEGEyJxgZGhsTLB0fAUQlLhByNikvFygqIVc7LSFjNT/8QAGgEAAwEBAQEAAAAAAAAAAAAAAwQFAgEABv/EADIRAAICAQMDAgQFAwUBAAAAAAECAAMRBBIhEzFBIlEFYXGxFDKRocGB0eEjQlLw8TP/2gAMAwEAAhEDEQA/AHcg3M6vD3T2TlAdd1WcMmfi7wnEpN0NTX38l8dbcPxJD9hPqxU3TysZuw6GKkjTw8EkxJgBq0lOTPRCOzCAbzv4nRJZqKM1wL/eiJf0iBt+xE7p9+71feJMVPb7TTXLDcT3gsBp41Vbm6tfevOmq9Li4GIjS8OBrBDRtQimvKtPJKOkWCw4eSI4iguTtbX2Pmqi14UMT4kprwWKqPJlcnmlkBsTtDJ2mmvxW0Nda3VlweZAu7MQRoOY56KuiEZxzHZSyDDuxpPxmtnU/SNQrXh0gLVcABrYkkpDU2neAnJlTTV7KcPCHTGcUawNFdSSTbyQM5DPId3+U+lZQOzEG3zpt5JRiDRqND8kpctm0MxhqnXdtERzMt4IAhwKPjxLoR6zQSDGn7SIuUUaPY04VU5pVL8RdlDjsQfZPZzBAQWFiVSjoE5Wyq0GYTaUi0vujW0gTSsGEvUlOigrSwsNgtx4wVYl52l0wbOVFSkLckYMwK8HIh34jc7KPDYfWPLjo3RcHDYz21DaA/qNK+CaS0j1bMoLa766+SFxtODPMQJFFmCDrb0QZm6W++5dzcs8A0oafpNT5apC+ZOegqTwWkRiMGaRA3IjSK8kjq71NMvM/JWbDJYNaGNudT7kqsYC09YXOqKDe1yrDLxqOt7oeosPFfjzMPXHMpJl5toNytzksGC5+mi3CxUQoYYBV522HMoQkuu8k+3cAtt0a0C938/KJgOWyeB94nnI1TSiXRAQauFFYIjWjZLZo1rdIocHJlBWzwBFMV4F9EX0dkevJc4EsBLW03cL3psEJMStePki+j84WAy5OUOJcHVtX9KraaxCcNFdZvFZKd/4jLFcMa1jslszmw20Nakmhoa9/wDaqbCgkYi59TQZgeFA3KPYeSvUeGXA0pll2dimhiPGUO8BXzVTksIIcXOB7QfQ/wBWgPmqjIdpC9iCP1kepwSC55BBjB80OK5DwdClsqK3KYiGOAXzoVazzPpDz2jCE+w7RCxCNiECgaKdy2qIvrxETW2ZD0cYXxHV+EU8z+yucCBSwF1T+iUUZXcc3sArlKRailL7ITANqWzMvkIJLNQAGmrjUgW3ukkxCptccdu+m/JOp2PlNG3dx4fug40pRt/H6Lup9RKp3Hf5f5nKGKjnzEMxCJNauqRSziPQFCxsCYSDEDn0JPac5wqdbE02HkrLLydbkV1I7kPPyxDXH5JQ9ZBwTiNh6y2MDM5lZQFoyigHDdczMIiwJB4pvhWV0swjUVDvUoLEjwsiGjagbPfn9YJbS1hX2MFh446FZ4zgilRYpdPYoHaabea7bR2YHb6pROwr2QjY7rtY8RtK0DZAnUeNX6IRzlpxKjfETNalROnmbdES/F3/AMp1eHzRL4lkoxiZ7JaPsJulcuJi3itj8jEbXUKd4JIRZl+WGNNXGzWjmfkgMEwl01FEMGg1c7g36r2CRZDkZZjIDBmOYlxbmINaX5mla8+Cb1NgD9JT6sZ+g/v8pMXUmurqEfKLsM6Dsaztkvd35W+A1KmZgUNr2uyb8SW+9Ch5jFosQnM817gP8LUDEi0Admn9Q32o4JT8HuGS5z+0WHxG0nleJYy2qBjuAHPTx0ou8LxRr3dW/sv1BJseAB+fh3rsRcXOyt3dryUW6izTsFf9ZQ0zi7tMkIBe8uOlUzbLmpyinE/M8VJLwQxoFNAh5ic1a2pJ1ouB28k4hT6jwJNGYGg5iPFKYxaDVtR3KcSbnXcae6k/6ZDArc/7kTq7+/b5zoUJ55nOGR2udTfmm+ccVX5iXa27ag8aod029vPn9eSKiqg4nGXecxxNO1+9UtiPCHjYvmsFLJyhiULrN/8AJAZMmFA2jmcshmJYWHFczEmwigvRMorwBRtqIeKBr5rJdszmcxWJiMGljSHB1firXWuo10XMw6YiBsN5Yxo3bXxpXRMI0uBlpxqjI8KrRzFfFNHWWphc8YgDTUTu2xRAwow9DXvuunxCLObTn+6mEQs1u3TuXURniCl2bceYyJEIgW12IA4rEx0/nM7hK/0PxKkR7e5w9j8lb2Ygc9qHYV25gLyrD57qphrq0FaHuNvovQcImczwSdEx8RqZLN6+YPTEOhz4lrlIPHX7uusTjkffGgCFgTBAsopqIXOa2urvkh0uBXgQfTJfJjlpGYt2a0DyCBnhVrr7LUjF+Lfn81BORxmtoiNYLEJ+sylZD4gWD4r1D8rrsf8AFxH9QHEI7GJlpFW6eqQ4mBWvFQys+T2SdNEqLmFZr8R00hn6g7+ZMI1CTuUG99dbFSxta7ICLEqV6sZhSJt7ggJg7oh0VBTEWyeQGcVfMDmJ3KpMCwJ804u0Zxp7DcpfJ4c6bmWwWGgN3O/S0alez4L0fZDhtayjWNsBuabnj3repsasBKhlz+w94tdcF79ogwfovDgVyZqu1JPDuTAZof8AU06g1079k+mZKGwXcfZL4wZ+pvKp/ZSnouVtznLfWAW8OMY4+k6kYUnEbl6qG124c0ZvA/mCr+P4P1P8yCas/Mw3AruK7d66xFo2pXYggn0RMjOOiw3sdc5Tfjanmna9S7EKRgwdlCopcHj2lY/EgFrjUNqK8W1tVtfykjwVmwGKyKDF3qW0P5Tr9EgnMMdRxpYD0dc09fJI4WIPhnsk31014HzCetq6wG7uInTaEzjsZ6LMTNagcVJKSpJo0V4nZVnAsRdGBoLtNDyPFWhkWJlDQ7KOVvVSLdqvtfx7eZSH5AV8zuYl6an6JfGj00I813EYa3vzJUT4Y4JNyrH08QqDA55gkWYK4DwRpdSxpdp4juKF6otPEI9WQe82wBEiMg3MHacRsU3iz4yih+gCCY+qWzkTq302Nx9E8w9GIEeo8+IxiTNrKNkRLmzlVPCmEoU5xD4wIwHbexvO/ki5l1qDZLZOL2y7kp3TV0K5ckCY2mSxYYNQgYUQg5Sp+uqUNPChBCMqZXHkTy8HBhHVn7IWIcHmsTIC45Ezz7zzCYCtXQ/GquDXfEB5gbqrxQuZaYMN7XjVpr9Qrl9QuQr+kn1Wmts+PM9jhTXNQR5rK6oNwkOGYsHgOB2RMeMC6vivmTWyHEtoAeZYZeat3qKOUtkpsU1U0aYArcISgqMGe2AGRzMUFpFUodZER410LHiJmtTNdpL+LqOaGiREHEjUKhiTwTqUY7TknjTCXT87laVqPODikj47o0VrGXLnBo73GgT1VXkwNtwQfOeg/wAMZCkN8UjtRHU7mtt719Feos2WigcQOVvUXQuB4Q2XgthM/Lqdydye8kpwMPpQuvwC+cfqam9mqPf7eP8AyIs6jG6LYLmmuYH29UFNTIabfX3TXEHg2GgQ4l2U0o7ZCZdrbARxCow/MRK5NiI7Rp8RT3R2BzPVurFoGgXryKJjty3KTTBdFOVoufbiUXT3bWDEdoS2rrVlOwMs8UwntcRTtN8ND9V5tMS56wwobcz3k5QPc8AK6q1f9FaxtGk15EgV3sCi8ElIYDiGgOrRx1JpcXOyoW/ExtyokyrQdPJY5El6PYW2WgtYRU6uNNXak/fJP5eagFprSvDc34HVABtK8UPGhA3opqagqSxAJPvGzWH4yR9I3mpBhbUEbevI6JFMtymmq06bfD0uDahv5HZadOMeLa7grt9iP6lGPeFqrZO5yINEcLUUefZZF7lyCu0nMM4mgy9Uq6QEZQ7gfe3zTiE69El6U9ljjxA9wqi+MQKfni2HG0RQmKBI4E2iGzNSttTGO8fQZmje9adNpYZugXD5iyW6GTmaEcsnxxU0UOiZWsGY/ep2VSjTVDqnDccbAhh76kuqGNAHi4lwIA8E3TpuRE9Q+wZHeWZvR2LTWGP9x/8AVYk8v0y7IrDNe8LEyaKh5k8PrDyF/aeexCoXI2SwyNHNIUNz+NBYd7jYKy4H0AdmzzTTlGjGkEu/1OabDkL9yPbqa6QSx/p5/SaWtnPAlawUxy+kGG+JxDWkjvJ0Hiru3B5ijQ/IxztGueKniABXiFbsOMJjQxjWsaNGgUCq3SyYMvGzxC85swhZR2W5ruIOztL+FLXk1aj8bbjbtA/Uxk22aZcDn6zIODR2n8hHJx+i1OQojPiYacqGngt4BjVSGOPZd8B4H9B5HZN5qICCEpdvps2uB/iP039UbhKg/EBcV80LGxCm6s2GwgYmgPgm89JMLQHNB5ED2WxqlVsbYd2wcTzaPPDil03OAXqrVjfRCG+phfy3crt/t28FQMQwyJBiZYoPI7HmCrWleq78p59pP1VtlY4HHvMiRnP7lZP4fSIdPQidGZn/ANrTT1ISKXhVVv8A4ew6Td//AM3+7T8lvWPtofb7GJ1Lk5aeuYaRmuiJqaNcjfi07gk34gt012R+Hi1TqV8rpbyE6S8Enk/L+8JbVg7zOjId/fzUDpUjmVYIcLs2STpBM5QGjUp2/R11V7zBU3NY+0St4nOZrBHYXJZG1p2iPKqHwrDOseeDKE8yTYehPgrDElsgHO/qp4pdgMdu+Y/daq+gRQ+FdBYcS2Pk/V7i6a5hmoSleIu6qK141aQfI3C4qAd+x4M2pLZX5SzzcierDqXGvclrxb3Vkjua6GHDRwFO4io9FWpsZXEJ/W0CrBHtENK5fgxe81sUDHlb2NOCKmDQ1CgfGqpid5U7doO2bINH6rsxarqNCDhzQcJ5BoU8te05EzkMIZDfVIumB/kOP6aH/kPqnDXUuq703mqSzzxyj/kE9Uc2Ko9xAngFvYGVaHOWRUCZVchTSNhTKtvVF6tSGj8x7Ln8TxStsyuYs2KaoPSjJtGIVGj5nIzFHZ3Q20FGMaPFwBPulUhKxY//ANTHOG50b/cbK0wOikWoLi3RvE3AA4cl5rK6ThmAiVqtaPSMxBO4wGxHNvYkW0stI6d/h7HfEc5r4dHGoq5wN+IosXRZpTzuExv1Q42z1iWlmw2hrGhoGgAoApIrhSv+U7Egwat/5VSbE5cAmjtdl87bpXqG5iDD1WrY2IrjlprXz+9UI+I1zDBjDMx3mODmnYhdxjTmgXurY6JZDggjvKOwMNp7Stuwd0vHMOtjdhG+7XN8jbiFYJaZzitakWNOPFTTELroBqP5kucwO5h/mHhql+GgF7i2mZwzAfqAND6/LivoblGs04f/AHD7/wCZGqc6S8oe38eIfhLf5/fVNcQmAHHkEvwan4gE6a+lV3iUTM7mblQHHaWjy/8ASDujWJPhzqkuMYa2OwtIvqDuDxCZFpe6g2TFsuGgA6oiWdIgjvNkDGD5nlD5R8F1IjSOdLHuKd9FsQDJqGeNW/3NIHrRW6elWvBa4Ag7EKiY9hhlyHsrlr/advBWq9QuqUowwSMRB6TV6xyBPXoDw53d/n5JxBOip/RHEhHl2xBqSQe8WKsTYpFl82h6FhRh2M9cu78vaPoUz4Kt45M5nk7CyP8AxmUE8khn41q8U3qtT1UCQWlp2vulh6NwQ2DXd5Lj4dkex81Jisz2RTVd4a8NYBwAH34oTEH1cABanqm3bZRgfSAA3XFjFfWVcK25oPFxU2RsyBpuhJ11aKSCd22U1946wPEc0u1pN2Vb4DT0PooZ+4qkknFyROTte/ZM5yL2fFMXWk+loEVBX3DzA4r7UQjVuNGuoTEXqVh2k4cgpx16qR8dAzDzQ1TJJ4E4o8yd0YUVL/iHiQLGQhqTmPcLD19lYo04GtJcaACp7huqFMxfxEcxDpWjRwAsPviVQ0FP+p1G8RbWf/Ppr3b7eYJhuCPi8hxPyCfS3RVu7nE94HyRslEDG89k4w5lTzTWo1TjJHAntPoakHbJnGF9FITRUtLj/Ua08NEZPYRBBDerhmtvhH0TxjMrEuhNzRe4fsoz6ly2STHUrU8Y4jnD8Khw4TGsAAaBZFw2a2UsCB2RTTiuYYOb71S5DEZPmBz4gT4d9FiaOluIusWOk871BMjuds415koCZzalxPj9UzmINyUumHWWbFI4zM1kHtF8Z5F9UDGjg8kRHegYzguosbEnw2e6uICTYgtdavZIppvx8EkmonVxA9h+BzwByFKi/wDSWlGtK6xLo493Xso4xGubGZ2eyWGGGuzO2+HxqLaq5oCQGHiSviKruVvMZSM+x5a9p+IDwJt6+/esmX5nmm1lUpaO+EXtDDp8LqChOoHKo+6pvhGLuewOeL1INqGrTS4+aW1em7usPprcekyywYQhtoB2z6IN0S+/MrQnSRbyqoHQ4jtlL2nOTHVHvI4sQpXi7GvY5puCKJtFw9xGyVT2HvA28E3p2UMOYTgiQ/w3xLKIsAm7H5h3Gx9R6q99dUrxONPulpoRW66EcRuPvgvSsE6QNjta5p1HrwRPimibd1l7H7yfp2U5qPdft4lkfGtqlseISR3hdOmKg30QcxF34KUinsY2q4lvl5m11FNTFDVKZTEMzQVJHmx4rvVYDbFejhpxMx76oKLEqaqOPHUQdULyqe8aC4E7jXFtdu8LZniWoYxqWQUtFIc4E2JqE6axYu72mRwcQx0U6rT41kPEjKF0ZERDPEZhRfVAYziTYTKuNKmn2N1r8WGguJoBcngAqRjmL9fEroxtmjlue8p7T6Y2Pz2EWvuFK/PxJMXxwxey3ss4bnv+ijw+GlzNU4kRZWGUIu1ZPoZrbNzRjK3eOStmFQL14KsYXD7ZPNXDC23PcousPIEsrwsbRWjIfBLpaDR2bjb2TWIOyfCiCgio7nEeymWjGfp/M9UeJZJUdhoGw1qhywBw2FNeanlWjqx3A1QE1H7XIpuxgKxn5RVASxAjKDibMorr9LLEhe8g0WJca2wccTf4VTHOJTDW2rfgEjjz3BMIuGPdezWnc6+AUYwpvA+KFcGJ3MMDwJ2oooxnMRPjElRxITj+VWMyzWaBL5uYQ1s9hGA+ewiPqafJWWFixjgDtQ2saQ41vQAGh32BSGKSXUG6m6hzATUgd+u9DxHJU9NqRVw3mK6vTdYAjuIP0uwbq8jq165xdz6sNIaCa3NwSUtiNENlKgCvZoedctPTwTDFevmC0VZRosaaVJOlLa+ihZgrswdEOZzdLWHgE3dqqj2MBp9NYoAaFYdGomgfv81FLYeCKhbjSlNLFRrGBlHgmROiFDxXV1NF3ELm6qKK0Ftl6peZsnEpvTLCM7Osb8TLnmN1W8Ax10s/i06j5hXye0IK83fLUe5vAkeRX1OjIsqNb8iQfiKGq1bq+5nqUvjYitDmuBB9ORUz4tRqvOJEmF8Ljz4HwTyWx+nxfskbdAAcpH6dYGHr4P7S5YZN2La3BR744F1SIWOtDqtcO6qbwMeY+wIrwrfySF2jbOcRoOpPBjKLHQ/4miCjTlUOY915dNC7oxdMoaYmNCEJEmgNSAgJ3FwBRpFfT903Xp+eBAvYq8mNzErul+LY62CNauOjdz9Aq9PY5HA7JaBxDb+tUidFLiS4kk6k6qjVos8t2knU/EgnpQc+5jKbxaJG+I0H6RYfv4qDMh2uXWZPhAOBJJtLcscmES9yrBh8NVuVidsc1ZsNcltRwJT+HkGNcPZRx71aMMfSvcqzCs8c09k4tCoeo75lscjEsE3HDobRW417kPKkC39Q9lA2YrqtOibqc7ktkzyrgYj9sxQUS6PFzGvBQGYr5LlsRYawuMTy17eZ05x2WLFiFtM3mW6YdUVJqUBMilK2qosPnP1H/HCi3iEfNpoqNxV03HvJiKVbbAZuOTYaJXMGiImZilhrujOj+EGMTEPws05nUpGpGduBHSwrXJ7QXDsNoM7vALmbNSm89QaabJLEdqeKFli3M6jbuZvA4QLyDwKIe25HD2UXR4HrqDcFFYgykUotikDdOlvXj5QFsXq3W+E7Jg57YjA5vcRuEvikGxQbIxYeW6yMsJopnnzCI/olUy4ipGnBMo0yKEpZMRUzpwc5ms+IpmYlVTpqDWK+n6lbZp1DyKrXWAvdatSfdfRabgHEna1QwUH3kIllhDgmcKE51gPDUq44L0ABo6YJ/wC2Lf3O+Q81y/WV0DNhi40+RxPNqZjQAk8AKnyCnjYRGYA50KIwbOLHCnjRe5SmDwoYpDY1n+kAf5UUxKVqDQgpA/Fz3VOPrNjSKwwW5nluGy8xFtDaYh3NqDmSVNMdEp135mAcM9D6BXzD4QgPy0AYTamgJTeZlgbhL2fE3D+hRj94wKAvpZif6zx6J0RmhcgO45XVPqoIUhTUX5/NerxZbXgkLuj8OM+rm+NSPZHr+JMQeoMfSd/Cp/t/eUwSNdvVLcQwXcCh9CvUv/jcFgoGX4kE+qXznRthrQkeyJV8TXORmYs0a2LgzyNzKGmhWjVWjpL0ViM7bW5qa5dacaKtsCvVXJau5Z85dpnpfa39JFUhWTDZkUB4pGYZ4WUsnM5DfQ+i9au9YbS2dF+exl0hxahM5OZsqzIzoTBk3lNRoo9tWeJ9KloYZlmhx1MYtkjgT4KNbNimqmvQcxgGM4UeoWusShs9lNK2KnE7XdDOmIncxh16xLxNniPT6LS10JmNoc8UQ6etqkcKKu3zNeSE1RMFgQuGx0WIGN+J5p3c1f8AIyWl8gO1NNTuVR8DOV2ffZNJ7FC8iprRaS5alZQPVAXobGUeBNT01UJa+LZZMzNSgIsb1SqoScxpQAMR10feOuJ07J+/RT4rHBfXkk+ExqOJ5KSemK3W7Mn0zO315+U2+Kh4kUbqF8whnRq1RK6jCzYmqVCDjxqqGYi3UEaY24qjXVjmeJkU4xz2lrAS8/CBrXknnR7+G4a0OjmppXI3Qf6nb/eqsnRfo42GwPeP5hF9yK/lCtLcPcfhbbnavggtqLX9FPb5dzEbXQNkytQuj8CHQshtGW4Iua96ncNw4176+6Yzkg9p0sgIrVMsRt3rz/WFRgw4M1+PLbOFuI18QinOD22NuISeYNBqhoE45hq014jYroQTZrzyIbPQagjcI3DY+eHzH+EDHnhEbmbY0uOak6PxBne3i2o7wvBMnbPP+TJmp2JRxC6wmCDVx42QWJTFXOKcy0g5sJtbEj31K5tYqcDM65CqPnB4rwTyQsyK6IuPDpZAxow2WKgSds6Md5owRSmqq/STohDjjMyjIg0NLO5O+qsRiqOJGFLqnVuq9SnBg3UWDawyJ5THhZGuY6xDsp70riiiv+JdGGx5jrAaNLaPaNS4Gxrtanknkh0fgsbQQmd5aCfM3Vc/Eq0UHGTI5+HuzEZwJ5xgODR5g/y7N/U74R3cVepLoUAKRIjnHl2R8z6p6yRyjsilOAsmcgzNS1VK1PxG204TgShTpkpXvmIIPQyE24Dj/vcp39HodKBpB5E/W6sYFNFAX3vdIHUW55Y5h1b2lExjo/FbUwzWmx18CkEPGSyucEcag6heozcIUNLn5bpbKyAJdUb8FQp12E/1BmaILcqcSgHpPD4+hWK/v6OQSamGz+wfRYmPx2n/AOJ/URfbqP8AmP0P95XWTdqKWHGqQFW5afqKgplJTN0V6MQi2Bu0tMKPQLBH3SYTXBTOmrKeaISHGLVQxYt0OyPUIeLMra1czuY0kIlypJmLZLpOJZbmIvBZNXrnc8zcSPqhzMWooI8dDOjJxKuJ3MyYjJ90KwfrX9e8dhh7Nd38e5vvTgqjNzC9R6Ps6qWhNtUsFuBdc+NSVjW2Gqn09zBlt3Altw0NtoN/somYx2E2oqXH+kfM2SNkEkXsF2YICn1auypNqAfU/wBog1CM2WM7nsXzigafO6TRox4FMHm1UvivF0pba1hy8epRVGFECmohog2PFUXGmRdC9VUV0Poi0ryIwTgcyF7y0k+f1U8lEObs6m3nZL48eh2r6K6dH8MysZVzc1jVutdde5Pppes3ES1WsGmTJGSYujdGowcS4DjZwOifRsVaYQJtanlsu8SxdvVggUiOFmuABBFgHA3GpVKm4jmmtQ4VNQ01yHgeV9U0+nFIPT7H3iGm1Tak4t4x2xGM9iNRXjogmQHuPAKeXcymY9p3BcxZgu38Ao7Ka/rLa47CdNhMHeuHsadVE+HwC7afNerIY8zzDHIkTpKlwVktEuiboZ9iSE2UB5gSxMMEfZEYRNdXEINKOBp3i6Usjg3UsQkttqLjvCAB07ARO7Qy4PmWKeiNpmGh90ATRKJfEzWhNvminR9Fi4BzuxPLUa+IQYmqmkWUZm4k/RL3xbcz803i0hsaOS5tOycb294O8EnVYhy6vFYh4Yz2BPDoDyKUsmUniFDQrFi+3dQ3efOU2MmMRxAnUQJqqxYp7IJcRyRJPxKiiR1ixYCiE3GEMmKNULplYsWQomsyF8RCTM2ALlbWJitQTiBusKqSJX5vEHONG+HFe/YOygZmFHZW24WFlixIfGTs6QHz/iJaFmfeWPt/MefhaDddw2cgBz1WLEPpqr4E4GLDmLMTeADUpFEmgsWKTco6hEsUL6BAXUN1zFigCyxYmagFGZtuYnjwifFXjoyD1IiEZajJDB0DR8Tz5EeC0sVLRep5F+M8UA/P/v2ijpFPiNDcCcoAIZQ9qn6nHnZVJk8Wlgh9oltDTbjU8FtYmrDtUtFdHUCVTxHslAdlFdUyhkjQCqxYvn7XJbE+kHaamGxOCFbFvfVaWLaVqDMhyRCWR+KimW8FixNbfTA5w0SwpyjnDmU0lpsVpxWLF51AwYww4gs32X1ClhRqrFiwyDGZ7cSsJl4wMVtdG38kZNzmc2+wsWIb9sTGPM4bEHBYsWIe0TE//9k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>
              <a:latin typeface="Calibri" panose="020F0502020204030204" pitchFamily="34" charset="0"/>
            </a:endParaRPr>
          </a:p>
        </p:txBody>
      </p:sp>
      <p:pic>
        <p:nvPicPr>
          <p:cNvPr id="32773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838" y="5437188"/>
            <a:ext cx="1500187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0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3" y="3933825"/>
            <a:ext cx="1543050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5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8563" y="2449513"/>
            <a:ext cx="1262062" cy="99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6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5445125"/>
            <a:ext cx="1395413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7" name="pole tekstowe 2"/>
          <p:cNvSpPr txBox="1">
            <a:spLocks noChangeArrowheads="1"/>
          </p:cNvSpPr>
          <p:nvPr/>
        </p:nvSpPr>
        <p:spPr bwMode="auto">
          <a:xfrm>
            <a:off x="60325" y="6450013"/>
            <a:ext cx="1903413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700">
                <a:latin typeface="Georgia" panose="02040502050405020303" pitchFamily="18" charset="0"/>
              </a:rPr>
              <a:t>groszek zielony</a:t>
            </a:r>
          </a:p>
        </p:txBody>
      </p:sp>
      <p:sp>
        <p:nvSpPr>
          <p:cNvPr id="31754" name="pole tekstowe 3"/>
          <p:cNvSpPr txBox="1">
            <a:spLocks noChangeArrowheads="1"/>
          </p:cNvSpPr>
          <p:nvPr/>
        </p:nvSpPr>
        <p:spPr bwMode="auto">
          <a:xfrm>
            <a:off x="6084888" y="4941888"/>
            <a:ext cx="11906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700">
                <a:latin typeface="Georgia" panose="02040502050405020303" pitchFamily="18" charset="0"/>
              </a:rPr>
              <a:t>rzeżucha</a:t>
            </a:r>
          </a:p>
        </p:txBody>
      </p:sp>
      <p:sp>
        <p:nvSpPr>
          <p:cNvPr id="32779" name="pole tekstowe 4"/>
          <p:cNvSpPr txBox="1">
            <a:spLocks noChangeArrowheads="1"/>
          </p:cNvSpPr>
          <p:nvPr/>
        </p:nvSpPr>
        <p:spPr bwMode="auto">
          <a:xfrm>
            <a:off x="5076825" y="3357563"/>
            <a:ext cx="135890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700">
                <a:latin typeface="Georgia" panose="02040502050405020303" pitchFamily="18" charset="0"/>
              </a:rPr>
              <a:t>brukselka</a:t>
            </a:r>
          </a:p>
        </p:txBody>
      </p:sp>
      <p:sp>
        <p:nvSpPr>
          <p:cNvPr id="32780" name="pole tekstowe 5"/>
          <p:cNvSpPr txBox="1">
            <a:spLocks noChangeArrowheads="1"/>
          </p:cNvSpPr>
          <p:nvPr/>
        </p:nvSpPr>
        <p:spPr bwMode="auto">
          <a:xfrm>
            <a:off x="5003800" y="6503988"/>
            <a:ext cx="1116013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700">
                <a:latin typeface="Georgia" panose="02040502050405020303" pitchFamily="18" charset="0"/>
              </a:rPr>
              <a:t>fasola</a:t>
            </a:r>
          </a:p>
        </p:txBody>
      </p:sp>
      <p:pic>
        <p:nvPicPr>
          <p:cNvPr id="32781" name="Picture 22" descr="http://serwer1340893.home.pl/fundacja/wp-content/uploads/2012/04/pomidory_2-1-300x22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863" y="2454275"/>
            <a:ext cx="13430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2" name="Picture 28" descr="http://www.blackcaviar.pl/media/catalog/product/cache/1/image/9df78eab33525d08d6e5fb8d27136e95/k/a/kalafior_bia_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7788" y="1685925"/>
            <a:ext cx="1220787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3" name="Picture 30" descr="http://www.przepisy.net/img/artykul/315/salata_959_300x50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313" y="935038"/>
            <a:ext cx="1316037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4" name="pole tekstowe 6"/>
          <p:cNvSpPr txBox="1">
            <a:spLocks noChangeArrowheads="1"/>
          </p:cNvSpPr>
          <p:nvPr/>
        </p:nvSpPr>
        <p:spPr bwMode="auto">
          <a:xfrm>
            <a:off x="393700" y="2003425"/>
            <a:ext cx="114935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700">
                <a:latin typeface="Georgia" panose="02040502050405020303" pitchFamily="18" charset="0"/>
              </a:rPr>
              <a:t>sałata</a:t>
            </a:r>
          </a:p>
        </p:txBody>
      </p:sp>
      <p:sp>
        <p:nvSpPr>
          <p:cNvPr id="32785" name="pole tekstowe 7"/>
          <p:cNvSpPr txBox="1">
            <a:spLocks noChangeArrowheads="1"/>
          </p:cNvSpPr>
          <p:nvPr/>
        </p:nvSpPr>
        <p:spPr bwMode="auto">
          <a:xfrm>
            <a:off x="6526213" y="2768600"/>
            <a:ext cx="1036637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700">
                <a:latin typeface="Georgia" panose="02040502050405020303" pitchFamily="18" charset="0"/>
              </a:rPr>
              <a:t>kalafior</a:t>
            </a:r>
          </a:p>
        </p:txBody>
      </p:sp>
      <p:sp>
        <p:nvSpPr>
          <p:cNvPr id="32786" name="pole tekstowe 8"/>
          <p:cNvSpPr txBox="1">
            <a:spLocks noChangeArrowheads="1"/>
          </p:cNvSpPr>
          <p:nvPr/>
        </p:nvSpPr>
        <p:spPr bwMode="auto">
          <a:xfrm>
            <a:off x="223838" y="3379788"/>
            <a:ext cx="13970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700">
                <a:latin typeface="Georgia" panose="02040502050405020303" pitchFamily="18" charset="0"/>
              </a:rPr>
              <a:t>pomidory</a:t>
            </a:r>
          </a:p>
        </p:txBody>
      </p:sp>
      <p:pic>
        <p:nvPicPr>
          <p:cNvPr id="32787" name="Picture 3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675" y="1268413"/>
            <a:ext cx="1516063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90" name="pole tekstowe 10"/>
          <p:cNvSpPr txBox="1">
            <a:spLocks noChangeArrowheads="1"/>
          </p:cNvSpPr>
          <p:nvPr/>
        </p:nvSpPr>
        <p:spPr bwMode="auto">
          <a:xfrm>
            <a:off x="3203575" y="2349500"/>
            <a:ext cx="10985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700">
                <a:latin typeface="Georgia" panose="02040502050405020303" pitchFamily="18" charset="0"/>
              </a:rPr>
              <a:t>ziemniak</a:t>
            </a:r>
          </a:p>
        </p:txBody>
      </p:sp>
      <p:pic>
        <p:nvPicPr>
          <p:cNvPr id="32793" name="Picture 45" descr="http://www.kuchniaplus.pl/img_files/przepisy/nowy50/programy/groch2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3388" y="325438"/>
            <a:ext cx="1368425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94" name="pole tekstowe 12"/>
          <p:cNvSpPr txBox="1">
            <a:spLocks noChangeArrowheads="1"/>
          </p:cNvSpPr>
          <p:nvPr/>
        </p:nvSpPr>
        <p:spPr bwMode="auto">
          <a:xfrm>
            <a:off x="5849938" y="1279525"/>
            <a:ext cx="746125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700">
                <a:latin typeface="Georgia" panose="02040502050405020303" pitchFamily="18" charset="0"/>
              </a:rPr>
              <a:t>groch</a:t>
            </a:r>
          </a:p>
        </p:txBody>
      </p:sp>
      <p:pic>
        <p:nvPicPr>
          <p:cNvPr id="32795" name="Picture 50" descr="http://warzywnik.info/wp-content/uploads/2012/09/pietruszka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7675" y="3795713"/>
            <a:ext cx="992188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96" name="pole tekstowe 13"/>
          <p:cNvSpPr txBox="1">
            <a:spLocks noChangeArrowheads="1"/>
          </p:cNvSpPr>
          <p:nvPr/>
        </p:nvSpPr>
        <p:spPr bwMode="auto">
          <a:xfrm>
            <a:off x="7851775" y="5051425"/>
            <a:ext cx="136366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700">
                <a:latin typeface="Georgia" panose="02040502050405020303" pitchFamily="18" charset="0"/>
              </a:rPr>
              <a:t>pietruszka</a:t>
            </a:r>
          </a:p>
        </p:txBody>
      </p:sp>
      <p:pic>
        <p:nvPicPr>
          <p:cNvPr id="32797" name="Picture 52" descr="http://www.mamopedia.pl/userfiles/A/noweeeeeeeeeeee/kukurydza-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75" y="5373688"/>
            <a:ext cx="1457325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98" name="pole tekstowe 14"/>
          <p:cNvSpPr txBox="1">
            <a:spLocks noChangeArrowheads="1"/>
          </p:cNvSpPr>
          <p:nvPr/>
        </p:nvSpPr>
        <p:spPr bwMode="auto">
          <a:xfrm>
            <a:off x="2700338" y="6503988"/>
            <a:ext cx="13303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700">
                <a:latin typeface="Georgia" panose="02040502050405020303" pitchFamily="18" charset="0"/>
              </a:rPr>
              <a:t>kukurydza</a:t>
            </a:r>
          </a:p>
        </p:txBody>
      </p:sp>
      <p:pic>
        <p:nvPicPr>
          <p:cNvPr id="116762" name="Picture 54" descr="http://www.przepisnazdrowie.pl/wp-content/uploads/2012/09/fioletowy-jarmuz-o-poranku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57325" y="-3290888"/>
            <a:ext cx="1516063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0" name="Picture 56" descr="http://www.swiatkwiatow.pl/foto/koper-koper-ogrodowy-koperek_6092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2852738"/>
            <a:ext cx="1336675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801" name="pole tekstowe 16"/>
          <p:cNvSpPr txBox="1">
            <a:spLocks noChangeArrowheads="1"/>
          </p:cNvSpPr>
          <p:nvPr/>
        </p:nvSpPr>
        <p:spPr bwMode="auto">
          <a:xfrm>
            <a:off x="1908175" y="3933825"/>
            <a:ext cx="1417638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700">
                <a:latin typeface="Georgia" panose="02040502050405020303" pitchFamily="18" charset="0"/>
              </a:rPr>
              <a:t>koper</a:t>
            </a:r>
          </a:p>
        </p:txBody>
      </p:sp>
      <p:pic>
        <p:nvPicPr>
          <p:cNvPr id="32802" name="Picture 58" descr="http://bi.gazeta.pl/im/0/10591/z10591210Q,czosnek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5100" y="2378075"/>
            <a:ext cx="12731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803" name="pole tekstowe 17"/>
          <p:cNvSpPr txBox="1">
            <a:spLocks noChangeArrowheads="1"/>
          </p:cNvSpPr>
          <p:nvPr/>
        </p:nvSpPr>
        <p:spPr bwMode="auto">
          <a:xfrm>
            <a:off x="7900988" y="3251200"/>
            <a:ext cx="1042987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700">
                <a:latin typeface="Georgia" panose="02040502050405020303" pitchFamily="18" charset="0"/>
              </a:rPr>
              <a:t>czosnek</a:t>
            </a:r>
          </a:p>
        </p:txBody>
      </p:sp>
      <p:pic>
        <p:nvPicPr>
          <p:cNvPr id="32806" name="Picture 62" descr="http://racjonalnystylzycia.files.wordpress.com/2012/03/soja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3125" y="5468938"/>
            <a:ext cx="1400175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807" name="pole tekstowe 19"/>
          <p:cNvSpPr txBox="1">
            <a:spLocks noChangeArrowheads="1"/>
          </p:cNvSpPr>
          <p:nvPr/>
        </p:nvSpPr>
        <p:spPr bwMode="auto">
          <a:xfrm>
            <a:off x="7299325" y="6453188"/>
            <a:ext cx="1243013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700">
                <a:latin typeface="Georgia" panose="02040502050405020303" pitchFamily="18" charset="0"/>
              </a:rPr>
              <a:t>soja</a:t>
            </a:r>
          </a:p>
        </p:txBody>
      </p:sp>
      <p:pic>
        <p:nvPicPr>
          <p:cNvPr id="32809" name="Picture 66" descr="http://www.blackcaviar.pl/media/catalog/product/cache/1/image/9df78eab33525d08d6e5fb8d27136e95/s/z/szczaw1_1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4400" y="4019550"/>
            <a:ext cx="1554163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810" name="pole tekstowe 20"/>
          <p:cNvSpPr txBox="1">
            <a:spLocks noChangeArrowheads="1"/>
          </p:cNvSpPr>
          <p:nvPr/>
        </p:nvSpPr>
        <p:spPr bwMode="auto">
          <a:xfrm>
            <a:off x="3556000" y="4960938"/>
            <a:ext cx="163512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700">
                <a:latin typeface="Georgia" panose="02040502050405020303" pitchFamily="18" charset="0"/>
              </a:rPr>
              <a:t>szczaw</a:t>
            </a:r>
          </a:p>
        </p:txBody>
      </p:sp>
      <p:sp>
        <p:nvSpPr>
          <p:cNvPr id="24" name="pole tekstowe 23"/>
          <p:cNvSpPr txBox="1">
            <a:spLocks noChangeArrowheads="1"/>
          </p:cNvSpPr>
          <p:nvPr/>
        </p:nvSpPr>
        <p:spPr bwMode="auto">
          <a:xfrm>
            <a:off x="185738" y="11113"/>
            <a:ext cx="44450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4400" b="1">
                <a:solidFill>
                  <a:srgbClr val="FFFF66"/>
                </a:solidFill>
                <a:latin typeface="Georgia" panose="02040502050405020303" pitchFamily="18" charset="0"/>
              </a:rPr>
              <a:t>WITAMINA B1</a:t>
            </a:r>
          </a:p>
        </p:txBody>
      </p:sp>
      <p:sp>
        <p:nvSpPr>
          <p:cNvPr id="32813" name="pole tekstowe 24"/>
          <p:cNvSpPr txBox="1">
            <a:spLocks noChangeArrowheads="1"/>
          </p:cNvSpPr>
          <p:nvPr/>
        </p:nvSpPr>
        <p:spPr bwMode="auto">
          <a:xfrm>
            <a:off x="214313" y="-1588"/>
            <a:ext cx="4645025" cy="77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4400" b="1">
                <a:solidFill>
                  <a:srgbClr val="00FF00"/>
                </a:solidFill>
                <a:latin typeface="Georgia" panose="02040502050405020303" pitchFamily="18" charset="0"/>
              </a:rPr>
              <a:t>WITAMINA B2</a:t>
            </a:r>
          </a:p>
        </p:txBody>
      </p:sp>
      <p:sp>
        <p:nvSpPr>
          <p:cNvPr id="32814" name="pole tekstowe 26"/>
          <p:cNvSpPr txBox="1">
            <a:spLocks noChangeArrowheads="1"/>
          </p:cNvSpPr>
          <p:nvPr/>
        </p:nvSpPr>
        <p:spPr bwMode="auto">
          <a:xfrm>
            <a:off x="185738" y="34925"/>
            <a:ext cx="46640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4400" b="1">
                <a:solidFill>
                  <a:srgbClr val="0000FF"/>
                </a:solidFill>
                <a:latin typeface="Georgia" panose="02040502050405020303" pitchFamily="18" charset="0"/>
              </a:rPr>
              <a:t>WITAMINA B6</a:t>
            </a:r>
          </a:p>
        </p:txBody>
      </p:sp>
      <p:sp>
        <p:nvSpPr>
          <p:cNvPr id="32815" name="pole tekstowe 27"/>
          <p:cNvSpPr txBox="1">
            <a:spLocks noChangeArrowheads="1"/>
          </p:cNvSpPr>
          <p:nvPr/>
        </p:nvSpPr>
        <p:spPr bwMode="auto">
          <a:xfrm>
            <a:off x="222250" y="-6350"/>
            <a:ext cx="50133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4400" b="1">
                <a:solidFill>
                  <a:srgbClr val="FF0066"/>
                </a:solidFill>
                <a:latin typeface="Georgia" panose="02040502050405020303" pitchFamily="18" charset="0"/>
              </a:rPr>
              <a:t>WITAMINA B12</a:t>
            </a:r>
          </a:p>
        </p:txBody>
      </p:sp>
      <p:sp>
        <p:nvSpPr>
          <p:cNvPr id="32816" name="pole tekstowe 28"/>
          <p:cNvSpPr txBox="1">
            <a:spLocks noChangeArrowheads="1"/>
          </p:cNvSpPr>
          <p:nvPr/>
        </p:nvSpPr>
        <p:spPr bwMode="auto">
          <a:xfrm>
            <a:off x="222250" y="-14288"/>
            <a:ext cx="45085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4400" b="1">
                <a:solidFill>
                  <a:srgbClr val="FFCC00"/>
                </a:solidFill>
                <a:latin typeface="Georgia" panose="02040502050405020303" pitchFamily="18" charset="0"/>
              </a:rPr>
              <a:t>WITAMINA B3</a:t>
            </a:r>
          </a:p>
        </p:txBody>
      </p:sp>
      <p:pic>
        <p:nvPicPr>
          <p:cNvPr id="31795" name="Picture 5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50" y="3813175"/>
            <a:ext cx="1169988" cy="117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96" name="Picture 5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2688" y="252413"/>
            <a:ext cx="1287462" cy="106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>
            <a:spLocks noChangeArrowheads="1"/>
          </p:cNvSpPr>
          <p:nvPr/>
        </p:nvSpPr>
        <p:spPr bwMode="auto">
          <a:xfrm>
            <a:off x="7421563" y="1252538"/>
            <a:ext cx="1665287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700">
                <a:latin typeface="Georgia" panose="02040502050405020303" pitchFamily="18" charset="0"/>
              </a:rPr>
              <a:t>ogórki kiszone</a:t>
            </a:r>
          </a:p>
        </p:txBody>
      </p:sp>
    </p:spTree>
    <p:extLst>
      <p:ext uri="{BB962C8B-B14F-4D97-AF65-F5344CB8AC3E}">
        <p14:creationId xmlns:p14="http://schemas.microsoft.com/office/powerpoint/2010/main" val="3421342204"/>
      </p:ext>
    </p:extLst>
  </p:cSld>
  <p:clrMapOvr>
    <a:masterClrMapping/>
  </p:clrMapOvr>
  <p:transition spd="slow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2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2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2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2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2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61" presetID="31" presetClass="exit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375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327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32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000"/>
                                        <p:tgtEl>
                                          <p:spTgt spid="328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328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328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328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5750"/>
                            </p:stCondLst>
                            <p:childTnLst>
                              <p:par>
                                <p:cTn id="111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000" fill="hold"/>
                                        <p:tgtEl>
                                          <p:spTgt spid="32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0" fill="hold"/>
                                        <p:tgtEl>
                                          <p:spTgt spid="32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000" fill="hold"/>
                                        <p:tgtEl>
                                          <p:spTgt spid="328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3000"/>
                                        <p:tgtEl>
                                          <p:spTgt spid="32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32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32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3125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32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32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3325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35250"/>
                            </p:stCondLst>
                            <p:childTnLst>
                              <p:par>
                                <p:cTn id="1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32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3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3725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3925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20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41250"/>
                            </p:stCondLst>
                            <p:childTnLst>
                              <p:par>
                                <p:cTn id="160" presetID="31" presetClass="exit" presetSubtype="0" fill="hold" grpId="1" nodeType="after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3000"/>
                                        <p:tgtEl>
                                          <p:spTgt spid="32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0"/>
                                        <p:tgtEl>
                                          <p:spTgt spid="32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000"/>
                                        <p:tgtEl>
                                          <p:spTgt spid="328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3000"/>
                                        <p:tgtEl>
                                          <p:spTgt spid="328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455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28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328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328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328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327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32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204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3000" fill="hold"/>
                                        <p:tgtEl>
                                          <p:spTgt spid="32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3000" fill="hold"/>
                                        <p:tgtEl>
                                          <p:spTgt spid="32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0" fill="hold"/>
                                        <p:tgtEl>
                                          <p:spTgt spid="328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0"/>
                                        <p:tgtEl>
                                          <p:spTgt spid="32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49250"/>
                            </p:stCondLst>
                            <p:childTnLst>
                              <p:par>
                                <p:cTn id="2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20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20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51250"/>
                            </p:stCondLst>
                            <p:childTnLst>
                              <p:par>
                                <p:cTn id="2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2000"/>
                                        <p:tgtEl>
                                          <p:spTgt spid="32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2000"/>
                                        <p:tgtEl>
                                          <p:spTgt spid="32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53250"/>
                            </p:stCondLst>
                            <p:childTnLst>
                              <p:par>
                                <p:cTn id="2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2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 nodeType="afterGroup">
                            <p:stCondLst>
                              <p:cond delay="55250"/>
                            </p:stCondLst>
                            <p:childTnLst>
                              <p:par>
                                <p:cTn id="2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000"/>
                                        <p:tgtEl>
                                          <p:spTgt spid="32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2000"/>
                                        <p:tgtEl>
                                          <p:spTgt spid="32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 nodeType="afterGroup">
                            <p:stCondLst>
                              <p:cond delay="57250"/>
                            </p:stCondLst>
                            <p:childTnLst>
                              <p:par>
                                <p:cTn id="2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20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 nodeType="afterGroup">
                            <p:stCondLst>
                              <p:cond delay="59250"/>
                            </p:stCondLst>
                            <p:childTnLst>
                              <p:par>
                                <p:cTn id="2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20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20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 nodeType="afterGroup">
                            <p:stCondLst>
                              <p:cond delay="61250"/>
                            </p:stCondLst>
                            <p:childTnLst>
                              <p:par>
                                <p:cTn id="2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20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20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 nodeType="afterGroup">
                            <p:stCondLst>
                              <p:cond delay="63250"/>
                            </p:stCondLst>
                            <p:childTnLst>
                              <p:par>
                                <p:cTn id="2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2000"/>
                                        <p:tgtEl>
                                          <p:spTgt spid="32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2000"/>
                                        <p:tgtEl>
                                          <p:spTgt spid="32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 nodeType="afterGroup">
                            <p:stCondLst>
                              <p:cond delay="65250"/>
                            </p:stCondLst>
                            <p:childTnLst>
                              <p:par>
                                <p:cTn id="267" presetID="31" presetClass="exit" presetSubtype="0" fill="hold" grpId="1" nodeType="after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3000"/>
                                        <p:tgtEl>
                                          <p:spTgt spid="32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3000"/>
                                        <p:tgtEl>
                                          <p:spTgt spid="32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3000"/>
                                        <p:tgtEl>
                                          <p:spTgt spid="328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3000"/>
                                        <p:tgtEl>
                                          <p:spTgt spid="328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327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32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327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32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327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327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 nodeType="afterGroup">
                            <p:stCondLst>
                              <p:cond delay="69500"/>
                            </p:stCondLst>
                            <p:childTnLst>
                              <p:par>
                                <p:cTn id="322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3000" fill="hold"/>
                                        <p:tgtEl>
                                          <p:spTgt spid="32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3000" fill="hold"/>
                                        <p:tgtEl>
                                          <p:spTgt spid="32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3000" fill="hold"/>
                                        <p:tgtEl>
                                          <p:spTgt spid="328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7" dur="3000"/>
                                        <p:tgtEl>
                                          <p:spTgt spid="32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 nodeType="afterGroup">
                            <p:stCondLst>
                              <p:cond delay="72750"/>
                            </p:stCondLst>
                            <p:childTnLst>
                              <p:par>
                                <p:cTn id="32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2000"/>
                                        <p:tgtEl>
                                          <p:spTgt spid="32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10" presetClass="entr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2000"/>
                                        <p:tgtEl>
                                          <p:spTgt spid="3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 nodeType="afterGroup">
                            <p:stCondLst>
                              <p:cond delay="75000"/>
                            </p:stCondLst>
                            <p:childTnLst>
                              <p:par>
                                <p:cTn id="3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20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20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 nodeType="afterGroup">
                            <p:stCondLst>
                              <p:cond delay="77000"/>
                            </p:stCondLst>
                            <p:childTnLst>
                              <p:par>
                                <p:cTn id="3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2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20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 nodeType="afterGroup">
                            <p:stCondLst>
                              <p:cond delay="79000"/>
                            </p:stCondLst>
                            <p:childTnLst>
                              <p:par>
                                <p:cTn id="3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2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10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20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 nodeType="afterGroup">
                            <p:stCondLst>
                              <p:cond delay="81000"/>
                            </p:stCondLst>
                            <p:childTnLst>
                              <p:par>
                                <p:cTn id="3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20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20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 nodeType="afterGroup">
                            <p:stCondLst>
                              <p:cond delay="83000"/>
                            </p:stCondLst>
                            <p:childTnLst>
                              <p:par>
                                <p:cTn id="3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2000"/>
                                        <p:tgtEl>
                                          <p:spTgt spid="32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10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2000"/>
                                        <p:tgtEl>
                                          <p:spTgt spid="32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 nodeType="afterGroup">
                            <p:stCondLst>
                              <p:cond delay="85000"/>
                            </p:stCondLst>
                            <p:childTnLst>
                              <p:par>
                                <p:cTn id="371" presetID="31" presetClass="exit" presetSubtype="0" fill="hold" grpId="1" nodeType="after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3000"/>
                                        <p:tgtEl>
                                          <p:spTgt spid="32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3000"/>
                                        <p:tgtEl>
                                          <p:spTgt spid="32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3000"/>
                                        <p:tgtEl>
                                          <p:spTgt spid="328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3000"/>
                                        <p:tgtEl>
                                          <p:spTgt spid="32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 nodeType="afterGroup">
                            <p:stCondLst>
                              <p:cond delay="89250"/>
                            </p:stCondLst>
                            <p:childTnLst>
                              <p:par>
                                <p:cTn id="3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9" dur="500"/>
                                        <p:tgtEl>
                                          <p:spTgt spid="328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2" dur="500"/>
                                        <p:tgtEl>
                                          <p:spTgt spid="328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5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8" dur="5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1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4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7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0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5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6" dur="5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/>
                                        <p:tgtEl>
                                          <p:spTgt spid="327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0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2" dur="500"/>
                                        <p:tgtEl>
                                          <p:spTgt spid="32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8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 nodeType="afterGroup">
                            <p:stCondLst>
                              <p:cond delay="89750"/>
                            </p:stCondLst>
                            <p:childTnLst>
                              <p:par>
                                <p:cTn id="421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3" dur="3000" fill="hold"/>
                                        <p:tgtEl>
                                          <p:spTgt spid="32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3000" fill="hold"/>
                                        <p:tgtEl>
                                          <p:spTgt spid="32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3000" fill="hold"/>
                                        <p:tgtEl>
                                          <p:spTgt spid="328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6" dur="3000"/>
                                        <p:tgtEl>
                                          <p:spTgt spid="32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 nodeType="afterGroup">
                            <p:stCondLst>
                              <p:cond delay="93000"/>
                            </p:stCondLst>
                            <p:childTnLst>
                              <p:par>
                                <p:cTn id="42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0" dur="2000"/>
                                        <p:tgtEl>
                                          <p:spTgt spid="3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 nodeType="afterGroup">
                            <p:stCondLst>
                              <p:cond delay="95250"/>
                            </p:stCondLst>
                            <p:childTnLst>
                              <p:par>
                                <p:cTn id="4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" dur="2000"/>
                                        <p:tgtEl>
                                          <p:spTgt spid="3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 nodeType="afterGroup">
                            <p:stCondLst>
                              <p:cond delay="97250"/>
                            </p:stCondLst>
                            <p:childTnLst>
                              <p:par>
                                <p:cTn id="4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4" dur="2000"/>
                                        <p:tgtEl>
                                          <p:spTgt spid="32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5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7" dur="2000"/>
                                        <p:tgtEl>
                                          <p:spTgt spid="3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 nodeType="afterGroup">
                            <p:stCondLst>
                              <p:cond delay="99250"/>
                            </p:stCondLst>
                            <p:childTnLst>
                              <p:par>
                                <p:cTn id="449" presetID="31" presetClass="exit" presetSubtype="0" fill="hold" grpId="1" nodeType="after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3000"/>
                                        <p:tgtEl>
                                          <p:spTgt spid="32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3000"/>
                                        <p:tgtEl>
                                          <p:spTgt spid="32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3000"/>
                                        <p:tgtEl>
                                          <p:spTgt spid="328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3000"/>
                                        <p:tgtEl>
                                          <p:spTgt spid="328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 nodeType="afterGroup">
                            <p:stCondLst>
                              <p:cond delay="103500"/>
                            </p:stCondLst>
                            <p:childTnLst>
                              <p:par>
                                <p:cTn id="4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7" dur="500"/>
                                        <p:tgtEl>
                                          <p:spTgt spid="317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0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3" dur="500"/>
                                        <p:tgtEl>
                                          <p:spTgt spid="31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9" dur="500"/>
                                        <p:tgtEl>
                                          <p:spTgt spid="328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2" dur="500"/>
                                        <p:tgtEl>
                                          <p:spTgt spid="328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  <p:bldP spid="31747" grpId="1"/>
      <p:bldP spid="32777" grpId="0"/>
      <p:bldP spid="32777" grpId="1"/>
      <p:bldP spid="32777" grpId="2"/>
      <p:bldP spid="32777" grpId="3"/>
      <p:bldP spid="31754" grpId="0"/>
      <p:bldP spid="31754" grpId="1"/>
      <p:bldP spid="31754" grpId="2"/>
      <p:bldP spid="31754" grpId="3"/>
      <p:bldP spid="32779" grpId="0"/>
      <p:bldP spid="32779" grpId="1"/>
      <p:bldP spid="32780" grpId="0"/>
      <p:bldP spid="32780" grpId="1"/>
      <p:bldP spid="32780" grpId="2"/>
      <p:bldP spid="32780" grpId="3"/>
      <p:bldP spid="32780" grpId="4"/>
      <p:bldP spid="32780" grpId="5"/>
      <p:bldP spid="32780" grpId="6"/>
      <p:bldP spid="32780" grpId="7"/>
      <p:bldP spid="32784" grpId="0"/>
      <p:bldP spid="32784" grpId="1"/>
      <p:bldP spid="32785" grpId="0"/>
      <p:bldP spid="32785" grpId="1"/>
      <p:bldP spid="32786" grpId="0"/>
      <p:bldP spid="32786" grpId="1"/>
      <p:bldP spid="32786" grpId="2"/>
      <p:bldP spid="32786" grpId="3"/>
      <p:bldP spid="32786" grpId="4"/>
      <p:bldP spid="32786" grpId="5"/>
      <p:bldP spid="32786" grpId="6"/>
      <p:bldP spid="32790" grpId="0"/>
      <p:bldP spid="32790" grpId="1"/>
      <p:bldP spid="32790" grpId="2"/>
      <p:bldP spid="32790" grpId="3"/>
      <p:bldP spid="32794" grpId="0"/>
      <p:bldP spid="32794" grpId="1"/>
      <p:bldP spid="32794" grpId="2"/>
      <p:bldP spid="32794" grpId="3"/>
      <p:bldP spid="32794" grpId="4"/>
      <p:bldP spid="32794" grpId="5"/>
      <p:bldP spid="32794" grpId="6"/>
      <p:bldP spid="32794" grpId="7"/>
      <p:bldP spid="32796" grpId="0"/>
      <p:bldP spid="32796" grpId="1"/>
      <p:bldP spid="32798" grpId="0"/>
      <p:bldP spid="32798" grpId="1"/>
      <p:bldP spid="32801" grpId="0"/>
      <p:bldP spid="32801" grpId="1"/>
      <p:bldP spid="32803" grpId="0"/>
      <p:bldP spid="32803" grpId="1"/>
      <p:bldP spid="32807" grpId="0"/>
      <p:bldP spid="32807" grpId="1"/>
      <p:bldP spid="32807" grpId="2"/>
      <p:bldP spid="32807" grpId="3"/>
      <p:bldP spid="32807" grpId="4"/>
      <p:bldP spid="32807" grpId="5"/>
      <p:bldP spid="32810" grpId="0"/>
      <p:bldP spid="32810" grpId="1"/>
      <p:bldP spid="24" grpId="0"/>
      <p:bldP spid="24" grpId="1"/>
      <p:bldP spid="32813" grpId="0"/>
      <p:bldP spid="32813" grpId="1"/>
      <p:bldP spid="32814" grpId="0"/>
      <p:bldP spid="32814" grpId="1"/>
      <p:bldP spid="32815" grpId="0"/>
      <p:bldP spid="32815" grpId="1"/>
      <p:bldP spid="32816" grpId="0"/>
      <p:bldP spid="32816" grpId="1"/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745172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628775"/>
            <a:ext cx="4210050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9"/>
          <p:cNvSpPr txBox="1">
            <a:spLocks noChangeArrowheads="1"/>
          </p:cNvSpPr>
          <p:nvPr/>
        </p:nvSpPr>
        <p:spPr bwMode="auto">
          <a:xfrm>
            <a:off x="269875" y="188913"/>
            <a:ext cx="6948488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700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09465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sz="1600">
                <a:solidFill>
                  <a:srgbClr val="003300"/>
                </a:solidFill>
                <a:latin typeface="Georgia" panose="02040502050405020303" pitchFamily="18" charset="0"/>
              </a:rPr>
              <a:t>W </a:t>
            </a:r>
            <a:r>
              <a:rPr lang="pl-PL" altLang="pl-PL" sz="1600" b="1">
                <a:solidFill>
                  <a:srgbClr val="003300"/>
                </a:solidFill>
                <a:latin typeface="Georgia" panose="02040502050405020303" pitchFamily="18" charset="0"/>
              </a:rPr>
              <a:t>Unii Europejskiej </a:t>
            </a:r>
            <a:r>
              <a:rPr lang="pl-PL" altLang="pl-PL" sz="1600">
                <a:solidFill>
                  <a:srgbClr val="003300"/>
                </a:solidFill>
                <a:latin typeface="Georgia" panose="02040502050405020303" pitchFamily="18" charset="0"/>
              </a:rPr>
              <a:t>nadwagę ma około </a:t>
            </a:r>
            <a:r>
              <a:rPr lang="pl-PL" altLang="pl-PL" sz="1600" b="1" i="1">
                <a:solidFill>
                  <a:srgbClr val="003300"/>
                </a:solidFill>
                <a:latin typeface="Georgia" panose="02040502050405020303" pitchFamily="18" charset="0"/>
              </a:rPr>
              <a:t>22 mln </a:t>
            </a:r>
            <a:r>
              <a:rPr lang="pl-PL" altLang="pl-PL" sz="1600">
                <a:solidFill>
                  <a:srgbClr val="003300"/>
                </a:solidFill>
                <a:latin typeface="Georgia" panose="02040502050405020303" pitchFamily="18" charset="0"/>
              </a:rPr>
              <a:t>dzieci, a ponad </a:t>
            </a:r>
            <a:r>
              <a:rPr lang="pl-PL" altLang="pl-PL" sz="1600" b="1" i="1">
                <a:solidFill>
                  <a:srgbClr val="003300"/>
                </a:solidFill>
                <a:latin typeface="Georgia" panose="02040502050405020303" pitchFamily="18" charset="0"/>
              </a:rPr>
              <a:t>5 mln            </a:t>
            </a:r>
            <a:r>
              <a:rPr lang="pl-PL" altLang="pl-PL" sz="1600">
                <a:solidFill>
                  <a:srgbClr val="003300"/>
                </a:solidFill>
                <a:latin typeface="Georgia" panose="02040502050405020303" pitchFamily="18" charset="0"/>
              </a:rPr>
              <a:t>z nich cierpi na otyłość. Program jest skierowany do uczniów szkół podstawowych uczęszczających do klas I-III,  których rodzice wyrazili zgodę  na udział w tym przedsięwzięciu. Obecnie bierze  w nim udział około </a:t>
            </a:r>
            <a:r>
              <a:rPr lang="pl-PL" altLang="pl-PL" sz="1600" b="1" i="1">
                <a:solidFill>
                  <a:srgbClr val="003300"/>
                </a:solidFill>
                <a:latin typeface="Georgia" panose="02040502050405020303" pitchFamily="18" charset="0"/>
              </a:rPr>
              <a:t>792 tys. </a:t>
            </a:r>
            <a:r>
              <a:rPr lang="pl-PL" altLang="pl-PL" sz="1600">
                <a:solidFill>
                  <a:srgbClr val="003300"/>
                </a:solidFill>
                <a:latin typeface="Georgia" panose="02040502050405020303" pitchFamily="18" charset="0"/>
              </a:rPr>
              <a:t>dzieci z ponad </a:t>
            </a:r>
            <a:r>
              <a:rPr lang="pl-PL" altLang="pl-PL" sz="1600" b="1" i="1">
                <a:solidFill>
                  <a:srgbClr val="003300"/>
                </a:solidFill>
                <a:latin typeface="Georgia" panose="02040502050405020303" pitchFamily="18" charset="0"/>
              </a:rPr>
              <a:t>8,6 tys. </a:t>
            </a:r>
            <a:r>
              <a:rPr lang="pl-PL" altLang="pl-PL" sz="1600">
                <a:solidFill>
                  <a:srgbClr val="003300"/>
                </a:solidFill>
                <a:latin typeface="Georgia" panose="02040502050405020303" pitchFamily="18" charset="0"/>
              </a:rPr>
              <a:t>szkół. </a:t>
            </a:r>
          </a:p>
        </p:txBody>
      </p:sp>
      <p:sp>
        <p:nvSpPr>
          <p:cNvPr id="6" name="pole tekstowe 7"/>
          <p:cNvSpPr txBox="1">
            <a:spLocks noChangeArrowheads="1"/>
          </p:cNvSpPr>
          <p:nvPr/>
        </p:nvSpPr>
        <p:spPr bwMode="auto">
          <a:xfrm>
            <a:off x="266700" y="4365625"/>
            <a:ext cx="4321175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700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09465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ts val="2800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sz="1600" b="1">
                <a:solidFill>
                  <a:srgbClr val="E36406"/>
                </a:solidFill>
                <a:latin typeface="Georgia" panose="02040502050405020303" pitchFamily="18" charset="0"/>
              </a:rPr>
              <a:t>papryka, rzodkiewka, soki owocowe, soki warzywne lub owocowo-warzywne</a:t>
            </a:r>
            <a:r>
              <a:rPr lang="pl-PL" altLang="pl-PL" sz="1600">
                <a:solidFill>
                  <a:srgbClr val="003366"/>
                </a:solidFill>
                <a:latin typeface="Georgia" panose="02040502050405020303" pitchFamily="18" charset="0"/>
              </a:rPr>
              <a:t>.</a:t>
            </a:r>
            <a:r>
              <a:rPr lang="pl-PL" altLang="pl-PL" sz="1600" b="1">
                <a:solidFill>
                  <a:srgbClr val="003366"/>
                </a:solidFill>
                <a:latin typeface="Georgia" panose="02040502050405020303" pitchFamily="18" charset="0"/>
              </a:rPr>
              <a:t> </a:t>
            </a:r>
            <a:r>
              <a:rPr lang="pl-PL" altLang="pl-PL" sz="1600">
                <a:solidFill>
                  <a:srgbClr val="003300"/>
                </a:solidFill>
                <a:latin typeface="Georgia" panose="02040502050405020303" pitchFamily="18" charset="0"/>
              </a:rPr>
              <a:t>Wybrane artykuły nie zawierają dodatku </a:t>
            </a:r>
            <a:r>
              <a:rPr lang="pl-PL" altLang="pl-PL" sz="1600" b="1" i="1">
                <a:solidFill>
                  <a:srgbClr val="E36406"/>
                </a:solidFill>
                <a:latin typeface="Georgia" panose="02040502050405020303" pitchFamily="18" charset="0"/>
              </a:rPr>
              <a:t>tłuszczu, soli, cukru, substancji słodzących</a:t>
            </a:r>
            <a:r>
              <a:rPr lang="pl-PL" altLang="pl-PL" sz="1600">
                <a:solidFill>
                  <a:srgbClr val="003366"/>
                </a:solidFill>
                <a:latin typeface="Georgia" panose="02040502050405020303" pitchFamily="18" charset="0"/>
              </a:rPr>
              <a:t>. </a:t>
            </a:r>
          </a:p>
        </p:txBody>
      </p:sp>
      <p:sp>
        <p:nvSpPr>
          <p:cNvPr id="7" name="pole tekstowe 10"/>
          <p:cNvSpPr txBox="1">
            <a:spLocks noChangeArrowheads="1"/>
          </p:cNvSpPr>
          <p:nvPr/>
        </p:nvSpPr>
        <p:spPr bwMode="auto">
          <a:xfrm>
            <a:off x="296863" y="2914650"/>
            <a:ext cx="5100637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700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09465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sz="1600">
                <a:solidFill>
                  <a:srgbClr val="003300"/>
                </a:solidFill>
                <a:latin typeface="Georgia" panose="02040502050405020303" pitchFamily="18" charset="0"/>
              </a:rPr>
              <a:t>W ramach programu każde dziecko otrzymuje jednorazowo porcję  składającą się z jednego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sz="1600">
                <a:solidFill>
                  <a:srgbClr val="003300"/>
                </a:solidFill>
                <a:latin typeface="Georgia" panose="02040502050405020303" pitchFamily="18" charset="0"/>
              </a:rPr>
              <a:t>produktu owocowego i warzywnego.  Są to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sz="1600" b="1">
                <a:solidFill>
                  <a:srgbClr val="E36406"/>
                </a:solidFill>
                <a:latin typeface="Georgia" panose="02040502050405020303" pitchFamily="18" charset="0"/>
              </a:rPr>
              <a:t>jabłka, gruszki, truskawki, marchew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endParaRPr lang="pl-PL" altLang="pl-PL" sz="1600" b="1">
              <a:solidFill>
                <a:srgbClr val="E36406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endParaRPr lang="pl-PL" altLang="pl-PL" sz="1600" b="1">
              <a:solidFill>
                <a:srgbClr val="E36406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endParaRPr lang="pl-PL" altLang="pl-PL" sz="1600" b="1">
              <a:solidFill>
                <a:srgbClr val="E36406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sz="1600" b="1">
                <a:solidFill>
                  <a:srgbClr val="E36406"/>
                </a:solidFill>
                <a:latin typeface="Georgia" panose="02040502050405020303" pitchFamily="18" charset="0"/>
              </a:rPr>
              <a:t>                                                                              </a:t>
            </a:r>
            <a:endParaRPr lang="pl-PL" altLang="pl-PL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398587"/>
          </a:xfrm>
        </p:spPr>
        <p:txBody>
          <a:bodyPr>
            <a:noAutofit/>
          </a:bodyPr>
          <a:lstStyle/>
          <a:p>
            <a:pPr marL="0" indent="0" algn="ctr" eaLnBrk="1" hangingPunct="1">
              <a:defRPr/>
            </a:pPr>
            <a:r>
              <a:rPr lang="pl-PL" sz="3200" b="1" dirty="0">
                <a:ln>
                  <a:noFill/>
                </a:ln>
                <a:solidFill>
                  <a:srgbClr val="FFFF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/>
                <a:cs typeface="Arial" charset="0"/>
              </a:rPr>
              <a:t>EUROPEJSKI  PROGRAM</a:t>
            </a:r>
            <a:br>
              <a:rPr lang="pl-PL" sz="3200" b="1" dirty="0">
                <a:ln>
                  <a:noFill/>
                </a:ln>
                <a:solidFill>
                  <a:srgbClr val="FFFF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/>
                <a:cs typeface="Arial" charset="0"/>
              </a:rPr>
            </a:br>
            <a:r>
              <a:rPr lang="pl-PL" sz="3200" b="1" dirty="0">
                <a:ln>
                  <a:noFill/>
                </a:ln>
                <a:solidFill>
                  <a:srgbClr val="FFFF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/>
                <a:cs typeface="Arial" charset="0"/>
              </a:rPr>
              <a:t>OWOCE  W  SZKOLE</a:t>
            </a:r>
            <a:br>
              <a:rPr lang="pl-PL" sz="3200" b="1" dirty="0">
                <a:ln>
                  <a:noFill/>
                </a:ln>
                <a:solidFill>
                  <a:srgbClr val="FFFF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/>
                <a:cs typeface="Arial" charset="0"/>
              </a:rPr>
            </a:br>
            <a:endParaRPr lang="pl-PL" sz="3200" b="1" dirty="0">
              <a:solidFill>
                <a:srgbClr val="FFFF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94211" name="pole tekstowe 2"/>
          <p:cNvSpPr txBox="1">
            <a:spLocks noChangeArrowheads="1"/>
          </p:cNvSpPr>
          <p:nvPr/>
        </p:nvSpPr>
        <p:spPr bwMode="auto">
          <a:xfrm>
            <a:off x="1403350" y="2924175"/>
            <a:ext cx="6697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>
              <a:latin typeface="Calibri" panose="020F0502020204030204" pitchFamily="34" charset="0"/>
            </a:endParaRPr>
          </a:p>
        </p:txBody>
      </p:sp>
      <p:sp>
        <p:nvSpPr>
          <p:cNvPr id="43012" name="pole tekstowe 3"/>
          <p:cNvSpPr txBox="1">
            <a:spLocks noChangeArrowheads="1"/>
          </p:cNvSpPr>
          <p:nvPr/>
        </p:nvSpPr>
        <p:spPr bwMode="auto">
          <a:xfrm>
            <a:off x="684213" y="2184400"/>
            <a:ext cx="7561262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ts val="38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800" b="1">
                <a:latin typeface="Georgia" panose="02040502050405020303" pitchFamily="18" charset="0"/>
                <a:cs typeface="Times New Roman" panose="02020603050405020304" pitchFamily="18" charset="0"/>
              </a:rPr>
              <a:t>ma zachęcić dzieci </a:t>
            </a:r>
            <a:endParaRPr lang="pl-PL" altLang="pl-PL" sz="280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ts val="38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800" b="1">
                <a:latin typeface="Georgia" panose="02040502050405020303" pitchFamily="18" charset="0"/>
                <a:cs typeface="Times New Roman" panose="02020603050405020304" pitchFamily="18" charset="0"/>
              </a:rPr>
              <a:t>do spożywania większych ilości owoców i warzyw, </a:t>
            </a:r>
            <a:endParaRPr lang="pl-PL" altLang="pl-PL" sz="280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ts val="38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800" b="1">
                <a:latin typeface="Georgia" panose="02040502050405020303" pitchFamily="18" charset="0"/>
                <a:cs typeface="Times New Roman" panose="02020603050405020304" pitchFamily="18" charset="0"/>
              </a:rPr>
              <a:t>a tym samym przyczynić się </a:t>
            </a:r>
            <a:endParaRPr lang="pl-PL" altLang="pl-PL" sz="280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ts val="38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800" b="1">
                <a:latin typeface="Georgia" panose="02040502050405020303" pitchFamily="18" charset="0"/>
                <a:cs typeface="Times New Roman" panose="02020603050405020304" pitchFamily="18" charset="0"/>
              </a:rPr>
              <a:t>do ukształtowania dobrych nawyków żywieniowych, </a:t>
            </a:r>
            <a:endParaRPr lang="pl-PL" altLang="pl-PL" sz="280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ts val="38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800" b="1">
                <a:latin typeface="Georgia" panose="02040502050405020303" pitchFamily="18" charset="0"/>
                <a:cs typeface="Times New Roman" panose="02020603050405020304" pitchFamily="18" charset="0"/>
              </a:rPr>
              <a:t>które będą utrzymywały się również </a:t>
            </a:r>
          </a:p>
          <a:p>
            <a:pPr algn="ctr" eaLnBrk="1" hangingPunct="1">
              <a:lnSpc>
                <a:spcPts val="38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800" b="1">
                <a:latin typeface="Georgia" panose="02040502050405020303" pitchFamily="18" charset="0"/>
                <a:cs typeface="Times New Roman" panose="02020603050405020304" pitchFamily="18" charset="0"/>
              </a:rPr>
              <a:t>w późniejszych latach życia.</a:t>
            </a:r>
            <a:endParaRPr lang="pl-PL" altLang="pl-PL" sz="280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713" y="908050"/>
            <a:ext cx="5183187" cy="493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5" name="pole tekstowe 4"/>
          <p:cNvSpPr txBox="1">
            <a:spLocks noChangeArrowheads="1"/>
          </p:cNvSpPr>
          <p:nvPr/>
        </p:nvSpPr>
        <p:spPr bwMode="auto">
          <a:xfrm>
            <a:off x="6515100" y="5635625"/>
            <a:ext cx="217963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300" b="1">
                <a:solidFill>
                  <a:srgbClr val="002060"/>
                </a:solidFill>
                <a:latin typeface="Georgia" panose="02040502050405020303" pitchFamily="18" charset="0"/>
              </a:rPr>
              <a:t>SPORT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300" b="1">
                <a:solidFill>
                  <a:srgbClr val="A8A400"/>
                </a:solidFill>
                <a:latin typeface="Georgia" panose="02040502050405020303" pitchFamily="18" charset="0"/>
              </a:rPr>
              <a:t>Ćwicz 20 minut dziennie  - codziennie!</a:t>
            </a:r>
          </a:p>
        </p:txBody>
      </p:sp>
      <p:sp>
        <p:nvSpPr>
          <p:cNvPr id="44039" name="pole tekstowe 9"/>
          <p:cNvSpPr txBox="1">
            <a:spLocks noChangeArrowheads="1"/>
          </p:cNvSpPr>
          <p:nvPr/>
        </p:nvSpPr>
        <p:spPr bwMode="auto">
          <a:xfrm>
            <a:off x="1023938" y="2535238"/>
            <a:ext cx="23717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300" b="1">
                <a:solidFill>
                  <a:srgbClr val="002060"/>
                </a:solidFill>
                <a:latin typeface="Georgia" panose="02040502050405020303" pitchFamily="18" charset="0"/>
              </a:rPr>
              <a:t>MLEKO I PRZETWORY MLECZNE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300" b="1">
                <a:solidFill>
                  <a:srgbClr val="A8A400"/>
                </a:solidFill>
                <a:latin typeface="Georgia" panose="02040502050405020303" pitchFamily="18" charset="0"/>
              </a:rPr>
              <a:t>3-4 razy dziennie</a:t>
            </a:r>
          </a:p>
        </p:txBody>
      </p:sp>
      <p:sp>
        <p:nvSpPr>
          <p:cNvPr id="44040" name="pole tekstowe 7"/>
          <p:cNvSpPr txBox="1">
            <a:spLocks noChangeArrowheads="1"/>
          </p:cNvSpPr>
          <p:nvPr/>
        </p:nvSpPr>
        <p:spPr bwMode="auto">
          <a:xfrm>
            <a:off x="774700" y="3657600"/>
            <a:ext cx="18192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300" b="1">
                <a:solidFill>
                  <a:srgbClr val="002060"/>
                </a:solidFill>
                <a:latin typeface="Georgia" panose="02040502050405020303" pitchFamily="18" charset="0"/>
              </a:rPr>
              <a:t>WARZYWA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300" b="1">
                <a:solidFill>
                  <a:srgbClr val="A8A400"/>
                </a:solidFill>
                <a:latin typeface="Georgia" panose="02040502050405020303" pitchFamily="18" charset="0"/>
              </a:rPr>
              <a:t>4-5 razy dziennie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7064" y="692696"/>
            <a:ext cx="6790536" cy="576064"/>
          </a:xfrm>
          <a:extLst/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dirty="0">
                <a:ln w="6350">
                  <a:solidFill>
                    <a:srgbClr val="4E67C8">
                      <a:shade val="43000"/>
                    </a:srgbClr>
                  </a:solidFill>
                </a:ln>
                <a:solidFill>
                  <a:srgbClr val="CCCC00"/>
                </a:solidFill>
                <a:latin typeface="Algerian" pitchFamily="82" charset="0"/>
              </a:rPr>
              <a:t>PIRAMIDA</a:t>
            </a:r>
            <a:r>
              <a:rPr lang="pl-PL" b="1" dirty="0">
                <a:ln w="6350">
                  <a:solidFill>
                    <a:srgbClr val="4E67C8">
                      <a:shade val="43000"/>
                    </a:srgbClr>
                  </a:solidFill>
                </a:ln>
                <a:solidFill>
                  <a:srgbClr val="CCCC00"/>
                </a:solidFill>
                <a:latin typeface="Algerian" pitchFamily="82" charset="0"/>
              </a:rPr>
              <a:t> </a:t>
            </a:r>
            <a:r>
              <a:rPr lang="pl-PL" b="1" dirty="0" smtClean="0">
                <a:ln w="6350">
                  <a:solidFill>
                    <a:srgbClr val="4E67C8">
                      <a:shade val="43000"/>
                    </a:srgbClr>
                  </a:solidFill>
                </a:ln>
                <a:solidFill>
                  <a:srgbClr val="CCCC00"/>
                </a:solidFill>
                <a:latin typeface="Algerian" pitchFamily="82" charset="0"/>
              </a:rPr>
              <a:t>ZDROWIA DZIECKA</a:t>
            </a:r>
            <a:endParaRPr lang="pl-PL" dirty="0">
              <a:solidFill>
                <a:srgbClr val="CCCC00"/>
              </a:solidFill>
            </a:endParaRPr>
          </a:p>
        </p:txBody>
      </p:sp>
      <p:sp>
        <p:nvSpPr>
          <p:cNvPr id="44043" name="pole tekstowe 11"/>
          <p:cNvSpPr txBox="1">
            <a:spLocks noChangeArrowheads="1"/>
          </p:cNvSpPr>
          <p:nvPr/>
        </p:nvSpPr>
        <p:spPr bwMode="auto">
          <a:xfrm>
            <a:off x="5203825" y="1539875"/>
            <a:ext cx="3398838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300" b="1">
                <a:solidFill>
                  <a:srgbClr val="002060"/>
                </a:solidFill>
                <a:latin typeface="Georgia" panose="02040502050405020303" pitchFamily="18" charset="0"/>
              </a:rPr>
              <a:t>SŁODYCZE, NAPOJE SŁODZONE, SŁONE PRZEKĄSKI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 b="1">
                <a:solidFill>
                  <a:srgbClr val="A8A400"/>
                </a:solidFill>
                <a:latin typeface="Georgia" panose="02040502050405020303" pitchFamily="18" charset="0"/>
              </a:rPr>
              <a:t>bardzo rzadko</a:t>
            </a:r>
          </a:p>
        </p:txBody>
      </p:sp>
      <p:sp>
        <p:nvSpPr>
          <p:cNvPr id="44044" name="pole tekstowe 10"/>
          <p:cNvSpPr txBox="1">
            <a:spLocks noChangeArrowheads="1"/>
          </p:cNvSpPr>
          <p:nvPr/>
        </p:nvSpPr>
        <p:spPr bwMode="auto">
          <a:xfrm>
            <a:off x="5294313" y="2511425"/>
            <a:ext cx="321627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300" b="1">
                <a:solidFill>
                  <a:srgbClr val="002060"/>
                </a:solidFill>
                <a:latin typeface="Georgia" panose="02040502050405020303" pitchFamily="18" charset="0"/>
              </a:rPr>
              <a:t>RYBY, DRÓB, CHUDE MIĘSO, JAJKA, TŁUSZCZE ROŚLINNE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 b="1">
                <a:solidFill>
                  <a:srgbClr val="A8A400"/>
                </a:solidFill>
                <a:latin typeface="Georgia" panose="02040502050405020303" pitchFamily="18" charset="0"/>
              </a:rPr>
              <a:t>1-2 razy dziennie</a:t>
            </a:r>
          </a:p>
        </p:txBody>
      </p:sp>
      <p:sp>
        <p:nvSpPr>
          <p:cNvPr id="44045" name="pole tekstowe 8"/>
          <p:cNvSpPr txBox="1">
            <a:spLocks noChangeArrowheads="1"/>
          </p:cNvSpPr>
          <p:nvPr/>
        </p:nvSpPr>
        <p:spPr bwMode="auto">
          <a:xfrm>
            <a:off x="6515100" y="3643313"/>
            <a:ext cx="16748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300" b="1">
                <a:solidFill>
                  <a:srgbClr val="002060"/>
                </a:solidFill>
                <a:latin typeface="Georgia" panose="02040502050405020303" pitchFamily="18" charset="0"/>
              </a:rPr>
              <a:t>OWOCE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 b="1">
                <a:solidFill>
                  <a:srgbClr val="A8A400"/>
                </a:solidFill>
                <a:latin typeface="Georgia" panose="02040502050405020303" pitchFamily="18" charset="0"/>
              </a:rPr>
              <a:t>3-5 razy dziennie</a:t>
            </a:r>
          </a:p>
        </p:txBody>
      </p:sp>
      <p:sp>
        <p:nvSpPr>
          <p:cNvPr id="44046" name="pole tekstowe 6"/>
          <p:cNvSpPr txBox="1">
            <a:spLocks noChangeArrowheads="1"/>
          </p:cNvSpPr>
          <p:nvPr/>
        </p:nvSpPr>
        <p:spPr bwMode="auto">
          <a:xfrm>
            <a:off x="6308725" y="4889500"/>
            <a:ext cx="23764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300" b="1">
                <a:solidFill>
                  <a:srgbClr val="002060"/>
                </a:solidFill>
                <a:latin typeface="Georgia" panose="02040502050405020303" pitchFamily="18" charset="0"/>
              </a:rPr>
              <a:t>PRODUKTY ZBOŻOWE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 b="1">
                <a:solidFill>
                  <a:srgbClr val="A8A400"/>
                </a:solidFill>
                <a:latin typeface="Georgia" panose="02040502050405020303" pitchFamily="18" charset="0"/>
              </a:rPr>
              <a:t>4-5 razy dziennie</a:t>
            </a:r>
          </a:p>
        </p:txBody>
      </p:sp>
      <p:sp>
        <p:nvSpPr>
          <p:cNvPr id="44052" name="pole tekstowe 2"/>
          <p:cNvSpPr txBox="1">
            <a:spLocks noChangeArrowheads="1"/>
          </p:cNvSpPr>
          <p:nvPr/>
        </p:nvSpPr>
        <p:spPr bwMode="auto">
          <a:xfrm>
            <a:off x="536575" y="1355725"/>
            <a:ext cx="19748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400" b="1">
                <a:solidFill>
                  <a:srgbClr val="C40000"/>
                </a:solidFill>
                <a:latin typeface="Georgia" panose="02040502050405020303" pitchFamily="18" charset="0"/>
              </a:rPr>
              <a:t> PAMIĘTAJ      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400" b="1">
                <a:solidFill>
                  <a:srgbClr val="C40000"/>
                </a:solidFill>
                <a:latin typeface="Georgia" panose="02040502050405020303" pitchFamily="18" charset="0"/>
              </a:rPr>
              <a:t>O CZĘSTYM PICIU WODY!</a:t>
            </a:r>
          </a:p>
        </p:txBody>
      </p:sp>
      <p:sp>
        <p:nvSpPr>
          <p:cNvPr id="21" name="Tytuł 1"/>
          <p:cNvSpPr txBox="1">
            <a:spLocks/>
          </p:cNvSpPr>
          <p:nvPr/>
        </p:nvSpPr>
        <p:spPr bwMode="auto">
          <a:xfrm>
            <a:off x="504985" y="704156"/>
            <a:ext cx="6790536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dirty="0" smtClean="0">
                <a:ln w="6350">
                  <a:solidFill>
                    <a:srgbClr val="4E67C8">
                      <a:shade val="43000"/>
                    </a:srgbClr>
                  </a:solidFill>
                </a:ln>
                <a:solidFill>
                  <a:srgbClr val="CCCC00"/>
                </a:solidFill>
                <a:latin typeface="Algerian" pitchFamily="82" charset="0"/>
              </a:rPr>
              <a:t>PIRAMIDA</a:t>
            </a:r>
            <a:r>
              <a:rPr lang="pl-PL" b="1" dirty="0" smtClean="0">
                <a:ln w="6350">
                  <a:solidFill>
                    <a:srgbClr val="4E67C8">
                      <a:shade val="43000"/>
                    </a:srgbClr>
                  </a:solidFill>
                </a:ln>
                <a:solidFill>
                  <a:srgbClr val="CCCC00"/>
                </a:solidFill>
                <a:latin typeface="Algerian" pitchFamily="82" charset="0"/>
              </a:rPr>
              <a:t> ZDROWIA DZIECKA</a:t>
            </a:r>
            <a:endParaRPr lang="pl-PL" dirty="0">
              <a:solidFill>
                <a:srgbClr val="CCCC00"/>
              </a:solidFill>
            </a:endParaRPr>
          </a:p>
        </p:txBody>
      </p:sp>
      <p:sp>
        <p:nvSpPr>
          <p:cNvPr id="44042" name="pole tekstowe 3"/>
          <p:cNvSpPr txBox="1">
            <a:spLocks noChangeArrowheads="1"/>
          </p:cNvSpPr>
          <p:nvPr/>
        </p:nvSpPr>
        <p:spPr bwMode="auto">
          <a:xfrm>
            <a:off x="454025" y="5803900"/>
            <a:ext cx="19986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2075" indent="-92075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tabLst>
                <a:tab pos="182563" algn="l"/>
              </a:tabLst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tabLst>
                <a:tab pos="182563" algn="l"/>
              </a:tabLst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tabLst>
                <a:tab pos="182563" algn="l"/>
              </a:tabLst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tabLst>
                <a:tab pos="182563" algn="l"/>
              </a:tabLst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tabLst>
                <a:tab pos="182563" algn="l"/>
              </a:tabLst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tabLst>
                <a:tab pos="182563" algn="l"/>
              </a:tabLst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tabLst>
                <a:tab pos="182563" algn="l"/>
              </a:tabLst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tabLst>
                <a:tab pos="182563" algn="l"/>
              </a:tabLst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tabLst>
                <a:tab pos="182563" algn="l"/>
              </a:tabLst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400" b="1">
                <a:solidFill>
                  <a:srgbClr val="C40000"/>
                </a:solidFill>
                <a:latin typeface="Georgia" panose="02040502050405020303" pitchFamily="18" charset="0"/>
              </a:rPr>
              <a:t> </a:t>
            </a:r>
            <a:r>
              <a:rPr lang="pl-PL" altLang="pl-PL" sz="1400" b="1">
                <a:solidFill>
                  <a:srgbClr val="CC0000"/>
                </a:solidFill>
                <a:latin typeface="Georgia" panose="02040502050405020303" pitchFamily="18" charset="0"/>
              </a:rPr>
              <a:t>NIE  ZAPOMINAJ O RUCHU!</a:t>
            </a: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8550" y="5567363"/>
            <a:ext cx="412115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5" descr="http://www.leclerc.rzeszow.pl/foto_shop/69/365_woda-mineralna-niegazowana-15-l-zywiec-zdroj_1210100522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2688" y="1095375"/>
            <a:ext cx="439737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4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20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2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20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6" dur="20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1" dur="2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6" dur="20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30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3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6" dur="30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  <p:bldP spid="44039" grpId="0"/>
      <p:bldP spid="44040" grpId="0"/>
      <p:bldP spid="44043" grpId="0"/>
      <p:bldP spid="44044" grpId="0"/>
      <p:bldP spid="44045" grpId="0"/>
      <p:bldP spid="44046" grpId="0"/>
      <p:bldP spid="44052" grpId="0"/>
      <p:bldP spid="440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ole tekstowe 1"/>
          <p:cNvSpPr txBox="1">
            <a:spLocks noChangeArrowheads="1"/>
          </p:cNvSpPr>
          <p:nvPr/>
        </p:nvSpPr>
        <p:spPr bwMode="auto">
          <a:xfrm>
            <a:off x="987425" y="2492375"/>
            <a:ext cx="7056438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ts val="3100"/>
              </a:lnSpc>
              <a:defRPr/>
            </a:pPr>
            <a:r>
              <a:rPr lang="pl-P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Warzywa i owoce </a:t>
            </a:r>
            <a:r>
              <a:rPr lang="pl-PL" sz="2400" dirty="0" smtClean="0">
                <a:latin typeface="Georgia" pitchFamily="18" charset="0"/>
              </a:rPr>
              <a:t>najlepiej zjadać na surowo </a:t>
            </a:r>
          </a:p>
          <a:p>
            <a:pPr algn="ctr" eaLnBrk="1" hangingPunct="1">
              <a:lnSpc>
                <a:spcPts val="3100"/>
              </a:lnSpc>
              <a:defRPr/>
            </a:pPr>
            <a:r>
              <a:rPr lang="pl-PL" sz="2400" dirty="0" smtClean="0">
                <a:latin typeface="Georgia" pitchFamily="18" charset="0"/>
              </a:rPr>
              <a:t>w postaci deserów lub surówek, zachowują wtedy najwięcej wartości smakowych i odżywczych. </a:t>
            </a:r>
          </a:p>
          <a:p>
            <a:pPr algn="ctr" eaLnBrk="1" hangingPunct="1">
              <a:lnSpc>
                <a:spcPts val="3100"/>
              </a:lnSpc>
              <a:defRPr/>
            </a:pPr>
            <a:r>
              <a:rPr lang="pl-PL" sz="2400" dirty="0" smtClean="0">
                <a:latin typeface="Georgia" pitchFamily="18" charset="0"/>
              </a:rPr>
              <a:t>Jedząc </a:t>
            </a:r>
            <a:r>
              <a:rPr lang="pl-P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trzy porcje warzyw </a:t>
            </a:r>
            <a:r>
              <a:rPr lang="pl-PL" sz="2400" dirty="0" smtClean="0">
                <a:latin typeface="Georgia" pitchFamily="18" charset="0"/>
              </a:rPr>
              <a:t>oraz </a:t>
            </a:r>
            <a:r>
              <a:rPr lang="pl-P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dwie porcje owoców</a:t>
            </a:r>
            <a:r>
              <a:rPr lang="pl-PL" sz="2400" dirty="0" smtClean="0">
                <a:latin typeface="Georgia" pitchFamily="18" charset="0"/>
              </a:rPr>
              <a:t> dziennie, pomagamy sobie w utrzymaniu pięknej sylwetki i dobrego samopoczucia, ale przede wszystkim zdrowia.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782638" y="1052513"/>
            <a:ext cx="75612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l-PL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JAK JEŚĆ WARZYWA I OWOCE?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6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pole tekstowe 2"/>
          <p:cNvSpPr txBox="1">
            <a:spLocks noChangeArrowheads="1"/>
          </p:cNvSpPr>
          <p:nvPr/>
        </p:nvSpPr>
        <p:spPr bwMode="auto">
          <a:xfrm>
            <a:off x="500063" y="1268413"/>
            <a:ext cx="795972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 dirty="0">
                <a:latin typeface="Georgia" panose="02040502050405020303" pitchFamily="18" charset="0"/>
              </a:rPr>
              <a:t>Rozdzielenie porcji warzyw i owoców wynika z faktu, że organizm człowieka nie potrafi magazynować niektórych substancji odżywczych.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 dirty="0" smtClean="0">
                <a:latin typeface="Georgia" panose="02040502050405020303" pitchFamily="18" charset="0"/>
              </a:rPr>
              <a:t>Najkorzystniej </a:t>
            </a:r>
            <a:r>
              <a:rPr lang="pl-PL" altLang="pl-PL" sz="2400" dirty="0">
                <a:latin typeface="Georgia" panose="02040502050405020303" pitchFamily="18" charset="0"/>
              </a:rPr>
              <a:t>jest spożywać niewielkie ilości </a:t>
            </a:r>
            <a:r>
              <a:rPr lang="pl-PL" altLang="pl-PL" sz="2400" dirty="0" smtClean="0">
                <a:latin typeface="Georgia" panose="02040502050405020303" pitchFamily="18" charset="0"/>
              </a:rPr>
              <a:t>warzyw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 dirty="0" smtClean="0">
                <a:latin typeface="Georgia" panose="02040502050405020303" pitchFamily="18" charset="0"/>
              </a:rPr>
              <a:t> </a:t>
            </a:r>
            <a:r>
              <a:rPr lang="pl-PL" altLang="pl-PL" sz="2400" dirty="0">
                <a:latin typeface="Georgia" panose="02040502050405020303" pitchFamily="18" charset="0"/>
              </a:rPr>
              <a:t>i owoców wielokrotnie w ciągu dnia. Dzięki temu organizm przez cały dzień może korzystać z </a:t>
            </a:r>
            <a:r>
              <a:rPr lang="pl-PL" altLang="pl-PL" sz="2400" dirty="0" smtClean="0">
                <a:latin typeface="Georgia" panose="02040502050405020303" pitchFamily="18" charset="0"/>
              </a:rPr>
              <a:t>zawartych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 dirty="0" smtClean="0">
                <a:latin typeface="Georgia" panose="02040502050405020303" pitchFamily="18" charset="0"/>
              </a:rPr>
              <a:t> </a:t>
            </a:r>
            <a:r>
              <a:rPr lang="pl-PL" altLang="pl-PL" sz="2400" dirty="0">
                <a:latin typeface="Georgia" panose="02040502050405020303" pitchFamily="18" charset="0"/>
              </a:rPr>
              <a:t>w nich cennych składników. 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1377950" y="460375"/>
            <a:ext cx="5689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l-PL" sz="3200" b="1" dirty="0">
                <a:solidFill>
                  <a:srgbClr val="EAB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Dlaczego 5 porcji?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827088" y="4216400"/>
            <a:ext cx="7273925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l-PL" sz="3200" b="1" dirty="0">
                <a:solidFill>
                  <a:srgbClr val="EAB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Ile to jest jedna porcja? </a:t>
            </a:r>
          </a:p>
        </p:txBody>
      </p:sp>
      <p:sp>
        <p:nvSpPr>
          <p:cNvPr id="82949" name="pole tekstowe 7"/>
          <p:cNvSpPr txBox="1">
            <a:spLocks noChangeArrowheads="1"/>
          </p:cNvSpPr>
          <p:nvPr/>
        </p:nvSpPr>
        <p:spPr bwMode="auto">
          <a:xfrm>
            <a:off x="500063" y="4941888"/>
            <a:ext cx="8221662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E6E6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>
                <a:latin typeface="Georgia" panose="02040502050405020303" pitchFamily="18" charset="0"/>
              </a:rPr>
              <a:t>To mniej więcej tyle, ile mieści się w naszej dłoni, czyli średniej wielkości owoc, warzywo (jabłko czy marchewka). Jedną porcją może być też talerz zupy jarzynowej lub szklanka soku.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3000"/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3000"/>
                                        <p:tgtEl>
                                          <p:spTgt spid="8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3000"/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3000"/>
                                        <p:tgtEl>
                                          <p:spTgt spid="82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30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29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0738" y="3887788"/>
            <a:ext cx="2981325" cy="225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03" name="AutoShape 2" descr="data:image/jpeg;base64,/9j/4AAQSkZJRgABAQAAAQABAAD/2wCEAAkGBxQQEBUUEBQUFBUXFhYVFxYYFRQVGRgYFxgYGRgcFBgYHCggGBolHBQUIjEiJSkrLy4uGB8zODMsNygtLisBCgoKDg0OGxAQGywkICQsLCwsLCwsLCwsLCwsLCwsLCwsLCwsLCwsLCwsLCwsLCwsLCwsLCwsLCwsLCwsLCwsLP/AABEIALcBEwMBEQACEQEDEQH/xAAcAAABBQEBAQAAAAAAAAAAAAAAAQMEBQYHAgj/xAA6EAABAwIEBAQEBQMEAgMAAAABAAIRAwQFEiExBkFRYRMicYEHkaGxMkLB0fAUI/EVUpLhYnIzgrL/xAAaAQEAAwEBAQAAAAAAAAAAAAAAAgMEBQEG/8QALREAAgICAgEEAQIFBQAAAAAAAAECAwQREiExBRMiQVEUYTJCcYGRFSNSU6H/2gAMAwEAAhEDEQA/AO4AQgBACAEAIAQAgBACAEAIAQAgBACAEAIAQAgBACAEAIAQAgBACAEAIAQAgBACAEAIAQCoAQCIAQAgBACAVAIgFQCIBUAiAVAIgBACAEAIAQAgBACAEASgBAKgEQAgBACAEAqAEAIAQAgBACAEAIAQAgBACAEAIAQAgEQAgCUASgCUAEoCkxziOnbaTmf06epUZS0aKcaVj/YyGJ8U1yAQ8NDtsuw9T/2vOzX+mhEiPx658KWipngkOzw2J03OpJEKCTT7ZVwi3ofwfjy4pkC7YHN5kaOA/VeqevJJ4ia2jothesr0xUpuDmnYj7HoVYuzA4uL0ySvTwEAIAQAgFQCIBUAIBEAIAQCoAQAgBACAEAIAQAgBACAEA3UqBoJJAA5lRbSW2Em3pGS4j42Zbtd4YLyxhedD+GYkToeayzyW+oGyGL/ANhU0+JqlVxHinTpA320HJc95Nv2zrQxKPEVssWY9XZqTnHcfsro5VkfPZXLApl46ZocHxllwNNHDcfst9N8bEcvJxJ0vvwP4xeeBb1Kn+xpPvy+qu30Z648pJHB7nHC+sXVTJJ++qo33s+nojGMdI0OAf09Vwc57vKZYwkQ09QI+8qxdkLKmvCL+vTpSSXTGsax8tpXpk9p73oyHEtdo1Crma4VuK7Ln4UYy7+pdQklrml0dCOf6e68rb2c/PrTipI62tByRUAIBEAqARAKgBACARAKgBAIgBAISgCV5sBK9AArzaAIeHirVDGlziAAJJPIL1/uSjFyel5MXiXHXmy2zJ5Znc/QLNK9fynex/RW48rXojnie6AzHKR0gLx2z1su/wBMx30WuB8YsrHJWHhu2Bnyn9ipwuT8mHL9JnV8odo1Icrn+TkaZzrinifNWNMEimwkEDckaFcjKyHKfFeD6bA9P41e61tlHxVaur2pNMFgLSzOdsrtDpufoowkq3yfgoyMednx32QOF+H6rS01agJacxgnzaAbegUXNWPUfBfTV7EeUt7ZsLy7AblAhSmtRLKqm5ctmdGJmhVbVpky1wJHUcx8pWeibhNM6FuL71bhL8dGzxPiW2ubd9LP4bqjCG5xAzES2T0mF3lJSifJSxbKZ9rwfO2JYm7xXZm5XN8rm7wRofqFXxOhDI4Ddtiz2GWOhPBbHJLdvGNc6EqWzz30yJdY05w8xlRZZPIWjffBCi+rfOqR5WUnAnu4tAH86KUF2c7NsTgkd0VxywQAgBACAEAIAQAgECAVACAVAM3FdrGlzyA0CSewXjkkts9jBzkox8mFvONTWfkoQxsxmO5/Zcq7OknqB9FV6Nwjys/wRbqrXHmzPPeSqlbZ5kaK66H8dIbtcfq1x4Ye7Tq+J+SksicviiVvp9VXz0TBcVqX5nD/AOxVcrrYdso9mmz6ROpcVGmP7rmx1K005kpIy2emw8xM5x/xf4oFvSMbGoQd+g/VXWXbWjZ6Z6dwnzl/YzeE1JIndUwZ9FcviaR9cgaq/o5agm+ijxC4DNRvuqZS0dGmpy6ZP4e46rMJYTna3kf9vY9lOF8taOXnekUuW49MyzsT8Ss8u5ucfckrnXRbbZ2MeCjWoIs24q5zA1x8o5KiTbWg8WPLkvJ7GM5CC1ew2nsi8PmuxbviA1NhGivlY5HlWDGD7KW5xAkEDc6KEYbNElGJF4me+4NKjQaajyxujd5AEyeUdV2YeEfMZj+LQ/c/D25q02uqeGyqGgEgl2cDm/SM3cSrOWjkxob7+zF4zg1e1MVqZA/3DUfNerTIWqcPKKprjKm0ZY2S2arCOCb2uA4UsrdxncGz7b/RVvRsgpPyfQXw9o07e2ZR8MUqoEv287uoI39FKLM19c09vwa4FT2ZhZXoBACAEAIAQCoAQCIBUAiAEBzX4l465z/6Sj6v13O4auflW7fBH1HoeDHj+on/AGMVg1IVZHiinUEwwsJn1dIj5FcyyqL7Nud6zXTZw4jd1xY+hmpHy5ZB1k/4V1cZuOiUbMeerH9mdGNub5w6OkFTVD2bJZcPa19Gg4c4wfVfkquLhtruo3Uta2cnnCT+JD4wvzOh09VXi19ssnclB6K3B6uck1CSTEz+q2T0mdDC+UEzd2Vm3KDr2hSikLbZcmiNityaYMGUnLRbRBS7ZnMtW4dDATrqeQ9SqHI2TnGtF7gnCxa/NUeSYIysHXq4/svITOTk5TfgkXvBDCS5r6jSddYI+ySl+UU1Zjj9lJfcOV6IJafEA6CD8pP3VW4s6NeWpeSl/qtdfdS9r8Gj3Ueal9yGikqyLtRCrX/h+borq69swZmYoQZsvh/VbRaXVSA5wkk6mOnoJHuta0ujgOxz7ZvMR4mtaLWZntdnaXNykatGhO8b8uxU9ohxk23+DBcV8ZW3jmnkz0vDBkH8RcJG42AIXji99HvvVx+Mio4Rwii2oLiIJ8zGHXJ3H0Rz+iqvHg5c0jrmB5XtncjkvUezenpnu+cCA4aHpPTojPY9rTJ+E8TQclfWPzj9Qis15Md+LruBqabw4SCCDqCrk9rZha0xXOAG6bB4oV2vEtII6omn4PWmvI4vTwEAIBUAiAEAIAQAgOFcZV/CxWrnkeefZzRBH85Lk5CasPvfR2p4aijOYi/w3ZqbpBM9x6FVR02U+oenVXrlJdkHGHC8a2SG1gIDtg9o5O6ELRVL2/Pg+QlKyiTh9FViOBVrdklzHA7wZj1V8ba5MjXnT8EfDahaZGp02Ubkn0dPHm5PZYXVR1SozPIbI1jkNVXTGMTZbGbWzzTvwC5zdiSR6TovZwbZvxstQgi+wniZzW5SSQoyTRsruqu/qejems6J0nXnoqLJ6WzoxUfES9tq4ptAaIHRYnNsonXy8l5hWLZROgCvqsOZlY2y4tcda92UgEdVpVib0c6zFlDtEfEajSZAhUWw7LqG15MDxZhQd/cpQHfmHXv6r2iXfFm6U3w2UOFYQ+sddRyC0Wy4+Biv3Fzs8GtteHhTAc9rT2LQR9VkUp72zVO2qz4pFJjFhTa9he5zBMEsOU5TqQR7fRaMe+fgx5eJVJKfhlZjt3buYadJjnNaCWv1zCTrJ6EmdVuhvycbKXHcRu0c6nQY+4o0alMtIaTlzjoTGukfVSk39FdMU1uXhGgwOtSqNDnAku210G37fVR0/s0Li3uPg2mF4g1mxO0byCpJlM69kjEMSB00novGz2MGijoYi4VBIIEiDG+usHmq29rRJrZrcN4j8A6HM0/ln7dFVC1wZluxVLtHriPi3NDaUtA1MxqeQPb91bO3muiirG4/xF5wTcOq25qOEZ3kjvAAn5g/JTxk1Dsz5GufRogtRQCAEAqAEAIBEAIBEBzr4p8Ji4Au2OyvptyvH+5vL3H2Kz31KXZ2fSs2dT9v6ZxyrbVuTTHLTf2WJRij6Wydk14K64w64Z5sjoJn0PVaYyg1o+ZysO6U29DTr+ts9pOhEEHX90VUU9pnLtxnDtpjmG3nhvIy8999exUL4OS2mdn0t8fjJFziuIGs0OMSOmiy1pqR2rqoqDSKS+oBj3ZdaZAcCPy5hInpuug1s4VdqW4S6J/ElNlCuBS8rTTY4tn8xmfsFVHc12XVXe3JyQ7w5UzEuO0wsmVHS0d70+/3E5F7Vrkajl9FjhHk9HQvsUYbHWVzkkEbZjqNPmrvalrwYpZdL05Podsb2BIOiztNSNjhCyPRYnFC6NypuTkZ/wBNGJCubiQZUU2maIVRaGeHazKVXLsJ0/RXqbclshl43+xxijZ4xdhzREDRX3fscXDg4yfI5txVlJDt4MlVYze9HVyoL2ty+iEcWN2xtu1ok6AtbqPWOS3wrkpJnCyMimcGkuyt/wBIbRqFtzUeKWuUsEz2M7LQ39o5ddX/ACfxJeHVCCRQzODe3Luoab7L3KEHxiyxpcRRuYheaLlbEc/1iefvuo6JuXRMt8XbVZlZMtmCXQJ7ToJICNdFKku9FOzE7jbK/pMGNO+26r9teQ5y1rRseEsAuL54DwQwEZnHkO3U9l7GHJ6RRdaoRO22lu2kxrGCGtAAHYLdrrRyZNt7Y+F6eAgBAKgEQAgBABKAqcfxynZ081Q6mcrBu49u3dQnNRRdTRK6Wkcj4g4mq3T5e7y/lYNGgfqe5WKyxy6Pp8HBhVp/YxYS/wDCoJHXlqK7Jrrd0agqXFmfmmVt5hNNx2g9o/VR1o99uM+pIob/AALK3yHSdh/PsnJnixYsqK9NzGmRp1/my8j2zy7dcdEHB759Gv4jRmjSDq33GxjoVt2lE+Zdbsm9FjcWbLtj6mfKaTWgMcS5xbLtnTrv9VWpOJprxFNakM4RULRlk6GB2G+nuSs+QuXZ1fTI+0nD8M0lk/M106rHFcezp3pT+LKvEbIueGGplpvbJOmnQR3IWyi3ceT8nx+fB128UyzwlpgSAI7kz6z+yz3KPLo+g9Olaqk5PyWbIVejc3tbY1dOkEJx2TrnxfZn6dwTVIG8x7qbr1E0V5MZNx+i8bizz5HH8IXm2+iuyiuK5Io7sVa1YNo0zUIdsBI068gr6Iwi9yOd6nbNxUYlueDMRr1PFDadvpoGkNj/AIK95EF0fPyr71siXPB13Td/fb4zBqQ10kkbbqXvxLY47f2tGPquq+M5uVzHucRkEs32EHlstKe1s5c+m0/I/e4VUotBc9pfzpic7T35H2KPRZByaLLAcP8AE1e6B0Cockdaih62zXWWFW4MVOcSZcZ9Y5KLe1om468ItqFNjKT2mDkf5HEwXMIkancjZVp66QX7obt7pzAPDe5rgZlrnN/yp70ujx0Kx/JdGw4c44OYU7s76CpER/7gfcKdd/emYMv03guVf+DfsMjRazj+BZQAgBAKgEBQAgIWL4ky2ovq1TDWifU8gO5KjKXFbJ11uyXFHCuIMeqXdZ1Rx7NbyaOQCxTk2+z6rExo1xX/AKVFV88/8qo61cdfwl3gNVweCBOXfXfbQ9VZA8yIJx0bs3bMs5BttC0M4qrly0mZrFXtcZaMv2WeZ1sWLXT7KgvVWzeoorL85NQBqCDOoIM6EHdeKWn0QtoU4dmQru8E6NBadYWqHz7Pk89PGfGPh/ZKvsOqW7G1HFpDtwNx2RSjJtI5FWXNSK+3vIf2K9nV8TtY+bq1P8mmwu4EOnosEoHfc96JIGYOkSNtvqO/dR3rpGGzHU4uTXyJNiQwanfZeb29myEWqlr6Hal4Bo3c81PR7yZCqVzUeGN3Jj9yeysrr2UXXKETNYmfBru8M6T7ytXFNaOPHLlGXJFjw2HXFWNcoEuPT/tUWRVfZ0qs2dqOycN2LGtAY0MG87z691hhLlL5GTKsZrmZGtjdaWoo40ublvwQL1jHaCAV45R1o1UynHz4MjxVw5RuWedozAeV+zh7815C2UfBsjGNnUkcax3DqlvceHUJPR0k5h1W+FilHaKJ08LUkuiVZV8vZVHYgX2B422lUmozONoK9i0jy2vmvj0b5l/QNJtTJSynttpzVyUTF7U/G2ZzFMcY+plptA1EEAATt8lVNr6NNVD/AJmUlxfkO7fYqppF8k/o7H8NcaNzaZXnz0jkPXLu39vZbaJbWj5bOo9u3r7NeFcjCekAIAQCIBCUBx/4o48a1x/TsPkonzdHP5/KY+ayXT29Hf8ATcbUfcf2Yl2glZ2zv1wTIzavm69v5svDUoteDVcOMDnSBGuv6fZX1xMmTLUS+xSuGtIHz6Kyb0YqY/LZkru/102CyyZ16taIz7z6KtoviyLe3AcO/wDN0PW2+jP39t4gy7Sd1fRLTPn/AFipSr78oTGWGtcZA4hjAGASTtoT3JPNXclCO9dnzlGPGyaTetnrEOHRSax0yHNzAg9DBB6Efqq/ff2d/wD0mpx3BvaItrdlgcHfNSdaktoojlSqlxmWNvihA3+yzSqZ1K8iEux6pdOfqT9VFVP8F0squPTZ5bcOOwE9ip8GvJR+orl1EbrmowTEOJ68oV0EtdHNyJTc/l4K++8roJzDk6IVu9+TLZH7RueDbVjKLTIzO1J99PpC5WTOUp6+jp1R4Y/jydKs3Ma0CVgjPjIyzUpMbvL0tG/ovZ3Sb0VS4wXaK8XxeRBXnJx8nlWRDwyYXS1Wq/o1x1vow/xCsWvolw/GzzD7H6LTi2NT19M0Shyq5a8HOLeuunKJmpv5FkahgEdB7+qr0boz+I/bXbspaCYPKTCi20Xw04i0ars+vWJXjCaY5Xqxvv8AfVEVzf2dQ+CtYudX/wDRk+skD6StOOtbPn/VtbR1ULUcYVACAEAICPiFfw6T3n8jHP8A+IJ/RePwSgtySPms3oqF1RxlziXH1Jk/dc+TPssaC4pIadUJk7/ooM6igvobZuvC1Jlth98aRJa46dFYp6KZ1KfWhy9xc1NCTG2+ijKeycaIxPeCYG+7cfMGNHuT6D9VOMeRjyL/AGutFjiPDrWUi1kl419huOyjOPE8pube34MdVMEg6Hoq/Jr5aZFNE1SWN0JBAPIGDuVdUuzieqXJwcUXTMKo0KBqXD4cWgNAnSOZjeSPoo2WOUuEfo+QssbkkiFRvmupOY7fMHAnkY1/RQmtH23pFjdG5Mpa5bJnmtFTZjz4xk9lxw9b2zBNVueQfzbHlsq7ZvlouwqP9vcV2er+hTg5TA5KMLNPyW34nJdlfh1yKbtSJB7K+zuOzFhxUJOLLKpdiu/zkHms23FdHTjXG58NFzWwGnVt82Uc/wAMCCoRskvlsjZjwcvb4lVYV/C0B/CY31SSUvkWRrlr2/wbHBr/ADnzGFisr76PL6Ovii+uLIvpl+Yho3VMYShLbR89lRly0OYfgbqVKcxd580ncNjQE8yr8nU4JRRjhXLnrREv8Yy+UQVVXU0uz6TFw3rbMPxhiZNN22x+S241fyRry0qceRzi3rQuxOJ8jj36kXlpWa+nlcYM6LM4naqu2iztbbLPPZQaNldmkSaVrJXh7zJbcGDnyXHoiRVO37OwfDHARaWpO5qOmTvA0H6rZVHSPm863nM2YVpjBACAVAIgIuK0DUoVWDd9N7f+TSP1Xj8E4PUkz5exKzfQqljxDgY/wsDR9lizUorQ7Tdm0CrZ0oeCVSoiNQeyEuT/ACNVmgbAz3XjLIf1PDc0bSiEpFhhlw6kROYajYxovW2iqUFYjRYzxA21pCoaTiHAjOHSGmNM43Ex3SuLs6ODlXOnaZjG3tKtTZVg+IZD2tgNJEEH/wAZ5hJw4tolj3Tyku/AYfVm4aXaAZjHICCT9lZUu0Rz64qrQmKind0WtD2sqU5gPOXMOoP89lKG6pN66Z8z7MoPTWygqZ6bxTBa9xAjKQ7tyVjipLkdXFyZQShWie7h2s5mfQ9hKrhfDeka8rAvcU2+39DeEWFVxIgtAMa9V5fZWuyz06nKXT6ReV+Hqpo+I0yNo217LPG2P2ujoWc3HipdkHh6wpPqHxZBG4PWeSnk2OMVxMOJS1Y5NbZN4hbRY8OoeVsCRrvzXkHy8m5ylVHl9oTD8Wlpa3MTtAnflKhZRp9l1XqEbk9LbRW1rWqx5dUY5od2J09lf8OOkc/nf7rk/svcLv2kQHREwf3WecdI6EJvyaW7xtwptZrk0mDuI1E+ipgn9lcsOuxtssHcUOeyGtgeuw2U5SX0iEPToRltspbis0AuedTzUOLb2buXHpGL4sxHx8tOi0knSNyTM6LoY1euzg+q5D4cF3sx5BB10K3nzW2mSrasqZROhj36Lq1xF209lS4nUrtWi/wSpm5l0bmFDRa59G74cw0VqrW9T/lThHswZFzUWdcoUgxoa3QAQFsXRxG9vY4h4CAEAIBUAhQHOuPuF21HeIBodxG+n0gwVROB08PJcejnT8AyOJBgdFmlE+kqyeaG32kfyVA2ct+Dy+znf57JolGZ4ZbEc00RcuyVbtDSJ5dV61tFM5teCFj7PFB8aow0w7MGZXDXocp83NewfFdeTmX4srHuTIlxd27aDqdJri5xaZLQ0NI6aztp7qnjNy5NmuqCrWorSIFk/wDFG5GT2OpP0A91dy4LZGVLypcfpFrTwl3hl2TT0lZ52tvbZ0K8SmLUemQrDBc9XMyARyUnf8dMivT667vdXSLuje1bVpa8eU6EFVV9eEW5MIzSkiDa/wB6ofMGAnQbKUlxIqS8sn4lRr2zZzAs9dFFQ29Me9TKPSF4dtGVHiYzOMn+fNS05PTKLWq4qVaInFFkJc1m4MCOalXLhPshZVK+l68ldgtCoxujdQTJ+xUr5RlJD06l1UuMktmooYows8O5aR0MBVqz60X/AKLb5QZj8bc2hUzU/wAJJ0V1S9xGPPmsZpr7GjxE6AJ0U1j6ZmXqEdDtLiIxGb5KMsdplkPUIMj4tioIEOzafJSqqe+yjI9Q0viFTCWlpqUrjM8DbIW8pMSdtxK1JpdHLlXOe5/kz1WkTrMnmPfmrdmGVb1vfZKw/CjVY5zXsBbrkJhxHPL1XrPIRY1TcW6HRVSia6rddM1vDtwYg9iqWtHRhNNHZfhpYnzVTsPKPU7x6BTpiYM6a0oo6CFpOYKgBACAEAiAEAzd24qMLTzXjWyUJOL2jm3EOEljyI9+oWecTuYmR10ZytQyz9lnZ1q7GyK9miia09eTzToSJXpFyGKtNNnkkQMRtszdun6yh6ktGcvWwYU4R2c/IvUV5LDArXMJH86LLkS70db07Ua9y8s078SqMolhAy7yqFJtcTS6a/c5mdtL8+L5TrKtlU0thZNc5OGzT3eMtqUslVozDZ0KPLophi8Z8k+vwZGldNZUI5KxxbWz1zrhJwLO9xovp5HEOaBoY+6ilJsKNMfkkM4RiWSHMPmBSakpbLK5VXQ0F7iRNQO3IOY+v8hIxbe2LJ1Vx1EdwnEg3fn11n1Vc4NPZPULEi+xCoy7pQAA8CBES53KIVcrHzjpf1MvCVG/wznuL4PctcfGaQGguHSBqY7rr1Tgul5Pm82u6185PpFnYPtatqWVG5ag2cNj+y8fJGqmNdtenrwZ7DBTp1ZqjM0Oj1H7q+TbSOTR7dNj5d/gu8exC3psey1a19OoJBI87HRrBXkE0yeXZBw3HpmYp1ajYGoB0Ej7SrOKZg96aXFmmwrLaRVzMrB7SCI1aecghRkW1NNaZRXFJ7y6rSYcgOpA0BMx9FLaIzT23HwSGTWZnzNimQ3IT5o6jrrKS8dHtGuW34L7BMQtWVGmo+qKWUud5czg5onKMo1BiPcKtR/Jrst4rcUdp+H/ABjb3WWhSp1KLiwvph+TzsbuRkJg9irUtHMnJvs3oUisEAqARACAAgBAeXuQGe4ha17YO42KjJbL6ZuDOf34AOvVZZR0dzGvjLwV5aNyJVejpqe0M17gflEfVRLa9LyQnv0XqQnOP2VWI4w0eSmPEdtpt7lWRr2c3JzoxWl2V9DAbisc7h6dlpUdLRw7bJTltj1K6rWIh1MOHMHT/if0WadCfk6NWdOMVr6It9j77ghrGlg5qHsKC2zVX6hdc/bj1sssIwGpWpOyEgN1Pc9SqZWOXg6NWLCnXJ9sgPfVD/CPzXmo8eRpU7Vaq9f3NdgvCFCtSL6jzm7JW3JedGfKft2aS3+5Wf6JQbc+GXOczYnueqh7jT0aFjudPJ/4K3GMLFJ/9hxDZiJn7qatW9Mi8OcEpVvX5RKw9tNtCpu6o4EExsOWVJTWuiSx5OW32jPVA8OlnUSPXsVdFRcds5907a7VGs1GE4Y54zSSW6kjSPksUttvidzkoxSs7bGuIL+o+m5j5fDT7ADdWYycpp/gweoxhVQ2l5MpWo0W2zXsLxVmHNP4Y6t68l1Vp9HxzUofIZdigdR8IgHXQxq0/r/0pa0imUlJlkLBlpTbVeWVw8eWJljv/L6aKvk2zd7Crr5N7PN/iwuyymWsbqGyBGh0k9IUvBnbjN6REq4e+hcBlN3ieaRl1JA7dYRTTWz2zGnGfFPeyyv7epbscykKlOiTmOYGeQgjtpqvOak+iz9NbCO9dHi1wmnRc19yHGk8SIcJg9YXkpd6ROiqKW2TajWML6VrkqtdlLJEvk6ZWn3XqISlFdaLfgSuzDsRe4tFV9M1KYb4gYATo7JIgncQvef0Qji8ouWzvXD2P0r2mXUpBaYex2jmHo4fqN1YnsxWVuD0y2XpAEAqAEAIBEA3VCAqb+2zBCWzI4tgRfMKDjsuhNrwZW74duAfI4jtuoe2a4Zc0vJCPDV27830XntFjzrH9ku2+H9Wr/8AM9xHSTHyUlXoonlOXk1OD8A06UeUFWJaM7sf0ai2wFjR+EL0qc/wVmOcNMqt/APkvGtkozaMVivB7KTCckd4We6tuJ0cDIULU34KWkalvPhmARBHVcxbi2fYxddqTkVFVj3PzluxBOnImFZGt8Dyy+MbIxiS/DqZSab3NHQbe8FZ1YkaZ1reiupVC05Hbk791Y0n4EW4LTHbskFreZj6lIrsStUo9lhg9kKp13JVb7lo9lZ7VYuK2wpF4AHQ9oIOikpOPxIRrjbxm12j3hOJeHTc2PxaL1S47LrsdWNT/BUYzWdleWD8LSSejSQ0/wD6VuLH5dHL9YnGFKRWYtd0atrSDWZao/Fp+LaCuklrs+Ttsc1odxTh1z6bX0KWVuUHXRx67aFR91bLo+nWShta6PFG1o1abG/3M2YCoIJBE8o1B3RLvZ7ZOHtuLI1epRpGqXUgQ5xDPMczI20OpGg3Vhg5xUehMHtKp/v0nOZlMGM2aDGo0iN5kj3SWkWVc3LZobm6r18lLxGVs0NGsGXaQZA15a9VS47Z0oZOoPSKy3wutWpOpvIHhZxlnUHUQeoDhrClz0yqOLOVXk88PXdahmYGNImDmA3GxB917KRXVDvUvotq3BF3UpNuWUqhDy4mNeYh0TOpnXskVsqusip62dL+EPD9xQdWr3GYZ2tYGunMcpmXA/JWxRjvsU2dOUigVACAEAIAQCEIBt9KUAw+1B5L092N/wCnt6Lwcmem4e0cgg5MebbAdEGxwUgh5s9BqATIEPdjNezY8EOAIK88nqk0ZW9+HtCo6WvewdAdPZVOiLZvq9StrWjzjnCNGnh9WnRbBOVxcdXHK5rjJ9AoW1Lg0i7BzZ/qoym/s5hhlXwnZXNLgZbHOeRHuuPvg3vwfcXx9yKlF+Bu8wWrUqgspucRqQN4VmOnPwZMjKrhWm2XGEcJXFSsyq6iQKZmH6TG2nNba6XvbORkeow48YshNwV1N2XNlIJ16dj3WG5ODOzVnVzqT1skWHDz7qpkDp6neV7TVKx7I5OfCitvRY23w/uqZy5WPbOjpj5iFrliM5UfXI8TY2PAdA0Sy5aHFwgxpHoeq11UqCODm+oSvntPoyeOfBxsOfb1nOLZc2m5omeQDhurHHoyV2aaZnqPDuI1gKIZUaBp5mFoHuVndbZ216hGMW/shX+CC3xV9EVHMgU9zsSwaab7fVWSbWkjJRGE05zM3xQya+UPkZoJ0n2XsZSW+RGzHi2uH2W+DYVcU6DvBqBzHDVv6joVV7m2dGGA4rqRtfh98P8AOaVzWLXM0eGgmc7T+aOjht2V0UpdnJyLJQk4MfxP4cVxd1H0msdTqPc6c5bGYyZHudlGVW2X1Z6jDTNpZcCWbWMz0WOe1oBfEFxHWN1aopLRgsyJzk2maSjRDGhrRAGgHQKSKG2OhACAEAIBUAIAQAgEQBCAVACARACAVACARACAbuKWdhb1ELxra0ShLi9o5pinCddtXMxgdrIcNPmCubbibPpsb1aPt8ZGu4Vwd1FpdVAzuj2A5LRi46qRyM7KVr1HwaCFqOdso8V4WoXL87wQ7mWmJ9VVOmM/JsozbaVqJKwnBKVsP7Y9zqVKFUYeCF+VZd/EWasMwQgBABCA498WODq1xd+NRpPe1zWglu4LdFFrZbXY4roqrf4Y132dUmlNV2QsDjDm5HT5e52PZecSSvfJFHTo1Ld3hua9jtixzD9P3Czzg14O7jZ8XHs7P8N8PqULJoqyC5zngHkHduSuqjqJyM+1W3OSNXCtRiCEAQgFQAgBACAEAIAQAgBACAEAIAQAgBAIgFQAgEQBCAITQCEAEIeaABD0EAqAEAIBIQBCAbqW7Xfia0+oBQ92ew2NkPGKgFQAgBACARAKgBAIEAqAEAIAQCIBUAIAQCIAQCoAQAgEQCoBEAIBUAiAVAIgFQCIBUAiAVAIgFQAgBACARACAVAIgBACAEAIAQAgBACAEAIAQAgBACAEAIAQAgBACAEAIAQAgBACAEAIAQAgBACAEAID/9k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2404" name="AutoShape 27" descr="data:image/jpeg;base64,/9j/4AAQSkZJRgABAQAAAQABAAD/2wCEAAkGBhQSEBUUExQWFRUVFRcXGBgYFxUXGBkdGBcWGBwXFxgcHyYeGBojGxseHy8gIycpLCwsGh4xNTAqNScrLCkBCQoKDgwOGg8PGiokHCQsKjAsKSwqLCwsLCwsLCwtLCopLCktLCwsLCksLywsKSwsLCwsLCwsLC8sKSwsLCosKf/AABEIANQA7gMBIgACEQEDEQH/xAAbAAACAwEBAQAAAAAAAAAAAAAAAQQFBgMCB//EAEoQAAECAwQFBwcLBAAGAgMAAAECEQADEiExQVEEEyJhkQUyM1JxgaEGI0JTsdHwBxQVFkNikrLB0vFjc6LhJHKCk8LTRIMXJVT/xAAaAQEAAwEBAQAAAAAAAAAAAAAAAQIDBgUE/8QAKhEBAAEDAQcEAwEBAQAAAAAAAAECAxFRBRITITFBUgShsfAUYXEi8TL/2gAMAwEAAhEDEQA/AK3yu8r9NRylPlS9JXLQmYyRsskUpOIjzyf5UaRNFJ5TXKWkKKzMCNWdpgJRSHVZbbH0TlnkzRwVTF6LLnLUtj5tBUTbiUl7Bj3kC2IvJPJuhz0FQ0SSllEMZSMCQ42Q4sj6o9RRERG720hSaJx+86+zFr5b0tISTyqFOlSiEUKIpCS2DkksALSxOBiUrlHSwSk8rIqTMoIsBBBtIcBwO52jRzJehJUUnRJNkxSC0uUbEBTqIZ/RuDlre3rK0fQTMTL+aygVXeZl4VWFubzbjE/kW/H2hXh1a/LJ6Fy3pS3q5UQhlKTbdsh3GyCxwsYtfcD3PKulAgfSiC6glxTYHar/AJRxfBtqNXyhyfokmmrRpDEKJ2JYLJDkgNtYC8XiIhnaAElXzZFIx1Msv2AOX3M9mdkPyLfj7QcOrX5Z5HLOl0qUeURYVMl0VKADggXB7mJBfx7o5emmZNHz9dKFgILy3UKikm1NpNhFLhiXNjG9KtCqCfmyCSQBTKlG0gEBwWB2hfEnkzRtEnglGjoFLc6UkXhwzi2yI/It+PtCOHVqoBypOdI+fqUTPosMu1DqZQyJYX2bYyjujlGYVJA5QVbRU6pQpeoqdxaUsAzC1Qtiy0o6LLWUK0VNhtOqQzM7uzYpx9L7pb1yb81nKCRoyAaAq2WhnxS+fjizWxHHo8faE8OrVSzeVtIBm/8AGFkoC5bmX5y9xYDaCClsS1wiTL0yeW//AGKLQ5tAa6wuL7fCLXlGVo0kgHR5Zen0ZY5yqXtsIF5LgDZe+zxJn6IpSEiQl5gBS8tCbCWcvxa9jdezj0ePtCOHVqr5OnzSlP8Ax4BVbazAUuysQpwRd+j9pWnTK2VpqkigF9lrVKD4WEJChiyxFlyjo+jyUhR0dJBLbMsFsbgMgT3NiIiHTtFFTaOHSoJI1aAKjVY5s9E2w49Hj7Qnh1a/LyvSltZp28vR3izEcC+EdkaQpy+nHnMLUXZ9rW+F8e9HnaKtaUCSAVOA8phYkqPgDD5SmaPIUkKkJZQJqCUsGw7SHPdEcejT2g4dWvypU+UGketV4e6OieXZ/rVeHuiw+lNEZJ1NirvNpzULQ7h6Szi2HovKWjLUlOqAKlUixCg7tekkNdxxFsX/ACLfj8K8KvyQ08tz/Wq8PdHRPLM71ivCLTlASpSatUk32AAXB2GajgnGI8jlHR1FKdUxWQkOjEgnuYhrbd0R+Rb8fg4Vfkjp5XnesV4R1TyrN66vCOSfKDR3bVXqIuFwDu9w7Hstcho7J5a0YkgS1WFrEPfuBcd4ssdnDvyLfj8HCr8ntPKc3rmOieUJnXMduT50qckqQggAttJKTcDce2IUzllCV0qkKAJWAQxcIKw7FryggB8REce34o4VfkmJ05fWMdE6YvrGOmjBCw4S1pTaGtBY8C47jFcrluUmp5ZdJLsQqwPa75DBwLA7w49vxTwq/JaStJU4dRZw9sQNL8pk0qMpYdJWDVrAHTLWQwJBUmoC1N9wNscxyyhSXTKWoFRT3CXWVWODZYBjhZbE/RkSlpqSlJBJALX0qKT3OIyruU1dIwvRRVHWcq/RPKBZE0lctdCCU01oSsuhgylFQvKb8His5c5WXOkbQCWXLJSFVUkie4KgWVYBaLDeLDGo+ao6o4RR+V0oJkBgB5xF3/LMjPehfErzlJUpI84HBVcaaXqPWsv9sQk8ty9eZRC7kkFx6RCTVkylJFj3x55d0mbrUS0IlqcEgqWtBBdd7JItpLf8vZGP5O8o1TwrSJctKTsDbC1UhJepKsVEP3G+KZXfQho0sOyecXN1pzNlp7Y9atN+1xHujBnyi0jU1eapNVjTHfWVg343bhnHuf5R6SKT5p1pKUkCZZrFpUcfQDJGYiM/cDZ6UmWkVqSSUWi4kPZskix4io5aklSUjWbVJGHOCDbiGrQ//MMi2Wmcu6QVGV5kVa03TG2l6xJv7U7njkOV5ylLITo4WhKg9K3SVKHNL/ZgMDiMoZG/oT97j/qClP3uP+owavKKeqUtQ1QQTOBsmP5xQKVAVYOwD2PBpHlLpISF+aBUlVLaxwZjWX+izg4wz9wNPP5S0eWtSlIUFAqBWEpJZINRqAqZh3tY7WWMiYlaXFYvDEhwQSkg4OCCIwuk8ozTNUgo0d5usBVQs2KGypyXdJBYfeMe5XL2kFRQkSUmWlRAAmACoBNAY3DnAtDP3A3CtGllQUUuoXE0kjsLOI46dpiJQBUFkF7iC1IKieAMY1HlFpCkTCDKpqUFWTHZUpKKmqwIds48T/KGeZaVqTJUNopSQssaaAm0thU+Zhn7ga6RpkjSDRSpTW7YSRhc4NrKB7D2gTxLT97iPdGERyvOlLACZAMxQchKw4MoILsesK2xMepXL+k1hHmSpAcdI1kugB3xep8DDP3A3VCfvcf9RSp8odGWymWojFkkpJQVkA4GkKus2Tueg0Xyl0jaUNUaFIKnEzaAlUKxzFW8jCIqeVpmqQtSNHUlDAOhZOwjVgX3KYKOTC+GfuB9BVKQbwTaDaQbi4N2Bj1Qn73H/UYYeUekoKCdUSsysJlrBlPbZzgd7QSuXdIStErzJopIsms0tBAx9O85b4Z+4Gq0vlaXLmUKEx2SQzNtFQActbsmztwBMd9C0uXNTUitnxLYBQPYQoHvwjEy+WZ61KqTIWpAlhVSVl6VLqTfcQbc2EGi8uzkygUiSEJWC1Mwc0k1MDesqAOTQz9wN3LkISGSCkZBgOADRw03SJciWqYQoAEFVLOaiA7NafdGNPlLpKEpWdUStMr1jmlSlFJtxCmJj1M5an1CUrUkKUDaJhDCYua5D48xskiGfuBqtH5ZkrWEjWOc2a9afzS1p7UHBiZyJCA7Ahy5Zg5zLC074wWjcqztYaUaOJiUi2lYuW5SCPuml8hHSX5RTyhRGqoCwbpj9KZ1QFWZCGe4PDP3A3QQkXVcR7orZ3LclNQUmYySQTskWFQOL4XEYiMSvlLSBM+daznIKRLrnasGskbDtzRS92LPbEzSeVZ1QQpMgiYuobKyNpdZVabxzGxBhn7gbqQtKkhQrAO8WNY12BDR7oT97j/qMKjl7SayhOpSoIWAwmMl1hSUi3Jg7WCF9YNIWma2qCXU9kz06SSLfRpIAxqN0M/cDZzJ4EwJ2m1alku52VS0sA33ie6M55S8opmyjRalK5VtQVaRpAIsssKWse17Y98h6VM0pSpk1mCJlKZa5iFWzJbB6gSNnxD4RE5d0dKETAlJS65CiCpSi6k6S7kkvExKGz0qUkkEgOAoBVjgEl2Juj55yohPzuaSraSZdDrSoq82lgyQzXW34R9F0nse+zO02R865SUkaVNBBqKkUWSiEq1afSlsP+m04mIS5VGqtvO3avdnndAnZejaq6T7nw54QUmql/PX14Nlw3QIteiynpfvZtwOV8aKlSKaAfNX6zfllfAoOAF7KU9Gevl+nGCoU1AeZuKMXz474FEAArtSroh1cn7mzugGVEqrIaaLkZjPPE8IEqIJUgVLVz09X4MBSoKpUXnG5WAGXB8MYEgkkIsmJ6Q4Kzbv3CASUgJKEl5R5y8jl4DjApIICVGmWnmL63xbwgSoFJUkNJHOTiT8NjhApQCQpYeUeYnEdvjiYBqUSQpQpmJ5iOt8W8IEqIUVpDzTzkZDPwHGBSSFBKy808xWA7fHAwJSSopSWnDnKwI+GwwgEkAApQakK56urAUgpoJaULl5nLK8nhAkgglFiE9IOtm3d2QFSQmoh5JuTiDnxfHGAaiSQV7Kk9GOvl7BxgqNVbedu1e7PO6BYIIC7VK6I9XJ+9s7oKTVSD56+vBsuG6AE7L0bVXSfcz9p4QqRTQ/mr9ZvyyvhoteiynpfvZtwOV8KpNNTeZuoxfPjvgBQqAC9kJ6M9f4YcYZUSqshposCMxn4nhCWQACu1KujHVyfwzuhlJCqSXnYKwAy9uGMAJUQSpAqWrnp6vwYSUgJKEl5R5y8j8AcYaQSSEWLT0hwVm3fuEJKklJUkNJHOTiT8NjhACkggJUaZaeYvrQ1KJUFKFMxPMR1vi2EpQCQpYeUeYnEdvc+JhqSQoJWXmnmKwHb44GAEqIUVpDzTzkZDPwHGElIAKUGpCuerqw0pJUUpLThzlYEfBGGEJBBBKLJaekGKuzu3iACkFNBLShaF5nLiTwhqLkFeypPRjr5fpxhFQCalB5J5qcQc+L44w1AggLtUroz1cn8M4C/wDI7RUTZ8zWoSpRlglCkBQDKABc3WYY90TfLbQZcqQnVy0IeYl6UhLslbO18cPIWzSJgVasS9pVVhdQbZxLYtZ3xO+UDoEf3B+VcU7ylbaUsYlnfEZm0PHz3lIkaTODODQFKKkOBq07VKNne9+EbPlOj5xLCk1GiYwISRaoquJv2CHwcW2xjOUpahpM9gUpFBWkplAtq02BUvZuey/EmISj0imh/N36zfk90NW01WzRzP6nww4wnTTV9h1cX/nfDXY1dr9E2GT/AOOd0aKio1Vt5y7V7s2vutgSaXKdor546mfBzwgZVVJ6fBWDfxugQ5JosUOlJxzbvfKAQQAKAXlm0zMjk92A4wKSFAJUaUp5iuvACmmpPQYpxf8AlsYFEAArtlnowLxk/dvMAyok1kUzBzZfW3+J4QJUQSpIqWrnI6vxZxgUFBQCrZx5isAN/jhAkEqIRZNHPJuPZ4YCASUgApSakK5y+r8frAUgigmmWLpnW3eJ4QJIKSUWSh0gN57PDEQKKQkFVsk81OIO/wAcYBqUVEKUKVJ5ievAFEGsB5hsMvIZtfgOMCgQQF2zD0ZFwyfv3GABVVKenxVg38NhAJIpcJ2gvnnqPfwc8IKRTQ/m79Zvye6+yBBBBosSOlfHNu58oHTTUeg6uL/zvgGraarZo5n9T4YcYKzVW3nLtXuza/fAuxq7X6JsMn/xzugZVVP2/Wwb+N0AJNLlO0V88dT4c8IQSAKAXlm0zMjk92A4w0OSaLFDpXxzbxyhAppqT0GKcX+GxgBSQoBKjSlPMV1/i+GVEmsimYLpfW3+J4QlEAArtlnowLxk/dvMNQUFAKtnHmqwA3+OEAJUQSpIqWrnI6vx+sJKQAUpNSFc5fV+P1hpBKiEWTRzybj2d7YCEkgpJRZKHPBvPZ4YiACkEBBNMsc2Z1t3ieENSiohShSpPMT14SikJBVbJPMTiDv8cYagQQF2zD0ZFw7e/cYACiDWA8w2GXkM2vwHGEkUuE7QXzz1Pi3hDAVVSnp/SVg38NhCSxBosSOlBxzbxygNL5B2TlpDFIl2Ka0upL7VwAOGNmUT/lA6BH9wflXEHyC6VZS4l6vZDiw1B3F5ORey3OJ3ygdAj+4PyrineUp+m6KTNQsLpCUqDdpXbliDaPQTGD5SkAaVOLkEFBA82ms6tNlCLLetfa0fRNJ7HsNlltpstsj51ymhKdKmgpKVvLoBQhJBoSzlBpZ2svxiEuVZettq7Vfq3jdANl226+d/T915y5sDKqb7fP0W9l26BGOrw6V8c2/yuaNFSpDUO6b9b+j+F8BFTAmgI5qvWfy2++AU0uOgxHpP7b2xgWzCvmnomwyfua94BlZJrIZQsErPe3flhAFU7QFRVzkdT47oCFVMrp/RPot7LnwgS7mjpPtHuObd+UAgkAUA1JN8zq7n7s8YClxSTSlN0zr7vg4QJKaSUdD6YN77scsYFNSCvovswLwd+NzwDKnNRFKk3S+v8dmEAWQawKlG+V1d7d2WMCgagF9L9mRd34ZwJCqiE9N6RwbdhlhAIJp2QagrnL9X8d0FAIoJZItE3Pc/e1+ECGY0dGOke85t3ZQGml1dB6I9J/be+MAyamJFBRzU+sb3tvvgqL1ttXar9W8boFu41nOPRNhk/e17wMqph0+fot7Lt0ADZdtuvnf0/decubCoDUPs3639H8L4aMdXh0r45t/lc0J00v8AYZek/tv3wARUwJoCOafWfDb74dRJrIZQs1We9u/LCEtmGs5p6JsMn8L4ZCqmV0+B9FvZnhAAVTtAVlXOR6v4uwhBAAoBqSb5vV3P3Z4w0u5o6QdITcc278oSaaSUdD6QxfdjljABSCKSaUpumdf47cIZU5rIpUm6X1/jswhKKaQV9F9mBf343PDUDUAvpfsyLu/DOAAog1gVKN8vq727ssYQTTsg1hXOX1PjuhpqqIR03pnBt2GWEJDMaOj+0e89ndlAFAIoJZItE3Pc/e1+EMmpiRQUc1PrP5774RKaXV0Hoj0n9t74w1u4r5x6JsMn8L4DSeQtukLUWSoyuYxdICk2g4A2OMbMon/KB0CP7g/KuIPkK+vmVPXqxUQRTzhTZm2W+J3ygdAj+4PyrineUpfKUxeuloSukKCydkG4m1yCBaQG37rcRykmnSZyaCyih1ES0BLy07VCAz41WXRs+U5T6RLNBUKFuws+1sNjYszh6xlGL5QllOkzgEhKdgrBlhCqdWm5iQ3iTbEJcKPQey/W/o/hfD533KLsNZ7Hu386Fs0/0P8AJ/bfDXhrP/qbuZ2/6b40VFXpsxu1X6t43YQPTa1dfo36v2sz7roNqq3p8Oq3sueBDudXzvtX8W73ugFQ2w7g263Lc/dnjDpq2Xop9P1nfjneYQpp2eg9LrP7b2gUzCvo/s2v3PjdnAOp9tqSPsutvbvywgqbaaqr7Pqb2w4C+BVVQr6b0GubfhnAl6jR0v2j3NuwvaAVLbL1VfadTc+HEXwUvsPSB9r1tz9+eECWpNHRfaPf3Y3NdAqmkVdD6Gb78c4B1VbTUU+hdrO7HgYK222cmzVZb27nuxgU7ivpPsmu3PhfnAKqtnp/S6rey5oAamx66/Sv1b8WZ910Kn0Hsv1v6P4XwIZjq+b9q/i3c90GzTb0H+T+2+AOd9yju1nsd2386HX6bW3ar9W8boF4az/6m8Hb/pvh7VX9f/FvZdAJ6bWrrwv1fta/ddCpbYdwbdblufuzxhodzq+d9q/i3jdCFNOz0GPWf25QBTVsvRT6frO/HO8wlTRzyKG+yuq3t35YRGVygggg7SElkMWtssJvujyJonVrKSoBDkpIDYWk7yON0Z1V46PT9Ns6u7/qvlSmJmNtgVVehgnsw4DGECAaKqnvXij3cRfEXkaUpzaClnZQZ7CLDgfdHrSdHUhSlEWENZbcReM4pxZ0ffXseiJmmmvmlUvsPSB9r1tz9+eEFVW01FPoXazux4GPE2X5tG1UgMSkXi9y9+Me1m0VF1/ZNYLC1vfnGsVRLx7/AKS5ZiJq6CtttnJs1WW9u57sYGpseuv0r9X7m7roBVVs9P6WTey5oSWY6vm/av4t43RZ8rSeQjCetNiml2LtqU6kuAbmFgNuUWHygdAj+4PyriD5BPrV0vqtXs3M9Qd8Xvbvid8oHQI/uD8q4p3lK40gZWG32mPnfKejkaTO5yQCglLJQFnVpsoBLk5743fKOmpSpKFBRKwpglKlOAS9wss/XKMBylKQnSptgSp0FA1apZehLOC4pdu2IS51em1l2q/VvG6Hzfv13Y6v3X7ubA6qn+3y9FvZdvgRjq7X6V8M2/yueNFRT6Dub9b+j+F+MDVWPRReq7We9233wgE0sOgxPpP7b2wgWzDWWJHRNjk/c17QBW+2zAWarPe3flhBVTtNWFXIv1fdhlcIZKqnV0/ojBvZc+MCXc0dIekBuGbYX5QBS2w9RP2vV3PhdnjBS+y9JT9pdXufHiboSQmkhHQ+mcX3Y5YQKApAX0X2ZF57cbnwgCp9pqQn7O6ve2PA3QVtttUD9l1d7YXZYw1E1Ar6X7MC49uF74wJKqiU9N6YwbdhljAFNOy9dVy79X34Z3iCh9h2It1ue5+9r8ISWY0dGelJvGbY3ZQEJpZXQeicX9t74QA9VrUUXpu1je1233wVem1l2q/VvG6Gt3GssUOibHJ+9r2gdVTjp8vRb2Xb4AOz9+u7HV+5n3c2Cj0Htv1v6P4XwIx1dr9K+Gbf5XPCZNLfYZ+k/tv3QAbXtoovVdrG4Pdvvivm8pAqChsoa1AAa9gCLu/CyJenIqlELsSE+bIysFvc17RnJgCF80rBGBa7NrRGNyqY5Q9zZfpaLsTVXGdFjK0OWrYAtUbCkh3OZUQ/e0QdFCkqscvbuLW98eJ05CmIcFwGv4P3xNl6SlgzAizL4swjHq6eiJojVO5N5TFbK2Sc/ZdFhyy6JYSbCrAguzOFMfbFdpDLlBRmJZKglL8613IxYM5F1sRfm5UkErNlmdjWd1sR+lNymZ3uixk6IrVpImlWzTSci4IHfdfffHPQNYJaioOGLEkEhrHGNjW9kR56ZspKA4UGYUjfcd/GJnJ8tRIUKSkkqLWKYlzUMWt3tF46vnv24qtzFeJiXZG1sOxH2ue5+/PCPT1WtRRem7We9+++I8rarVNsQpfohg4DBm3ZRIW7iuxQ6Jscn8L2j6aZzGXH+ptRZuzRHZpPIRjPWqxLy7EW1JZSXIFzG82ZRP8AlA6BH9wflXEHyFfXzKnr1YqAAp5wptzbAb4nfKB0CP7g/KuK95YJHKKj85lAEc1ZDnHbD0uHaxrLivKMXymKdJnJKVbSkAGmhKSZadpiSXxd2YRvtN0VJUFkElIUMbnXgLyxLdpj5/ygkp0mcEpASaKnStCwnVptpUbt+eEQlyoL0Pt3639H8L4BtO2xRzv6nvuOfOhMmml/MdbF8uO6Gu1q7G6JvSuZ/wDHK+NFSqDVtsXar9W8boCaWJFYXzU+r9zPuuhkqqqPT4JwbPhvgS4JKLVHpQfRzbvfOACgg0Eus2iblufuzxgCaiUg0lPOX1/fCATTSk+YxVi/8thAoAgBdksdGRecn7twgAKBFYFKRfL629u8YYQFQAqIqSq6X1N7f6xhqKioKVZOHMTgRv8AHGBJIUSi2aeeMB2eGJgApINJNSlXTOp3/F8AQSaAaVC+Z1tz94xwhJACSEWyjzziOzwwMCgkpCVWSRzVYk7/ABwgAKqBUBSE85HX98FYArIdBsErLe3c92MNRJIK7Jg6MC45P37xACqqpPT4pwb+GxgAilgTWV80+rf2M+66CkvQ+3frf0fwvhIAAIRak9KT6Obdz5wMmmk9B1sXy47oBjadtijnf1Pfcc74RWG1jMgWar/ybxuhrtauxuib0sn/AMcr4j6dpYRtTB507NN6WINpGPGImcRlpatzcriiO6m07Tyskh6RdbYxuA7Mo46FMUSSCwKVAvkQxwjrN0szltSpQY0tnTs9ztHATFlQSAXNgAF4+Hj5pnLtfT24t24piOhq0JiEKSyiHCu24iJM3kxSUkhQJAuIHf2/6j3pGjrUEnZChSGSKQwSwJIDOf8AccJC5gUxSFHbQyg5FjHg4I3xV9NNUzzif66SpKSkNaWttYY9gBiRpEgyFhgooIBKVgA27xg4viHLkrl222W7Jy3NEzQfOqdbqdk0g3BgBafbugvVmJzM5pduVeVUzSyEasBDM7knMx55H5RVrJaXT1QzC9Tuc2MedP0BEpRbWCkOUqAc3XYNbjg9kc9J04TZhAdhzCyQQOwMLod2W7TVTu0xyWmgaZLM5UpSTSVKpfmvUSCH5oYkR7ApsO0VHZN+r93+oStGUUBUs1MlNN1YZntuLh7PaY4aJpICQkEOoecFrhnCiHAbPG/cY1tzicOe2l6ffji0R06td5CsNIWkspQlc9y6gVJsAxAxOFmcT/lA6BH9wflXEHyCsmrCXMsS9kteag7m8F7g1tuUTvlA6BH9wflXGneXgrjSAcL7d+Jj55ylKV84nmo0goKhQtCVebTYy1FTs+LMbI2HKwfSJQKtmmZUkawE2qKbU2eibLyxjFcpS0fOppdlAoKAdYFHYSwKVuWdrXFsQlzqFNbebu1e/OGrZarar5n9P4ccIKjVU3nrqMGz4b4EWPRbV0v3c24nO6NFRSaqH85frN2XCyBIqcJ2Sjnnr5+w8YQSKaQfM314vlx3QLAIAXYlPRnrZP3NlfAAUCKwGliwy8zn4jhApQSApQqSrmJ6kMqJVUoNOFyMCM+D44QJJBJQHWrpE4Jzbv3mACkg0KNUw82Z1d3geMCUkkpSaVp5y+t8WcISUgJKUl5R5ysQfhsMYFJBSErLShzFYq7fHAQAlQIKkilCecjrfH6QFQArIqlm6X1d/geMNSiVBSw00cxOCu3xxECVEKKkh5p5ycAPhscYAUkghKjUpXMV1IAkk0AtMFpmZjLxHCEkAAhFqFdIerm3duMBSCmklpIuXiTlxfDCAEmpynZCOeOu1/FjxgqFNbebu1e/PjbDWSSCuxSejHWyfvbK+Co1VAeeuowbPhvgErZarar5n9P4ccIz/Kalu8whS1EB72DBhwt74vlEgK1e0VA6x/Rv7MzndGY0tZUthnZ2xlce3smn/U1J/wA6CUsLLMNzEPbfHjStMK5aCxcVJKh2A8WJeImjgKUSxNIdrotdE0lJmoChSmoB7Rm4BLxjMOhxFE5xmVUnTlZuLmLnwjvM09SVFQSEVqJsDC0MQl7habIJLEkBntY42K9rNEzTJYVLKlKBUqYABYbGU6nwtiG/+YnGEbQdJSFusLYgizBwWJ3XOBlC0TS1y5gUkgKSoKtzHtiTo3JyHLh02B7XwJZjbl3xz09IlzCwsUAUuDZcWNltgaC0TTMzH6etI01c6bWpVSmJL4sHs7hdE7RtClzpJpA1iQ6sFBsRaxHZlHnlXQVS6VkAVJqQQdlQZmA9lscBpUkIC6ViYbLFJCCGIVcxyswtgy/9UxNHs66FyoUAJKtpBYHBi59sW0haJqgkqB1iakj1Zsa3qk1Ond2RSaFLrdSnYJAsD2km3tGWNsdJEhQZaSndeHF4tzd8YmGV63RVM9pbbyHQ2kTLKRQQEEkFLLS+zcQb3wszib8oHQI/uD8q4q/k6nFU1dQAWJQBIDvakbSsFAg2ftstPlA6BH9wflXG9M55uN9RZ4NyaNEzT9GUZ6FilkpWLb3JXue8jEXKzjDcpqA0qaCCSVICTQtKQrVpteYSp9wsa6Pomlb3Zjc73m5rX7I+d8oLPzmcBak0BSiqbUlOrTa0wktvgwcaTVQ/nr692XDdAi16NmnpPv5+w8YVIpofzN9e/LjDVa1ezT0f3/hhxjRUqhTWB5m6jfnx3wKIABXtJV0Y6mXg3CHUaqyPPXUbs+ECSxJRtKV0g6mfiTwgApIVQS803LyGXB8MYEpJJSg0rTz1db4MIJATQC8o3ryOXEDjApIICVmlCeYrrfAgBKgUlaQ0oc5GZ+COEClAJClCqWrmI6vxbxhqUSoLUGmjmozHwTwgSoglSRVMVz0dX4s4wApJCglRqmK5i+r8W8YEpJUUJLTRzl5jLxHCElIAKUmqWrnr6vxZxgUkFIQotKHNXmcvE8IASQQVIFKE9InrfAgKgE1kPKNgRkc+IOOMNRJIUsUrT0aet8GAKIVWA802FGQz4AcYAUCCAvaUroz1MvaOEFJqofz19e7LhuhJASCEbSVdIepn7TwgpFND+Zvr35cYCFytNIkrMvZKSkL++aveDxikKiUawC8qey64d1/jFpy1pCiuXLIpTax6wDfoIqTPtoNlvcCWYcPZGVXV0Ozomm3/AGXjRa3Uth72Bu7I7SNPtpIUxNocscH/ANw5hU7AXeNpj18684pVIGDC64DjGUxl79ERjm4SFhJZV4OZ4uIlTlMUlJsY+4g77b+yOE+alQOyQoqSzHZAYvZe9xvjoUposLeF2PjFZhvGOsu0icQpt15iRyzMVMZSrLgMzY1gyiCtC5KygsSDcC4ttsIvBiXpfJ0zUomLFIVam0W2t2uMsoiSYpiYqzHPojOpglybQQAXi70dMrUpCiHY2AY2G3vihlSlFClWkCzusfssibrkqVUMbT2m/steJ7q1xmMQ8SnllSXNJYs/eOES504oly6TzlOR2AMWwNpERtM0kAjGz9fjhBP0UkJJcKZwlsDaDbnn2RKlVMTMTU2vydkHS55Znlpdy2KfRx7cO+Lj5QOgR/cH5VxRfJhpIVOWATZJtdIv1norFrM1htPYIvflA6BH9wflXGtvo4/acY9TVH8+IS+UdLWJ0tCAnaCy6ibGJsAF+Ntg4tGI5SCzpM81bIKCsMtiNWlwFLFTs9l2MbLlNQ+cynKhsLuf+pkXwtYXhEYrlJKTpU01OQUFIK5hKvNpZNMza797RZ57lUKam8zdRi+fHfDXY1dtXRfdyfiM7oKjVW3nLtXuzgTsvTtV8/8Ap/DnhGiopNVJPnrwvBsuG6BIJJCLFJ6Q9bNu98r4VIpofzd+s35cbIFCpgrZCOYevl7BxgAKSU1JDSRejEnPi2OECiAAVh5aujGKcn7t5hlZKqyGmCwS8xn4nhAlRSSpIqUrnp6kAKSQoJUXnHmqwA+HwxgSklRSgtNHPVgezwwEIJAFCTVLPOmdXd4DjApIICVGlCeavrfFvCAEqBSVIDShz04ns8MRApQCQpQeSeanEH4fHGGpRJClClaeajrfH6QBRBrAqmG+X1d/gOMAKBBAXatXRnq5P37jAEmqkFpwvXgRlwbDCElISClJqSrnq6kBSCmglpYtEzM5eJ4QAggglFiU9KOtm3c+V8FQpqI8zdRi+fHfDUamKtko5g6+XFhxgqNVbecu1e7PhbAQOVZdJlzFl0pLpAvpubx9sUfKejhUxhZY4IJwxLkvZGmnaOkpUAK6+f8A08e7H8MUWnaGZE2hZeklFoY2hw79otjKqOb29n3Iqp3Z6x8OHz8G8MY9aGoEq3mFpUkVXM+Hg8RTKKLU4RnMOhorpmlLn3gfe/Qx0mSgov8A6iCnlAW2F2/nvaJ8jSAQSDu+BENIr0lxXK2wN3siSqUyLywwiPapbgEgC9rI9TdMDUvbllgYhrnOHbQ5i0AhKiARaAS1oY2dlkRly01MSbL2sf3R3VpICd5uERLb8zEkdZl1mhJOzZcDaSzi5zvi00GXtJKlVXC3IN7rorWLANaSG4xL0ecRYzGqlzcC/wDMOUKVxNVLX/Jf087KgXKs53Vx7cO+L75QOgR/cH5VxUfJ0w0iclKWSmWGJSalAlJcm5Nno42ZRb/KB0CP7g/KuNLfRx+05z6mqY/XxC40jdfaz9pj5zynMB0qbUallSAkipYCqE+moA2H0W3xvtN0tIVSRMe3my5qryblJSQ8YnS9GmrnTFplTFy5hQkTDrCANWNrbSLrTVcGZ4t0eehMqqn7frYN/G6BFr0WN0r+le7f5ZXxJ+h5rUauZSxXrKFPYbQzPfY18evoecosZUxOrIA2FbZNz2br8Hti29GqqGCmmodBinF8+O+BbAArtSeiAwyfubOJf0bOPndTMdj5uhTMmwm7vutwh/RU5NokzFFdLihWxXaGs39zWtDejURCFVUq6fBWDfw+ECQSSEWTB0hNxzbv3CJX0NOHm9XMKTUdZQpxTeLt2dr2PB9DzlbJlTEhFLKoU66rA9n8YtDejURElJSSmySOenEnd4YwKICQV2yjzALx2+OJiZ9Fz1beomBSSQJdCmVTfhv72seF9GzkjWCTMUVAEooUyQq4izdc1j2w3o1EVQIUAu2aejIuHb44GBIUVEJsnDnKwI3eGES/oSck6sS5igskFdCnSQLQOF7tbHn6HmkUGXMCUgKEyhbqBLXM+N19kN6NRFSQQSiyWOkBvObd28QEppqV0GCcX/l8YmfRM9RcyZiShVITQplkB7Szd90efo6cBrdTMJKX1dCmAdnuvsuZ7Yb0aiMsEEV2qPREYZP3tnAyqqR0/Wwb+N0S/oack0iVMVWaSaFbBIezcxd7rIX0PNbV6uZSxVrKFPYbQzPfY18N6NREBd9XY3Sv6WbeOUUflJo9SdaKiixLkkkUgAC0mwAACNQeR5yjbKmJ1ZADIVtkhw9mLX3B45T+R5q0lapEy0KGroUzJsJuvxutax4iZpnu3s3ZtVbzEI0yy0vvgm6QGsyi60r5P54IoTMIUUuky1bJUzWjtv4tHhPycz9YEqrpIUaky1+i73/BweKctXt07QtxH/Wf0dYbjDUgAPF0Pk40qtTVABmJlrtCjs2Z+zGJeh+QM3VK1qJpU6gEhCk828gt/otY8OWqJ2jbiGdSmpqibPDuwjtpgq2lX2B+wC/OLmV5EaSkAlKyk0kgSl1AKsFhsfdxaOnKfkFpCpoTLCyh2dUtQtAc1M47xYYriG87Qs45SzOhE49xt4GJdRG4YG/gIudH8idJBIKCwSFVUTGYlg2y77r7I9K8itKP2agyililYJLPZYxDY3RE41fRb9fajEb8IkiZalraCpT3EuBYobiLLTHnQ9CK51AdyQD3s/6+MWsnyYnoQFalZsqIoXUztaGzwvix0PyenylMJcxS5hpUoIUKCoOW3NjuZ4iKYY3dpWqIqxOdMNF5GzwdLmpS9KZYF9ijUNojEm4HADfEv5QOgR/cH5VxVeTyVaMpYUlSHl7CzKmFSnWHAAD0hrR2Ry8otKMyWpRKlCqQASlaQSE6QVUhWFo4iNqeTm71ziVzUtuWuXEJmlDVFIKSXksklQJDLLuzFjYSEhsYq1csJ+bCWynGjapqpNNRlpS/PewhnjRaAo1T7f8A5C/YiJlZzPGJyzIeU+jeuT4+6PX1k0f1o4K90CFlxabxjEEcoTTNUmhVAU1bkWM5O+2yzPcYZE76yaP60cFe6OU7yu0RDV6RLS7tUpnYlJZ94I7QY5LXO1iaSnV7dbldbuaaMGzfLfZA8lUBXKSqgD/w86+3/wCdOiYQn/XnQf8A+uT+MQ0+W2hEsNKkkmwALBJ3ARdcrlcunUyETHCncMxA2bhdeTuSwckRz0RUysiZJSkMFJUlIDHZNKnL1W3jI5ROBC+sej+tHBXujtK5YlKDpVUMwFEXkZZjwiCJk7W3p1VOa9ZU93VpbvipkTZwlpMoBW2uoEWtrV3Fw2OBiuUtP9JIzP4Ve6D6SRmfwr90Z6Zp84UHVsCElYYkgVKCm3hIBAPWj1M0ue6gmWGAXSSk2kPS+0MWsxcszQyL/wCkkZn8K/dB9JIzP4V+6M7oWmaSZpTNlpSmsgFIURTSS9RNrGx7HyDiLaGTCZ9JIzP4V+6D6SRmfwr90Q4IZMJn0kjM/hX7oPpJGZ/Cv3RDghkwmfSSMz+Ffug+kkZn8K/dEOCGTCZ9JIzP4Ve6D6SRmfwr90Q4IZMJn0kjM/hX7oPpJGZ/Cv3RDghkwmfSSMz+Ffug+kkZn8KvdEOCGTCZ9JIzP4V+6FO0wGWopCl2MwASSchWUjxiJHuYTq7L6v0hkZ7TOS586wayU0tYqUdHUVVLQrVkOsUkJKSSLs7oqNK5MXo3J8mTNmVLBlmnYZATKoKUUpS6QoEuQ7k9sbGpWX8MfG7jGZ8rXrQ/V/8AJcBHT5YTElTS5W0sqNi7Scefuj19d5vq5XBf7oIIthUHy2m+rlcF/viD9YD6pH/c0r/3QQQSPrAfVI/7mlf+6O+heVK5SqpcqUlVNDtMJprUshysm1SiTn3QQQE3/wDIWkdWVwX+6Er5QNIIYpl8FjxCrIIICs+sB9Uj/uaV/wC6JWj+V0xCQlMqUAMGmHEm8rJNpJtzgggOn12m+rlcF/ug+u031crgv90EEMIH12m+rlcF/ug+u831crgv90EEMA+u831crgv90H13m+rlcF/ugghgH13m+rlcF/ug+u831crgv90EEMA+u831crgv90H13m+rlcF/ugghgH13m+rlcF/ug+u831crgv8AdBBDAPrvN9XK4L/dB9d5vq5XBf7oIIYB9d5vq5XBf7oPrvN9XK4L/dBBDAPrvN9XK4L/AHRz0jysnTABsoAL7FQft2jBBBLh9OTvWK/Er3xA5W5VWUgqNRcB1FRYbRYW74UEB//Z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2651125" y="2239963"/>
            <a:ext cx="3887788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l-PL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5 porcji + 5 kolorów = </a:t>
            </a:r>
          </a:p>
          <a:p>
            <a:pPr algn="ctr" eaLnBrk="1" hangingPunct="1">
              <a:defRPr/>
            </a:pPr>
            <a:r>
              <a:rPr lang="pl-PL" sz="4400" b="1" dirty="0">
                <a:solidFill>
                  <a:srgbClr val="002060"/>
                </a:solidFill>
                <a:latin typeface="Baskerville Old Face" pitchFamily="18" charset="0"/>
              </a:rPr>
              <a:t>ZDROWIE</a:t>
            </a:r>
          </a:p>
        </p:txBody>
      </p:sp>
      <p:cxnSp>
        <p:nvCxnSpPr>
          <p:cNvPr id="18" name="Łącznik prosty ze strzałką 17"/>
          <p:cNvCxnSpPr/>
          <p:nvPr/>
        </p:nvCxnSpPr>
        <p:spPr>
          <a:xfrm>
            <a:off x="4608513" y="3306763"/>
            <a:ext cx="0" cy="922337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211" name="pole tekstowe 23"/>
          <p:cNvSpPr txBox="1">
            <a:spLocks noChangeArrowheads="1"/>
          </p:cNvSpPr>
          <p:nvPr/>
        </p:nvSpPr>
        <p:spPr bwMode="auto">
          <a:xfrm>
            <a:off x="554038" y="482600"/>
            <a:ext cx="2022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solidFill>
                  <a:srgbClr val="002060"/>
                </a:solidFill>
                <a:latin typeface="Georgia" panose="02040502050405020303" pitchFamily="18" charset="0"/>
              </a:rPr>
              <a:t>Zielone</a:t>
            </a:r>
          </a:p>
        </p:txBody>
      </p:sp>
      <p:sp>
        <p:nvSpPr>
          <p:cNvPr id="93212" name="pole tekstowe 24"/>
          <p:cNvSpPr txBox="1">
            <a:spLocks noChangeArrowheads="1"/>
          </p:cNvSpPr>
          <p:nvPr/>
        </p:nvSpPr>
        <p:spPr bwMode="auto">
          <a:xfrm>
            <a:off x="6076950" y="482600"/>
            <a:ext cx="2022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solidFill>
                  <a:srgbClr val="002060"/>
                </a:solidFill>
                <a:latin typeface="Georgia" panose="02040502050405020303" pitchFamily="18" charset="0"/>
              </a:rPr>
              <a:t>Fioletowe</a:t>
            </a:r>
          </a:p>
        </p:txBody>
      </p:sp>
      <p:sp>
        <p:nvSpPr>
          <p:cNvPr id="93213" name="pole tekstowe 25"/>
          <p:cNvSpPr txBox="1">
            <a:spLocks noChangeArrowheads="1"/>
          </p:cNvSpPr>
          <p:nvPr/>
        </p:nvSpPr>
        <p:spPr bwMode="auto">
          <a:xfrm>
            <a:off x="3760788" y="5853113"/>
            <a:ext cx="2603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solidFill>
                  <a:srgbClr val="002060"/>
                </a:solidFill>
                <a:latin typeface="Georgia" panose="02040502050405020303" pitchFamily="18" charset="0"/>
              </a:rPr>
              <a:t>Czerwone</a:t>
            </a:r>
          </a:p>
        </p:txBody>
      </p:sp>
      <p:sp>
        <p:nvSpPr>
          <p:cNvPr id="93214" name="pole tekstowe 26"/>
          <p:cNvSpPr txBox="1">
            <a:spLocks noChangeArrowheads="1"/>
          </p:cNvSpPr>
          <p:nvPr/>
        </p:nvSpPr>
        <p:spPr bwMode="auto">
          <a:xfrm>
            <a:off x="385763" y="5667375"/>
            <a:ext cx="1873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solidFill>
                  <a:srgbClr val="002060"/>
                </a:solidFill>
                <a:latin typeface="Georgia" panose="02040502050405020303" pitchFamily="18" charset="0"/>
              </a:rPr>
              <a:t>Żółte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solidFill>
                  <a:srgbClr val="002060"/>
                </a:solidFill>
                <a:latin typeface="Georgia" panose="02040502050405020303" pitchFamily="18" charset="0"/>
              </a:rPr>
              <a:t>i pomarańczowe</a:t>
            </a:r>
          </a:p>
        </p:txBody>
      </p:sp>
      <p:sp>
        <p:nvSpPr>
          <p:cNvPr id="93215" name="pole tekstowe 27"/>
          <p:cNvSpPr txBox="1">
            <a:spLocks noChangeArrowheads="1"/>
          </p:cNvSpPr>
          <p:nvPr/>
        </p:nvSpPr>
        <p:spPr bwMode="auto">
          <a:xfrm>
            <a:off x="7194550" y="4043363"/>
            <a:ext cx="1152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solidFill>
                  <a:srgbClr val="002060"/>
                </a:solidFill>
                <a:latin typeface="Georgia" panose="02040502050405020303" pitchFamily="18" charset="0"/>
              </a:rPr>
              <a:t>Białe</a:t>
            </a:r>
          </a:p>
        </p:txBody>
      </p:sp>
      <p:cxnSp>
        <p:nvCxnSpPr>
          <p:cNvPr id="41" name="Łącznik prosty ze strzałką 40"/>
          <p:cNvCxnSpPr/>
          <p:nvPr/>
        </p:nvCxnSpPr>
        <p:spPr>
          <a:xfrm flipH="1" flipV="1">
            <a:off x="2768600" y="2239963"/>
            <a:ext cx="468313" cy="403225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Łącznik prosty ze strzałką 41"/>
          <p:cNvCxnSpPr/>
          <p:nvPr/>
        </p:nvCxnSpPr>
        <p:spPr>
          <a:xfrm flipH="1">
            <a:off x="2647950" y="3302000"/>
            <a:ext cx="517525" cy="92710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y ze strzałką 42"/>
          <p:cNvCxnSpPr/>
          <p:nvPr/>
        </p:nvCxnSpPr>
        <p:spPr>
          <a:xfrm>
            <a:off x="5818188" y="3255963"/>
            <a:ext cx="985837" cy="201295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ze strzałką 43"/>
          <p:cNvCxnSpPr/>
          <p:nvPr/>
        </p:nvCxnSpPr>
        <p:spPr>
          <a:xfrm flipV="1">
            <a:off x="5965825" y="2239963"/>
            <a:ext cx="506413" cy="403225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222" name="pole tekstowe 55334"/>
          <p:cNvSpPr txBox="1">
            <a:spLocks noChangeArrowheads="1"/>
          </p:cNvSpPr>
          <p:nvPr/>
        </p:nvSpPr>
        <p:spPr bwMode="auto">
          <a:xfrm>
            <a:off x="3756025" y="6129338"/>
            <a:ext cx="25273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300">
                <a:solidFill>
                  <a:srgbClr val="3F3F3F"/>
                </a:solidFill>
                <a:latin typeface="Georgia" panose="02040502050405020303" pitchFamily="18" charset="0"/>
              </a:rPr>
              <a:t>Korzystnie wpływają na układ krwionośny.</a:t>
            </a:r>
          </a:p>
        </p:txBody>
      </p:sp>
      <p:sp>
        <p:nvSpPr>
          <p:cNvPr id="93223" name="pole tekstowe 55336"/>
          <p:cNvSpPr txBox="1">
            <a:spLocks noChangeArrowheads="1"/>
          </p:cNvSpPr>
          <p:nvPr/>
        </p:nvSpPr>
        <p:spPr bwMode="auto">
          <a:xfrm>
            <a:off x="0" y="966788"/>
            <a:ext cx="36861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300">
                <a:solidFill>
                  <a:srgbClr val="3F3F3F"/>
                </a:solidFill>
                <a:latin typeface="Georgia" panose="02040502050405020303" pitchFamily="18" charset="0"/>
              </a:rPr>
              <a:t>Zawierają kwas foliowy i żelazo, dlatego zapobiegają wadom układu nerwowego płodu.</a:t>
            </a:r>
          </a:p>
        </p:txBody>
      </p:sp>
      <p:sp>
        <p:nvSpPr>
          <p:cNvPr id="93224" name="pole tekstowe 55337"/>
          <p:cNvSpPr txBox="1">
            <a:spLocks noChangeArrowheads="1"/>
          </p:cNvSpPr>
          <p:nvPr/>
        </p:nvSpPr>
        <p:spPr bwMode="auto">
          <a:xfrm>
            <a:off x="120650" y="6216650"/>
            <a:ext cx="26495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300">
                <a:solidFill>
                  <a:srgbClr val="3F3F3F"/>
                </a:solidFill>
                <a:latin typeface="Georgia" panose="02040502050405020303" pitchFamily="18" charset="0"/>
              </a:rPr>
              <a:t>Wzmacniają odporność, chronią przed problemami ze wzrokiem.</a:t>
            </a:r>
          </a:p>
        </p:txBody>
      </p:sp>
      <p:sp>
        <p:nvSpPr>
          <p:cNvPr id="93225" name="pole tekstowe 55338"/>
          <p:cNvSpPr txBox="1">
            <a:spLocks noChangeArrowheads="1"/>
          </p:cNvSpPr>
          <p:nvPr/>
        </p:nvSpPr>
        <p:spPr bwMode="auto">
          <a:xfrm>
            <a:off x="6592888" y="4449763"/>
            <a:ext cx="2476500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300">
                <a:solidFill>
                  <a:srgbClr val="3F3F3F"/>
                </a:solidFill>
                <a:latin typeface="Georgia" panose="02040502050405020303" pitchFamily="18" charset="0"/>
              </a:rPr>
              <a:t>Działają antybakteryjnie, ułatwiają trawienie, wzmagają odporność organizmu</a:t>
            </a:r>
          </a:p>
        </p:txBody>
      </p:sp>
      <p:sp>
        <p:nvSpPr>
          <p:cNvPr id="93226" name="pole tekstowe 55339"/>
          <p:cNvSpPr txBox="1">
            <a:spLocks noChangeArrowheads="1"/>
          </p:cNvSpPr>
          <p:nvPr/>
        </p:nvSpPr>
        <p:spPr bwMode="auto">
          <a:xfrm>
            <a:off x="5508625" y="815975"/>
            <a:ext cx="33115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300">
                <a:solidFill>
                  <a:srgbClr val="3F3F3F"/>
                </a:solidFill>
                <a:latin typeface="Georgia" panose="02040502050405020303" pitchFamily="18" charset="0"/>
              </a:rPr>
              <a:t>Mają silne właściwości przeciwzapalne, antyutleniające i wzmacniające układ moczowy i pamięć.</a:t>
            </a:r>
          </a:p>
        </p:txBody>
      </p:sp>
      <p:pic>
        <p:nvPicPr>
          <p:cNvPr id="102421" name="Picture 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06425" y="1011238"/>
            <a:ext cx="3579813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2" name="Picture 5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0625" y="852488"/>
            <a:ext cx="2998788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3" name="Picture 5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25" y="3875088"/>
            <a:ext cx="3549650" cy="225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4" name="Picture 5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6950" y="5149850"/>
            <a:ext cx="3016250" cy="197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77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93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93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93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93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2000"/>
                                        <p:tgtEl>
                                          <p:spTgt spid="93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2000"/>
                                        <p:tgtEl>
                                          <p:spTgt spid="93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2000"/>
                                        <p:tgtEl>
                                          <p:spTgt spid="93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2000"/>
                                        <p:tgtEl>
                                          <p:spTgt spid="93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2000"/>
                                        <p:tgtEl>
                                          <p:spTgt spid="93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2000"/>
                                        <p:tgtEl>
                                          <p:spTgt spid="93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3211" grpId="0"/>
      <p:bldP spid="93212" grpId="0"/>
      <p:bldP spid="93213" grpId="0"/>
      <p:bldP spid="93214" grpId="0"/>
      <p:bldP spid="93215" grpId="0"/>
      <p:bldP spid="93222" grpId="0"/>
      <p:bldP spid="93223" grpId="0"/>
      <p:bldP spid="93224" grpId="0"/>
      <p:bldP spid="93225" grpId="0"/>
      <p:bldP spid="932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>
          <a:xfrm rot="21124415">
            <a:off x="1593850" y="2265363"/>
            <a:ext cx="6192838" cy="1379537"/>
          </a:xfrm>
        </p:spPr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pl-PL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witaminy</a:t>
            </a:r>
          </a:p>
        </p:txBody>
      </p:sp>
      <p:sp>
        <p:nvSpPr>
          <p:cNvPr id="3" name="pole tekstowe 2"/>
          <p:cNvSpPr txBox="1">
            <a:spLocks noChangeArrowheads="1"/>
          </p:cNvSpPr>
          <p:nvPr/>
        </p:nvSpPr>
        <p:spPr bwMode="auto">
          <a:xfrm rot="308253">
            <a:off x="360363" y="4725988"/>
            <a:ext cx="88201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l-PL" altLang="pl-PL" sz="5400" smtClean="0">
                <a:latin typeface="Algerian" pitchFamily="82" charset="0"/>
              </a:rPr>
              <a:t> </a:t>
            </a:r>
            <a:r>
              <a:rPr lang="pl-PL" altLang="pl-PL" sz="5400" smtClean="0">
                <a:solidFill>
                  <a:srgbClr val="FF0000"/>
                </a:solidFill>
                <a:latin typeface="Algerian" pitchFamily="82" charset="0"/>
              </a:rPr>
              <a:t>I  </a:t>
            </a:r>
            <a:r>
              <a:rPr lang="pl-PL" altLang="pl-PL" sz="54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gerian" pitchFamily="82" charset="0"/>
              </a:rPr>
              <a:t>SKŁADNIKI</a:t>
            </a:r>
            <a:r>
              <a:rPr lang="pl-PL" altLang="pl-PL" sz="540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pl-PL" altLang="pl-PL" sz="54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gerian" pitchFamily="82" charset="0"/>
              </a:rPr>
              <a:t>MINERALNE</a:t>
            </a:r>
          </a:p>
        </p:txBody>
      </p:sp>
    </p:spTree>
    <p:extLst>
      <p:ext uri="{BB962C8B-B14F-4D97-AF65-F5344CB8AC3E}">
        <p14:creationId xmlns:p14="http://schemas.microsoft.com/office/powerpoint/2010/main" val="22434254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4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4000" fill="hold"/>
                                        <p:tgtEl>
                                          <p:spTgt spid="163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6" grpId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2376315"/>
            <a:ext cx="8229600" cy="139858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sz="9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FrankRuehl" pitchFamily="34" charset="-79"/>
              </a:rPr>
              <a:t>WARZYWA</a:t>
            </a:r>
            <a:endParaRPr lang="pl-PL" sz="9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  <a:cs typeface="FrankRuehl" pitchFamily="34" charset="-79"/>
            </a:endParaRPr>
          </a:p>
        </p:txBody>
      </p:sp>
      <p:sp>
        <p:nvSpPr>
          <p:cNvPr id="7" name="pole tekstowe 6"/>
          <p:cNvSpPr txBox="1">
            <a:spLocks noChangeArrowheads="1"/>
          </p:cNvSpPr>
          <p:nvPr/>
        </p:nvSpPr>
        <p:spPr bwMode="auto">
          <a:xfrm>
            <a:off x="1258888" y="2205038"/>
            <a:ext cx="72739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pl-PL" sz="96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WARZYWA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331913" y="4581525"/>
            <a:ext cx="6480175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l-PL" sz="8000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Arial" charset="0"/>
              </a:rPr>
              <a:t>WITAMINY</a:t>
            </a:r>
          </a:p>
        </p:txBody>
      </p:sp>
    </p:spTree>
    <p:extLst>
      <p:ext uri="{BB962C8B-B14F-4D97-AF65-F5344CB8AC3E}">
        <p14:creationId xmlns:p14="http://schemas.microsoft.com/office/powerpoint/2010/main" val="1829759398"/>
      </p:ext>
    </p:extLst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2" dur="7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150"/>
                            </p:stCondLst>
                            <p:childTnLst>
                              <p:par>
                                <p:cTn id="20" presetID="42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7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9150"/>
                            </p:stCondLst>
                            <p:childTnLst>
                              <p:par>
                                <p:cTn id="3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Energetyczny">
  <a:themeElements>
    <a:clrScheme name="Elementarn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pteka">
  <a:themeElements>
    <a:clrScheme name="Niestandardowy 42">
      <a:dk1>
        <a:srgbClr val="660066"/>
      </a:dk1>
      <a:lt1>
        <a:srgbClr val="660066"/>
      </a:lt1>
      <a:dk2>
        <a:srgbClr val="660066"/>
      </a:dk2>
      <a:lt2>
        <a:srgbClr val="660066"/>
      </a:lt2>
      <a:accent1>
        <a:srgbClr val="660066"/>
      </a:accent1>
      <a:accent2>
        <a:srgbClr val="660066"/>
      </a:accent2>
      <a:accent3>
        <a:srgbClr val="660066"/>
      </a:accent3>
      <a:accent4>
        <a:srgbClr val="660066"/>
      </a:accent4>
      <a:accent5>
        <a:srgbClr val="660066"/>
      </a:accent5>
      <a:accent6>
        <a:srgbClr val="660066"/>
      </a:accent6>
      <a:hlink>
        <a:srgbClr val="4C004C"/>
      </a:hlink>
      <a:folHlink>
        <a:srgbClr val="4C004C"/>
      </a:folHlink>
    </a:clrScheme>
    <a:fontScheme name="Apteka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tek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solidFill>
          <a:srgbClr val="FFFFFF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14083</TotalTime>
  <Words>603</Words>
  <Application>Microsoft Office PowerPoint</Application>
  <PresentationFormat>Pokaz na ekranie (4:3)</PresentationFormat>
  <Paragraphs>123</Paragraphs>
  <Slides>14</Slides>
  <Notes>14</Notes>
  <HiddenSlides>0</HiddenSlides>
  <MMClips>0</MMClips>
  <ScaleCrop>false</ScaleCrop>
  <HeadingPairs>
    <vt:vector size="6" baseType="variant">
      <vt:variant>
        <vt:lpstr>Używane czcionki</vt:lpstr>
      </vt:variant>
      <vt:variant>
        <vt:i4>15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14</vt:i4>
      </vt:variant>
    </vt:vector>
  </HeadingPairs>
  <TitlesOfParts>
    <vt:vector size="32" baseType="lpstr">
      <vt:lpstr>Gungsuh</vt:lpstr>
      <vt:lpstr>Aharoni</vt:lpstr>
      <vt:lpstr>Algerian</vt:lpstr>
      <vt:lpstr>Aparajita</vt:lpstr>
      <vt:lpstr>Arial</vt:lpstr>
      <vt:lpstr>Baskerville Old Face</vt:lpstr>
      <vt:lpstr>Book Antiqua</vt:lpstr>
      <vt:lpstr>Calibri</vt:lpstr>
      <vt:lpstr>Century Gothic</vt:lpstr>
      <vt:lpstr>FrankRuehl</vt:lpstr>
      <vt:lpstr>Georgia</vt:lpstr>
      <vt:lpstr>Times New Roman</vt:lpstr>
      <vt:lpstr>Verdana</vt:lpstr>
      <vt:lpstr>Wingdings</vt:lpstr>
      <vt:lpstr>Wingdings 2</vt:lpstr>
      <vt:lpstr>Energetyczny</vt:lpstr>
      <vt:lpstr>Austin</vt:lpstr>
      <vt:lpstr>Apteka</vt:lpstr>
      <vt:lpstr>„OWOCE I WARZYWA”  W CODZIENNEJ DIECIE</vt:lpstr>
      <vt:lpstr>Prezentacja programu PowerPoint</vt:lpstr>
      <vt:lpstr>EUROPEJSKI  PROGRAM OWOCE  W  SZKOLE </vt:lpstr>
      <vt:lpstr>PIRAMIDA ZDROWIA DZIECKA</vt:lpstr>
      <vt:lpstr>Prezentacja programu PowerPoint</vt:lpstr>
      <vt:lpstr>Prezentacja programu PowerPoint</vt:lpstr>
      <vt:lpstr>Prezentacja programu PowerPoint</vt:lpstr>
      <vt:lpstr>witaminy</vt:lpstr>
      <vt:lpstr>WARZYWA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Alicja</dc:creator>
  <cp:lastModifiedBy>Ireneusz Pierański</cp:lastModifiedBy>
  <cp:revision>977</cp:revision>
  <dcterms:created xsi:type="dcterms:W3CDTF">2013-11-05T21:13:28Z</dcterms:created>
  <dcterms:modified xsi:type="dcterms:W3CDTF">2014-11-21T21:25:18Z</dcterms:modified>
</cp:coreProperties>
</file>