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66" r:id="rId3"/>
    <p:sldId id="278" r:id="rId4"/>
    <p:sldId id="279" r:id="rId5"/>
    <p:sldId id="283" r:id="rId6"/>
    <p:sldId id="284" r:id="rId7"/>
    <p:sldId id="280" r:id="rId8"/>
    <p:sldId id="274" r:id="rId9"/>
    <p:sldId id="285" r:id="rId10"/>
    <p:sldId id="282" r:id="rId11"/>
    <p:sldId id="287" r:id="rId12"/>
    <p:sldId id="291" r:id="rId13"/>
    <p:sldId id="292" r:id="rId14"/>
    <p:sldId id="304" r:id="rId15"/>
    <p:sldId id="293" r:id="rId16"/>
    <p:sldId id="305" r:id="rId17"/>
    <p:sldId id="306" r:id="rId18"/>
    <p:sldId id="294" r:id="rId19"/>
    <p:sldId id="295" r:id="rId20"/>
    <p:sldId id="297" r:id="rId21"/>
    <p:sldId id="296" r:id="rId22"/>
    <p:sldId id="298" r:id="rId23"/>
    <p:sldId id="301" r:id="rId24"/>
    <p:sldId id="299" r:id="rId25"/>
    <p:sldId id="302" r:id="rId26"/>
    <p:sldId id="300" r:id="rId27"/>
    <p:sldId id="263" r:id="rId28"/>
    <p:sldId id="307" r:id="rId29"/>
    <p:sldId id="262" r:id="rId30"/>
    <p:sldId id="264" r:id="rId31"/>
    <p:sldId id="290" r:id="rId32"/>
    <p:sldId id="308" r:id="rId33"/>
    <p:sldId id="303" r:id="rId34"/>
    <p:sldId id="281" r:id="rId35"/>
    <p:sldId id="276" r:id="rId36"/>
    <p:sldId id="289" r:id="rId37"/>
    <p:sldId id="286"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51575"/>
            <a:ext cx="2133600" cy="476250"/>
          </a:xfrm>
        </p:spPr>
        <p:txBody>
          <a:bodyPr/>
          <a:lstStyle>
            <a:lvl1pPr>
              <a:defRPr/>
            </a:lvl1pPr>
          </a:lstStyle>
          <a:p>
            <a:endParaRPr lang="pl-PL"/>
          </a:p>
        </p:txBody>
      </p:sp>
      <p:sp>
        <p:nvSpPr>
          <p:cNvPr id="6" name="Symbol zastępczy numeru slajdu 5"/>
          <p:cNvSpPr>
            <a:spLocks noGrp="1"/>
          </p:cNvSpPr>
          <p:nvPr>
            <p:ph type="sldNum" sz="quarter" idx="11"/>
          </p:nvPr>
        </p:nvSpPr>
        <p:spPr>
          <a:xfrm>
            <a:off x="6553200" y="6248400"/>
            <a:ext cx="2133600" cy="476250"/>
          </a:xfrm>
        </p:spPr>
        <p:txBody>
          <a:bodyPr/>
          <a:lstStyle>
            <a:lvl1pPr>
              <a:defRPr/>
            </a:lvl1pPr>
          </a:lstStyle>
          <a:p>
            <a:fld id="{49BAC8AD-2DF6-4FD3-9222-84572A26B9FF}" type="slidenum">
              <a:rPr lang="pl-PL"/>
              <a:pPr/>
              <a:t>‹#›</a:t>
            </a:fld>
            <a:endParaRPr lang="pl-PL"/>
          </a:p>
        </p:txBody>
      </p:sp>
      <p:sp>
        <p:nvSpPr>
          <p:cNvPr id="7" name="Symbol zastępczy stopki 6"/>
          <p:cNvSpPr>
            <a:spLocks noGrp="1"/>
          </p:cNvSpPr>
          <p:nvPr>
            <p:ph type="ftr" sz="quarter" idx="12"/>
          </p:nvPr>
        </p:nvSpPr>
        <p:spPr>
          <a:xfrm>
            <a:off x="3124200" y="6248400"/>
            <a:ext cx="2895600" cy="476250"/>
          </a:xfrm>
        </p:spPr>
        <p:txBody>
          <a:bodyPr/>
          <a:lstStyle>
            <a:lvl1pPr>
              <a:defRPr/>
            </a:lvl1pPr>
          </a:lstStyle>
          <a:p>
            <a:endParaRPr lang="pl-PL"/>
          </a:p>
        </p:txBody>
      </p:sp>
    </p:spTree>
  </p:cSld>
  <p:clrMapOvr>
    <a:masterClrMapping/>
  </p:clrMapOvr>
  <p:transition spd="slow" advTm="5000">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158F27A-A6CB-4817-B676-F79D2D5FE8DE}" type="datetimeFigureOut">
              <a:rPr lang="pl-PL" smtClean="0"/>
              <a:pPr/>
              <a:t>2013-10-22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CD15D00-B9BB-46A6-A0CF-593648B1D1D3}"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F27A-A6CB-4817-B676-F79D2D5FE8DE}" type="datetimeFigureOut">
              <a:rPr lang="pl-PL" smtClean="0"/>
              <a:pPr/>
              <a:t>2013-10-22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15D00-B9BB-46A6-A0CF-593648B1D1D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file:///D:\&#347;ci&#261;ganie\muzyka_relaksacyjna_-_11_ksiezyc_nad_jeziorem%5bWkretka.pl%5d.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pl/url?sa=i&amp;rct=j&amp;q=kardyna%C5%82+stefan+wyszy%C5%84ski+zdj%C4%99cia&amp;source=images&amp;cd=&amp;cad=rja&amp;docid=aPKqitDmtwmklM&amp;tbnid=VJOPlDTkfIaSZM:&amp;ved=0CAUQjRw&amp;url=http://pl.wikipedia.org/wiki/Stefan_Wyszy%C5%84ski&amp;ei=P4_1UYC6MYeTOO_ugPAG&amp;bvm=bv.49784469,d.ZWU&amp;psig=AFQjCNGBQ3sulqtDOh4EV-pmVOh1M-lLjA&amp;ust=137513366235962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pl/url?sa=i&amp;rct=j&amp;q=kardyna%C5%82+stefan+wyszy%C5%84ski+zdj%C4%99cia&amp;source=images&amp;cd=&amp;cad=rja&amp;docid=5D75N1GkYoovJM&amp;tbnid=nFrawCkePkJQxM:&amp;ved=0CAUQjRw&amp;url=http://zslekigorne.edupage.org/text4/&amp;ei=co_1UbCrHcfWPZeSgbAM&amp;bvm=bv.49784469,d.ZWU&amp;psig=AFQjCNGBQ3sulqtDOh4EV-pmVOh1M-lLjA&amp;ust=137513366235962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p:cNvPicPr>
            <a:picLocks noChangeAspect="1" noChangeArrowheads="1"/>
          </p:cNvPicPr>
          <p:nvPr/>
        </p:nvPicPr>
        <p:blipFill>
          <a:blip r:embed="rId3" cstate="print"/>
          <a:srcRect/>
          <a:stretch>
            <a:fillRect/>
          </a:stretch>
        </p:blipFill>
        <p:spPr bwMode="auto">
          <a:xfrm>
            <a:off x="2339975" y="1557338"/>
            <a:ext cx="4381500" cy="5300662"/>
          </a:xfrm>
          <a:prstGeom prst="rect">
            <a:avLst/>
          </a:prstGeom>
          <a:noFill/>
          <a:ln w="9525">
            <a:noFill/>
            <a:miter lim="800000"/>
            <a:headEnd/>
            <a:tailEnd/>
          </a:ln>
          <a:effectLst/>
        </p:spPr>
      </p:pic>
      <p:sp>
        <p:nvSpPr>
          <p:cNvPr id="2066" name="WordArt 18"/>
          <p:cNvSpPr>
            <a:spLocks noChangeArrowheads="1" noChangeShapeType="1" noTextEdit="1"/>
          </p:cNvSpPr>
          <p:nvPr/>
        </p:nvSpPr>
        <p:spPr bwMode="auto">
          <a:xfrm>
            <a:off x="0" y="260350"/>
            <a:ext cx="9144000" cy="792163"/>
          </a:xfrm>
          <a:prstGeom prst="rect">
            <a:avLst/>
          </a:prstGeom>
        </p:spPr>
        <p:txBody>
          <a:bodyPr wrap="none" fromWordArt="1">
            <a:prstTxWarp prst="textPlain">
              <a:avLst>
                <a:gd name="adj" fmla="val 50000"/>
              </a:avLst>
            </a:prstTxWarp>
          </a:bodyPr>
          <a:lstStyle/>
          <a:p>
            <a:pPr algn="ctr"/>
            <a:r>
              <a:rPr lang="pl-PL" sz="3600" kern="10">
                <a:ln w="9525">
                  <a:solidFill>
                    <a:srgbClr val="00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Stefan Kardynał Wyszyński - Prymas Tysiąclecia</a:t>
            </a:r>
          </a:p>
        </p:txBody>
      </p:sp>
      <p:pic>
        <p:nvPicPr>
          <p:cNvPr id="2072" name="muzyka_relaksacyjna_-_11_ksiezyc_nad_jeziorem[Wkretka.pl].mp3">
            <a:hlinkClick r:id="" action="ppaction://media"/>
          </p:cNvPr>
          <p:cNvPicPr>
            <a:picLocks noRot="1" noChangeAspect="1" noChangeArrowheads="1"/>
          </p:cNvPicPr>
          <p:nvPr>
            <a:audioFile r:link="rId1"/>
          </p:nvPr>
        </p:nvPicPr>
        <p:blipFill>
          <a:blip r:embed="rId4" cstate="print"/>
          <a:srcRect/>
          <a:stretch>
            <a:fillRect/>
          </a:stretch>
        </p:blipFill>
        <p:spPr bwMode="auto">
          <a:xfrm>
            <a:off x="467544" y="1196752"/>
            <a:ext cx="304800" cy="304800"/>
          </a:xfrm>
          <a:prstGeom prst="rect">
            <a:avLst/>
          </a:prstGeom>
          <a:noFill/>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7" showWhenStopped="0">
                <p:cTn id="7" fill="hold" display="0">
                  <p:stCondLst>
                    <p:cond delay="indefinite"/>
                  </p:stCondLst>
                  <p:endCondLst>
                    <p:cond evt="onPrev" delay="0">
                      <p:tgtEl>
                        <p:sldTgt/>
                      </p:tgtEl>
                    </p:cond>
                    <p:cond evt="onStopAudio" delay="0">
                      <p:tgtEl>
                        <p:sldTgt/>
                      </p:tgtEl>
                    </p:cond>
                  </p:endCondLst>
                </p:cTn>
                <p:tgtEl>
                  <p:spTgt spid="207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IQEhQUEhQVFBUVExgXFRUVGBUUFRQVFRUWFhQVFhUYHCggGBolHBUUIjQhJSktLi4uFx8zODMsNygtLisBCgoKDg0OGhAQGCwdIBwsLCwsLCwsLCwsLCwsLCwsLCwrLCwsLCwsLCwvLDcsLCwsLCwsLCwsLCwsLCwyLCwsLP/AABEIAMAAkAMBIgACEQEDEQH/xAAcAAABBQEBAQAAAAAAAAAAAAADAQIEBQYHAAj/xAA6EAACAQIEBAQEBQIFBQEAAAABAhEAAwQSITEFQVFhBiJxgRMykaFCscHR8BSCI1Ji4fEHFWNykjP/xAAaAQADAQEBAQAAAAAAAAAAAAABAwQCAAUG/8QAJREAAgICAgIBBAMAAAAAAAAAAAECEQMhEjEEQVETImFxBTLR/9oADAMBAAIRAxEAPwCiuvUV3p11t6jsaQi481ykmmE0gNGjhxNNmvGm0aCLNeJqTw3h733yJppmZjOVEEAu0bjUaczAG+k/EZbRNvDDMRIe8YJJ55Y0UH6/nWXJI3CDk9FXctlfmGX13+lCW4D/ALmKnrhZ8zeY9Tyoy2I5D+e1LeVFcfEZDsCTIHlk7nTnEnlURlg+/wDxV0iVBxeFjUfQ0Fktgn4zirRDXTlyFFH6mmNrqfaNZpzNFMEUEkxHYwO53/IU8jf1/Laoxv05btc0DRKUkCB17c9PeiIun2j96DbuTtRl/WsNG0kDunWgOaI7a0JqaiYY1IDXmps0QjqPg8I95wlpGdjJCqJOnPTYbamo4rqvgjBDD4MOBF3EasSNQoPkXrEGfU+lYnLirOHcK8M2sNYFpizXHhrwXTO0aKSD8iZiANpJO5o39NZXypaRsv4VAgepiPtVn8PQqZM7iT96MiAabAcgIFRubHQi/kpbnDA41sYcGOaliPoBPrVdifDikaQDyIBj6TWsdKi3k7VjkyiN/Jg8RwVkO5iOkwfaq3H2TagPz2I1n2roF23VBxywpgHn00rcZWwvJNLuzn+JMEkexH80qFcxEVpuL8CYLnWImBqAT1EdaxbbmetWwpkWSfsk/HNILxqOpr2amUK5FjhMVrFXOAuCdTJ5VlUeKs+H4mPXrWJRHY8myfc3oRol060I0UYGsaSlNMmiFBB7e+3vXV/C7BcJYIObyGG6S7GOs/vXJK6P4Wx4fAgZiWtOQZEaEyANdQARr60rMrid7Nbh6nW1FU+DvAqO2lWVl6gZVWtEllFQsQKks9Rr7AUAwRBuaistxtvNPaPetNjL6ouZiFXqefpWN4tj0uZijSMpI9enetwTsMnoruKXJUeh+0GsnxS1JZhAjfue1X9+8D3EewP8iq5yplDuR066VbDRLKKKEUhNeimGnkw4GpeFbWoIqRaNBhi9l/d3oLUW7QmoIcNNMpxpKJx6rvwnjvh3WQwBeULJMAFZKkjmdSPeqSaQUGrRx1bD8QWyJuGJbKIkyRG0DuKsP+7WhEONdYIbUesVQ4K81/D2XABuMPxGE+IzZS5jXKSJin3OFXybc4l1VfnQL8Muw6FPlUjkSYjczUEoK9j4N0aOxxJXzAEEjeDP5VUcT4i0kFltCM2d4MKOYUak1LwNkWo3JmCSS06Dado/WouPA/qEbTYhZE68xHoaVqx9Ga4xfs5Ue9/VX88i2Sq21YqYZQCZBkjf2nWB3rBUx8FkXVYMNDEaaqSCdq2AmNM8RGh0gbVDvWPlzQADIQa6n8RPWmLIZeMyGP4cbKkHl+oqjuICUbmsyecaVqPFGKme2h9Z1rKYi4AjTp5THvpVON2hE9GfXakNONNmqSJiqaIpoYNPSuONDd3oRo13egtQKBpptLSRXHHiaSvUlcca7wXxbLmsPsZK+h+de0HX+49K2mEGbRmb6rBHrE1yG1cZSGUww1B/nLr2rqmAvi4iXE+V1BjoSJj21HtUmeG7G45B8ReAfKo2APYDbX3qB4hZhctQJJaFnQAmN6NZslmuEGDmUaiRCgGN+rNr2qo8UYvFXMq27LhgZDrDbaAgjaO9IjG2UOSSLTh/FlLtZbS4IYDkymdV9CPvQeI4nIygCc0+3Sar/D/BClsvfLG6RALGSi6e0kgfQVOUC4CpjMBIPJhyYe+h6ada5xSegqSaKLxVhhbVY5mZ/X71h+Kn5P7v0rc+KbwYa/g0Nc+xt3MfQVXgWiLO+wMU008DT0I+/wDxTWqklGg0RaYKeKBxo7ooL0e5QWoFIOKSnNTKJworxFLbQsQBqSYA71LtW7SyzsXUTGXRWjcht8s6TzoAsiIhOwJ9K2fgbiilWslvNbeQOivtB5+bMD0kVgrePZhdY6AAZVGirmkCB7b0LhV5rZZ0nOAAsCSWc7Ac5yxHcVmcOSoCnTOwC6yHKozSSSZC7yY705OJkyPgOTqR5k3761QcM42Hc2rjKt1dGUH5XEZlnmQTB7girdsDcY6XQonkgLexJ0qGUa7LIOL2V/E7t275WK2lJ2Q57h7SYA5cjUnA4RbA0kwNSWLET3PKjf8AZramWe457kfkBVZ4p4xbsJofMdhRX3aQZ0tmY8WYuXeNjH7VkTUrG45rrEtz5Cowq+EKVHnZJcmGtjyMf9SD7OT+lDNHKRaH+q5PsFI/Mn6UAitIwIKObi5fl81AFEFEKNFdoJotzehPWEUAmNNpxptE4bfvfDQsJkiB110ntoDUHiOIJOQHyoMvrG/3obYosZMbgwOizAqKJ5/wmtJCpSskq3+GR1bX6VM4Y+QPc0m2QV5f4jAi2R6EFu2Wq6p14ZLNtZH+IWuEDtCrJ56fST1NczKISiI7Vs/CPGblxhh7l90DCEuDK+RyYTOGjMkkA+YESuu9YxtBJ2FdO4D/ANP7WRTiPiNcZZKgm2lsnWBAzEjYkkCZ0pWVxS+41i5N0j3HPDvFgBlufFH/AIwbR/8Alv3rDce4JisPkbEoyZ5yljJbLE89tR9a7Rw/gtqwpSyAP8x+IxPYnWfestxPhOGsfE/qbZcO2mIYtce2DyeSSFBiGHeanx5VdUUTxtrs5UEpctXXiPgbYR4nMjfK3UcvX1qnirItNWiRriSb4It2h2Yj0zafmaikVNxw0tDpaH31qJFcjmNUU8UgFeogRo7u9BajXN6E1YKAJFNkDXprTyKq8ZfJY+32FEEnSI99IZh3/OhRTia9WxFiopOg3JAHqdB9zU3id0PcaDIUC2ugHltjKNB6H60zhhys1zb4aZhqB5zon3k6a6UAGNT01PprrQ9hs6H4GwC4RDirwGZ1BtCPNbTUlh0dtNtQB/q03WE4nbctlQuVKgiYIJDGSDrACjfqKg+EeDizhbefMLptyz7umddESRoFBAjqDMzReE8PuYc6sjJDgKqlQWYp59SdwvyzppBPLzsslJtssxqkqRNxCg+ZcyE7NuPcDl2qLcxKYhTbeM4GomQZ2I6qYP5VZDFLs4K+uo+tVfFsCrQ6HK6zldYPLYjYg9KSiijnHiBWto1je2nmt9UBPyek8uVZFq2viy4GtDOjW78kk65Lq7ShPLQabg1iTXpYujz8/wDYPiLmYjsqj6UOa9NJTUJbPTXhTafXHGjuUFqLc3qu4hiIEDnuf0rCKG6A4zF/hX3P6CoBpZrxNMQiTtjCaSe9IxotjDtc+VSe+wn1rjkS73lsWwCJuMzkcwEIRR6HeOs1L8K4IXsVZUqSiuHudFtoc0seSyFH91CfCqfhoWzPAQIsQWdzAL8h5l2HWuw8F8P2cDba3aHmbL8S4TLXGWdeirJJCjQTzpOTIoL9jIQbYPifiuxhtbjF5aAF1Jk7iOs0lnj127DLbRUIlQ10Fz/aisF9zzpvE8Hh1m58G18Q6lgiyTzM1zHiXE3s4nNZbLDSQNFY88wG9Swgp9FUp8Ns67g+IO7FbiqnMQ2YsPWAF+5ovEeH6TbhG9ND/wCwrP8AhzjdvHJmHldCMyE5ipPTqvftWtS5mXzCGG4O49aRJNOhqdq0cz8R8Xe7b+C1pRlYjNOYgj/KI0BnnWBcQY711bj3CPMzjZhqO+wjvXPuNYD4TSYBO69uRPQ9quwSVEmaN7Kk714mkpTVJKIKdTaUGgcXGK4gJgA/Xf2AqC5NxoAM9AJozgs0AhQTEnYd/aluXoELKryE6+rdT/vWUPYMcNb8RCj2J/avGxbHOfufrt9qjPcJoTE9a1Ri18Ez+pRPlQA9TqfqdqHd4izbad9zHY8qhmmzRoHIn8OxItXrV07W71u4e4S4rn7LXeMdj7dsEsQByPI9DXz1mqzv+ILr2ktknyjLmk6qNBp1ApObFzo3jycezaeIPE9oyAZjaKwF+/mYnr9qE6NAY7NMHqBz9OVPsWQxAYxLqvQZWMMZ7afWjCCgtAnklN0S+HtdtK2JstBS4Leh1llLajmmiidpZetdn4LxL4yI+fP8RFMkBY01BA5gzvVZe8OWhw5nCKGNkXCSpK5WE5YJ+UAg9yo9K5twfjt7BkhPMsybbbTsSOhpM4rKtehmN/T7O2vhi2oEmRHryjv3rinibFi9iLjLqocqvQhTEjsSCfpXSMN4xtXsJedGyulm4Sp0dGyEKfqdxXI3I0A2Aj9q7x4NN2HNO1oEBXiacaYwqslEmnA0OngUDixbdj0H6gVFapVzdvT9RURqyh8ugZoZNPYU2K0KYhoTGi0NxWgI8KWwhY5VEkmB7/pz9qaadZfL9CPrv/O9BhZIxNwEwDKqMqk7EDn2BOvpXU/AvDMM+Ds5hbZ2zE+dVuS1xgNC2hAK/SuRhq1fBsMpw4zKpJzHVQSJOmpB6D6UjO6iUeLjeSb/AEdG4Pw7NhrRuCXuowvWySVBCxkAmVhltocoO4BmBVb458N4bDWrTW7CKXxGQnViQbd5zqxO5Qfw1aePsLbTBXBkWC9i3Eaf/uq6LsNC23WsOMLbRpVEU66qqgj0IGlSKVb+Szx8DyN/iiv4zZtW08iKpMLIEd216aVn2q2488uFH4VmO7R+gqnNW4VUdk3mtfUaXoWaQ0kUjU0jEIotsUMUVKAUSlPniYzeWemYR+1Q2PWpV1daG9skE8+fWI+asWNa0RiRTSRRHt9jTCtbTFsGzUw0Y0Jp6GusAgFIYrxU0gQ11gYoit/4Ys5hh0P4mQZRpoW1J9prAC2eh+ldD8Okp8JtQVAPccv2+tS+U9I9H+NX3Tf4NZ/1Luzh7Yn58ZZX73Xn6IKye5Gh8x0HMyYBNFxOLuYgWhde46KwuqjsDDAMFJ0knKSInmajX3cI7KJciF6yRuD2FRtq1FHqeLhlihKUl3/hkMRfzu7aasdtomB9ooVOe0UMFSsDYgg/Qj0rwBr1Y6R89NtydjAK8wp+WnFaNmKAAURTTvh04WzQsKR//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data:image/jpeg;base64,/9j/4AAQSkZJRgABAQAAAQABAAD/2wCEAAkGBxIQEhQUEhQVFBUVExgXFRUVGBUUFRQVFRUWFhQVFhUYHCggGBolHBUUIjQhJSktLi4uFx8zODMsNygtLisBCgoKDg0OGhAQGCwdIBwsLCwsLCwsLCwsLCwsLCwsLCwrLCwsLCwsLCwvLDcsLCwsLCwsLCwsLCwsLCwyLCwsLP/AABEIAMAAkAMBIgACEQEDEQH/xAAcAAABBQEBAQAAAAAAAAAAAAADAQIEBQYHAAj/xAA6EAACAQIEBAQEBQIFBQEAAAABAhEAAwQSITEFQVFhBiJxgRMykaFCscHR8BSCI1Ji4fEHFWNykjP/xAAaAQADAQEBAQAAAAAAAAAAAAABAwQCAAUG/8QAJREAAgICAgIBBAMAAAAAAAAAAAECEQMhEjEEQVETImFxBTLR/9oADAMBAAIRAxEAPwCiuvUV3p11t6jsaQi481ykmmE0gNGjhxNNmvGm0aCLNeJqTw3h733yJppmZjOVEEAu0bjUaczAG+k/EZbRNvDDMRIe8YJJ55Y0UH6/nWXJI3CDk9FXctlfmGX13+lCW4D/ALmKnrhZ8zeY9Tyoy2I5D+e1LeVFcfEZDsCTIHlk7nTnEnlURlg+/wDxV0iVBxeFjUfQ0Fktgn4zirRDXTlyFFH6mmNrqfaNZpzNFMEUEkxHYwO53/IU8jf1/Laoxv05btc0DRKUkCB17c9PeiIun2j96DbuTtRl/WsNG0kDunWgOaI7a0JqaiYY1IDXmps0QjqPg8I95wlpGdjJCqJOnPTYbamo4rqvgjBDD4MOBF3EasSNQoPkXrEGfU+lYnLirOHcK8M2sNYFpizXHhrwXTO0aKSD8iZiANpJO5o39NZXypaRsv4VAgepiPtVn8PQqZM7iT96MiAabAcgIFRubHQi/kpbnDA41sYcGOaliPoBPrVdifDikaQDyIBj6TWsdKi3k7VjkyiN/Jg8RwVkO5iOkwfaq3H2TagPz2I1n2roF23VBxywpgHn00rcZWwvJNLuzn+JMEkexH80qFcxEVpuL8CYLnWImBqAT1EdaxbbmetWwpkWSfsk/HNILxqOpr2amUK5FjhMVrFXOAuCdTJ5VlUeKs+H4mPXrWJRHY8myfc3oRol060I0UYGsaSlNMmiFBB7e+3vXV/C7BcJYIObyGG6S7GOs/vXJK6P4Wx4fAgZiWtOQZEaEyANdQARr60rMrid7Nbh6nW1FU+DvAqO2lWVl6gZVWtEllFQsQKks9Rr7AUAwRBuaistxtvNPaPetNjL6ouZiFXqefpWN4tj0uZijSMpI9enetwTsMnoruKXJUeh+0GsnxS1JZhAjfue1X9+8D3EewP8iq5yplDuR066VbDRLKKKEUhNeimGnkw4GpeFbWoIqRaNBhi9l/d3oLUW7QmoIcNNMpxpKJx6rvwnjvh3WQwBeULJMAFZKkjmdSPeqSaQUGrRx1bD8QWyJuGJbKIkyRG0DuKsP+7WhEONdYIbUesVQ4K81/D2XABuMPxGE+IzZS5jXKSJin3OFXybc4l1VfnQL8Muw6FPlUjkSYjczUEoK9j4N0aOxxJXzAEEjeDP5VUcT4i0kFltCM2d4MKOYUak1LwNkWo3JmCSS06Dado/WouPA/qEbTYhZE68xHoaVqx9Ga4xfs5Ue9/VX88i2Sq21YqYZQCZBkjf2nWB3rBUx8FkXVYMNDEaaqSCdq2AmNM8RGh0gbVDvWPlzQADIQa6n8RPWmLIZeMyGP4cbKkHl+oqjuICUbmsyecaVqPFGKme2h9Z1rKYi4AjTp5THvpVON2hE9GfXakNONNmqSJiqaIpoYNPSuONDd3oRo13egtQKBpptLSRXHHiaSvUlcca7wXxbLmsPsZK+h+de0HX+49K2mEGbRmb6rBHrE1yG1cZSGUww1B/nLr2rqmAvi4iXE+V1BjoSJj21HtUmeG7G45B8ReAfKo2APYDbX3qB4hZhctQJJaFnQAmN6NZslmuEGDmUaiRCgGN+rNr2qo8UYvFXMq27LhgZDrDbaAgjaO9IjG2UOSSLTh/FlLtZbS4IYDkymdV9CPvQeI4nIygCc0+3Sar/D/BClsvfLG6RALGSi6e0kgfQVOUC4CpjMBIPJhyYe+h6ada5xSegqSaKLxVhhbVY5mZ/X71h+Kn5P7v0rc+KbwYa/g0Nc+xt3MfQVXgWiLO+wMU008DT0I+/wDxTWqklGg0RaYKeKBxo7ooL0e5QWoFIOKSnNTKJworxFLbQsQBqSYA71LtW7SyzsXUTGXRWjcht8s6TzoAsiIhOwJ9K2fgbiilWslvNbeQOivtB5+bMD0kVgrePZhdY6AAZVGirmkCB7b0LhV5rZZ0nOAAsCSWc7Ac5yxHcVmcOSoCnTOwC6yHKozSSSZC7yY705OJkyPgOTqR5k3761QcM42Hc2rjKt1dGUH5XEZlnmQTB7girdsDcY6XQonkgLexJ0qGUa7LIOL2V/E7t275WK2lJ2Q57h7SYA5cjUnA4RbA0kwNSWLET3PKjf8AZramWe457kfkBVZ4p4xbsJofMdhRX3aQZ0tmY8WYuXeNjH7VkTUrG45rrEtz5Cowq+EKVHnZJcmGtjyMf9SD7OT+lDNHKRaH+q5PsFI/Mn6UAitIwIKObi5fl81AFEFEKNFdoJotzehPWEUAmNNpxptE4bfvfDQsJkiB110ntoDUHiOIJOQHyoMvrG/3obYosZMbgwOizAqKJ5/wmtJCpSskq3+GR1bX6VM4Y+QPc0m2QV5f4jAi2R6EFu2Wq6p14ZLNtZH+IWuEDtCrJ56fST1NczKISiI7Vs/CPGblxhh7l90DCEuDK+RyYTOGjMkkA+YESuu9YxtBJ2FdO4D/ANP7WRTiPiNcZZKgm2lsnWBAzEjYkkCZ0pWVxS+41i5N0j3HPDvFgBlufFH/AIwbR/8Alv3rDce4JisPkbEoyZ5yljJbLE89tR9a7Rw/gtqwpSyAP8x+IxPYnWfestxPhOGsfE/qbZcO2mIYtce2DyeSSFBiGHeanx5VdUUTxtrs5UEpctXXiPgbYR4nMjfK3UcvX1qnirItNWiRriSb4It2h2Yj0zafmaikVNxw0tDpaH31qJFcjmNUU8UgFeogRo7u9BajXN6E1YKAJFNkDXprTyKq8ZfJY+32FEEnSI99IZh3/OhRTia9WxFiopOg3JAHqdB9zU3id0PcaDIUC2ugHltjKNB6H60zhhys1zb4aZhqB5zon3k6a6UAGNT01PprrQ9hs6H4GwC4RDirwGZ1BtCPNbTUlh0dtNtQB/q03WE4nbctlQuVKgiYIJDGSDrACjfqKg+EeDizhbefMLptyz7umddESRoFBAjqDMzReE8PuYc6sjJDgKqlQWYp59SdwvyzppBPLzsslJtssxqkqRNxCg+ZcyE7NuPcDl2qLcxKYhTbeM4GomQZ2I6qYP5VZDFLs4K+uo+tVfFsCrQ6HK6zldYPLYjYg9KSiijnHiBWto1je2nmt9UBPyek8uVZFq2viy4GtDOjW78kk65Lq7ShPLQabg1iTXpYujz8/wDYPiLmYjsqj6UOa9NJTUJbPTXhTafXHGjuUFqLc3qu4hiIEDnuf0rCKG6A4zF/hX3P6CoBpZrxNMQiTtjCaSe9IxotjDtc+VSe+wn1rjkS73lsWwCJuMzkcwEIRR6HeOs1L8K4IXsVZUqSiuHudFtoc0seSyFH91CfCqfhoWzPAQIsQWdzAL8h5l2HWuw8F8P2cDba3aHmbL8S4TLXGWdeirJJCjQTzpOTIoL9jIQbYPifiuxhtbjF5aAF1Jk7iOs0lnj127DLbRUIlQ10Fz/aisF9zzpvE8Hh1m58G18Q6lgiyTzM1zHiXE3s4nNZbLDSQNFY88wG9Swgp9FUp8Ns67g+IO7FbiqnMQ2YsPWAF+5ovEeH6TbhG9ND/wCwrP8AhzjdvHJmHldCMyE5ipPTqvftWtS5mXzCGG4O49aRJNOhqdq0cz8R8Xe7b+C1pRlYjNOYgj/KI0BnnWBcQY711bj3CPMzjZhqO+wjvXPuNYD4TSYBO69uRPQ9quwSVEmaN7Kk714mkpTVJKIKdTaUGgcXGK4gJgA/Xf2AqC5NxoAM9AJozgs0AhQTEnYd/aluXoELKryE6+rdT/vWUPYMcNb8RCj2J/avGxbHOfufrt9qjPcJoTE9a1Ri18Ez+pRPlQA9TqfqdqHd4izbad9zHY8qhmmzRoHIn8OxItXrV07W71u4e4S4rn7LXeMdj7dsEsQByPI9DXz1mqzv+ILr2ktknyjLmk6qNBp1ApObFzo3jycezaeIPE9oyAZjaKwF+/mYnr9qE6NAY7NMHqBz9OVPsWQxAYxLqvQZWMMZ7afWjCCgtAnklN0S+HtdtK2JstBS4Leh1llLajmmiidpZetdn4LxL4yI+fP8RFMkBY01BA5gzvVZe8OWhw5nCKGNkXCSpK5WE5YJ+UAg9yo9K5twfjt7BkhPMsybbbTsSOhpM4rKtehmN/T7O2vhi2oEmRHryjv3rinibFi9iLjLqocqvQhTEjsSCfpXSMN4xtXsJedGyulm4Sp0dGyEKfqdxXI3I0A2Aj9q7x4NN2HNO1oEBXiacaYwqslEmnA0OngUDixbdj0H6gVFapVzdvT9RURqyh8ugZoZNPYU2K0KYhoTGi0NxWgI8KWwhY5VEkmB7/pz9qaadZfL9CPrv/O9BhZIxNwEwDKqMqk7EDn2BOvpXU/AvDMM+Ds5hbZ2zE+dVuS1xgNC2hAK/SuRhq1fBsMpw4zKpJzHVQSJOmpB6D6UjO6iUeLjeSb/AEdG4Pw7NhrRuCXuowvWySVBCxkAmVhltocoO4BmBVb458N4bDWrTW7CKXxGQnViQbd5zqxO5Qfw1aePsLbTBXBkWC9i3Eaf/uq6LsNC23WsOMLbRpVEU66qqgj0IGlSKVb+Szx8DyN/iiv4zZtW08iKpMLIEd216aVn2q2488uFH4VmO7R+gqnNW4VUdk3mtfUaXoWaQ0kUjU0jEIotsUMUVKAUSlPniYzeWemYR+1Q2PWpV1daG9skE8+fWI+asWNa0RiRTSRRHt9jTCtbTFsGzUw0Y0Jp6GusAgFIYrxU0gQ11gYoit/4Ys5hh0P4mQZRpoW1J9prAC2eh+ldD8Okp8JtQVAPccv2+tS+U9I9H+NX3Tf4NZ/1Luzh7Yn58ZZX73Xn6IKye5Gh8x0HMyYBNFxOLuYgWhde46KwuqjsDDAMFJ0knKSInmajX3cI7KJciF6yRuD2FRtq1FHqeLhlihKUl3/hkMRfzu7aasdtomB9ooVOe0UMFSsDYgg/Qj0rwBr1Y6R89NtydjAK8wp+WnFaNmKAAURTTvh04WzQsKR//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0" name="Picture 6" descr="http://upload.wikimedia.org/wikipedia/commons/thumb/8/80/Stefan_Wyszy%C5%84ski.jpg/180px-Stefan_Wyszy%C5%84ski.jpg">
            <a:hlinkClick r:id="rId2"/>
          </p:cNvPr>
          <p:cNvPicPr>
            <a:picLocks noChangeAspect="1" noChangeArrowheads="1"/>
          </p:cNvPicPr>
          <p:nvPr/>
        </p:nvPicPr>
        <p:blipFill>
          <a:blip r:embed="rId3" cstate="print"/>
          <a:srcRect/>
          <a:stretch>
            <a:fillRect/>
          </a:stretch>
        </p:blipFill>
        <p:spPr bwMode="auto">
          <a:xfrm>
            <a:off x="2195736" y="188640"/>
            <a:ext cx="5256584" cy="62654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468313" y="0"/>
            <a:ext cx="8229600" cy="4525963"/>
          </a:xfrm>
        </p:spPr>
        <p:txBody>
          <a:bodyPr>
            <a:normAutofit fontScale="85000" lnSpcReduction="10000"/>
          </a:bodyPr>
          <a:lstStyle/>
          <a:p>
            <a:pPr algn="ctr">
              <a:lnSpc>
                <a:spcPct val="80000"/>
              </a:lnSpc>
              <a:buFont typeface="Wingdings" pitchFamily="2" charset="2"/>
              <a:buNone/>
            </a:pPr>
            <a:r>
              <a:rPr lang="pl-PL" sz="2000" b="1">
                <a:solidFill>
                  <a:schemeClr val="hlink"/>
                </a:solidFill>
                <a:latin typeface="Comic Sans MS" pitchFamily="66" charset="0"/>
              </a:rPr>
              <a:t>po wojnie</a:t>
            </a:r>
            <a:r>
              <a:rPr lang="pl-PL" sz="2000">
                <a:solidFill>
                  <a:schemeClr val="hlink"/>
                </a:solidFill>
                <a:latin typeface="Comic Sans MS" pitchFamily="66" charset="0"/>
              </a:rPr>
              <a:t/>
            </a:r>
            <a:br>
              <a:rPr lang="pl-PL" sz="2000">
                <a:solidFill>
                  <a:schemeClr val="hlink"/>
                </a:solidFill>
                <a:latin typeface="Comic Sans MS" pitchFamily="66" charset="0"/>
              </a:rPr>
            </a:br>
            <a:r>
              <a:rPr lang="pl-PL" sz="2000">
                <a:solidFill>
                  <a:schemeClr val="hlink"/>
                </a:solidFill>
                <a:latin typeface="Comic Sans MS" pitchFamily="66" charset="0"/>
              </a:rPr>
              <a:t>Po zakończeniu działań wojennych wrócił do Włocławka i zaczął organizować Seminarium Duchowne zniszczone w czasie wojny. W 1945 roku został rektorem seminarium, podjął też obowiązki redaktora tygodnika diecezjalnego “Ład Boży”. W 1946 roku przez Ojca Świętego Piusa XII mianowany został biskupem ordynariuszem diecezji lubelskiej. Sakrę biskupią przyjął 12 maja na Jasnej Górze z rąk Prymasa Augusta Hlonda, po którym dwa lata później przejął obowiązki Prymasa Polski. Zostaje też wtedy arcybiskupem Gniezna i Warszawy. Po śmierci kardynała Hlonda, wobec wzrastających nacisków komunistycznych władz polskich, w sytuacji jawnego prześladowania Kościoła (nawet za cenę podważenia polskiej racji stanu, szczególnie przy tworzeniu polskiego Kościoła na Ziemiach Zachodnich) Prymas Wyszyński zmuszony był prowadzić politykę ustępstw wobec “nowej władzy”. Aby uchronić Kościół i naród od rozlewu krwi podjął decyzję o zawarciu “porozumienia”, podpisanego przez Episkopat i Władze Państwowe 14 lutego 1950 roku. Posądzany w związku z tym o zbytnią ugodowość wobec systemu komunistycznego, zmagając się z opozycją wspieranych przez komunistów “księży patriotów” i świeckich działaczy katolickich (zwłaszcza spod znaku “Paxu”) starał się ks. Prymas uratować resztki wolności Kościoła w Polsce, a zarazem resztki wolności dla wszystkich Polaków, bowiem odtąd, przez lata budowania socjalizmu w Polsce stał się Kościół jej jedynym orędownikiem. Władze komunistyczne nie zamierzały jednak dotrzymywać zobowiązań nawet tego, daleko idącego w ustępstwach porozumienia, raz</a:t>
            </a:r>
            <a:r>
              <a:rPr lang="pl-PL" sz="2400">
                <a:solidFill>
                  <a:schemeClr val="hlink"/>
                </a:solidFill>
                <a:latin typeface="Comic Sans MS" pitchFamily="66" charset="0"/>
              </a:rPr>
              <a:t> </a:t>
            </a:r>
            <a:r>
              <a:rPr lang="pl-PL" sz="2000">
                <a:solidFill>
                  <a:schemeClr val="hlink"/>
                </a:solidFill>
                <a:latin typeface="Comic Sans MS" pitchFamily="66" charset="0"/>
              </a:rPr>
              <a:t>za razem łamiąc jego postanowienia. </a:t>
            </a:r>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zslekigorne.edupage.org/files/prymas-z-papiec5bcem.jpg">
            <a:hlinkClick r:id="rId2"/>
          </p:cNvPr>
          <p:cNvPicPr>
            <a:picLocks noChangeAspect="1" noChangeArrowheads="1"/>
          </p:cNvPicPr>
          <p:nvPr/>
        </p:nvPicPr>
        <p:blipFill>
          <a:blip r:embed="rId3" cstate="print"/>
          <a:srcRect/>
          <a:stretch>
            <a:fillRect/>
          </a:stretch>
        </p:blipFill>
        <p:spPr bwMode="auto">
          <a:xfrm>
            <a:off x="1835696" y="404664"/>
            <a:ext cx="6696744" cy="56415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p:cNvPicPr>
            <a:picLocks noChangeAspect="1" noChangeArrowheads="1"/>
          </p:cNvPicPr>
          <p:nvPr/>
        </p:nvPicPr>
        <p:blipFill>
          <a:blip r:embed="rId2" cstate="print"/>
          <a:srcRect/>
          <a:stretch>
            <a:fillRect/>
          </a:stretch>
        </p:blipFill>
        <p:spPr bwMode="auto">
          <a:xfrm>
            <a:off x="0" y="0"/>
            <a:ext cx="4513263" cy="6858000"/>
          </a:xfrm>
          <a:prstGeom prst="rect">
            <a:avLst/>
          </a:prstGeom>
          <a:noFill/>
          <a:ln w="9525">
            <a:noFill/>
            <a:miter lim="800000"/>
            <a:headEnd/>
            <a:tailEnd/>
          </a:ln>
          <a:effectLst/>
        </p:spPr>
      </p:pic>
      <p:sp>
        <p:nvSpPr>
          <p:cNvPr id="168966" name="Rectangle 6"/>
          <p:cNvSpPr>
            <a:spLocks noChangeArrowheads="1"/>
          </p:cNvSpPr>
          <p:nvPr/>
        </p:nvSpPr>
        <p:spPr bwMode="auto">
          <a:xfrm>
            <a:off x="4535488" y="0"/>
            <a:ext cx="4608512" cy="1552575"/>
          </a:xfrm>
          <a:prstGeom prst="rect">
            <a:avLst/>
          </a:prstGeom>
          <a:noFill/>
          <a:ln w="9525">
            <a:noFill/>
            <a:miter lim="800000"/>
            <a:headEnd/>
            <a:tailEnd/>
          </a:ln>
          <a:effectLst/>
        </p:spPr>
        <p:txBody>
          <a:bodyPr>
            <a:spAutoFit/>
          </a:bodyPr>
          <a:lstStyle/>
          <a:p>
            <a:r>
              <a:rPr lang="pl-PL" sz="2400" b="1" i="1">
                <a:solidFill>
                  <a:schemeClr val="hlink"/>
                </a:solidFill>
                <a:effectLst>
                  <a:outerShdw blurRad="38100" dist="38100" dir="2700000" algn="tl">
                    <a:srgbClr val="000000"/>
                  </a:outerShdw>
                </a:effectLst>
                <a:latin typeface="Comic Sans MS" pitchFamily="66" charset="0"/>
              </a:rPr>
              <a:t>Sakrę biskupią Stefan Wyszyński przyjął 12 maja na Jasnej Górze z rąk Prymasa Augusta Hlonda</a:t>
            </a:r>
          </a:p>
        </p:txBody>
      </p:sp>
      <p:pic>
        <p:nvPicPr>
          <p:cNvPr id="168967" name="Picture 7" descr="MCj04334920000[1]"/>
          <p:cNvPicPr>
            <a:picLocks noChangeAspect="1" noChangeArrowheads="1"/>
          </p:cNvPicPr>
          <p:nvPr/>
        </p:nvPicPr>
        <p:blipFill>
          <a:blip r:embed="rId3" cstate="print"/>
          <a:srcRect/>
          <a:stretch>
            <a:fillRect/>
          </a:stretch>
        </p:blipFill>
        <p:spPr bwMode="auto">
          <a:xfrm>
            <a:off x="5867400" y="2636838"/>
            <a:ext cx="2006600" cy="1276350"/>
          </a:xfrm>
          <a:prstGeom prst="rect">
            <a:avLst/>
          </a:prstGeom>
          <a:noFill/>
        </p:spPr>
      </p:pic>
    </p:spTree>
  </p:cSld>
  <p:clrMapOvr>
    <a:masterClrMapping/>
  </p:clrMapOvr>
  <p:transition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395288" y="550863"/>
            <a:ext cx="8148637" cy="4968875"/>
          </a:xfrm>
          <a:prstGeom prst="rect">
            <a:avLst/>
          </a:prstGeom>
          <a:noFill/>
          <a:ln w="9525">
            <a:noFill/>
            <a:miter lim="800000"/>
            <a:headEnd/>
            <a:tailEnd/>
          </a:ln>
        </p:spPr>
        <p:txBody>
          <a:bodyPr anchor="ctr">
            <a:spAutoFit/>
          </a:bodyPr>
          <a:lstStyle/>
          <a:p>
            <a:pPr algn="ctr"/>
            <a:r>
              <a:rPr lang="pl-PL" sz="2000" b="1">
                <a:solidFill>
                  <a:schemeClr val="hlink"/>
                </a:solidFill>
                <a:latin typeface="Comic Sans MS" pitchFamily="66" charset="0"/>
              </a:rPr>
              <a:t>kapelusz kardynalski i więzienie</a:t>
            </a:r>
            <a:br>
              <a:rPr lang="pl-PL" sz="2000" b="1">
                <a:solidFill>
                  <a:schemeClr val="hlink"/>
                </a:solidFill>
                <a:latin typeface="Comic Sans MS" pitchFamily="66" charset="0"/>
              </a:rPr>
            </a:br>
            <a:r>
              <a:rPr lang="pl-PL" sz="2000">
                <a:solidFill>
                  <a:schemeClr val="hlink"/>
                </a:solidFill>
                <a:latin typeface="Comic Sans MS" pitchFamily="66" charset="0"/>
              </a:rPr>
              <a:t>Na konsystorzu 12 stycznia 1953 roku został Prymas Wyszyński kardynałem. Nie mógł jednak osobiście odebrać kapelusza kardynalskiego, gdyż władze polskie odmówiły wydania mu paszportu. Zaostrzał się już kurs polityki wobec Kościoła a w tym samym roku, 26 września 1953 roku Prymas został aresztowany i wywieziony z Warszawy. Przebywał kolejno w Rywałdzie Królewskim koło Grudziądza, w Stoczku Warmińskim, w Prudniku (województwo opolskie) i Komańczy w Bieszczadach. 16 maja 1956 roku w Komańczy powstał tekst odnowionych Ślubów Narodu (których idea zrodziła się podczas uwięzienia w Prudniku – w pobliżu Głogówka), złożonych 26 sierpnia 1956 roku na Jasnej Górze jako Jasnogórskie Śluby Narodu w obecności milionowej rzeszy pielgrzymów. Na tronie przygotowanym dla Prymasa złożono biało-czerwone róże. Dwa miesiące później kardynał Stefan Wyszyński został uwolniony. </a:t>
            </a:r>
          </a:p>
        </p:txBody>
      </p:sp>
    </p:spTree>
  </p:cSld>
  <p:clrMapOvr>
    <a:masterClrMapping/>
  </p:clrMapOvr>
  <p:transition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1340768"/>
            <a:ext cx="4572000" cy="4524315"/>
          </a:xfrm>
          <a:prstGeom prst="rect">
            <a:avLst/>
          </a:prstGeom>
        </p:spPr>
        <p:txBody>
          <a:bodyPr wrap="square">
            <a:spAutoFit/>
          </a:bodyPr>
          <a:lstStyle/>
          <a:p>
            <a:r>
              <a:rPr lang="pl-PL" sz="3600" dirty="0" smtClean="0"/>
              <a:t>"Jeśli cokolwiek warto na świecie czynić, to tylko jedno - miłować"</a:t>
            </a:r>
          </a:p>
          <a:p>
            <a:endParaRPr lang="pl-PL" sz="3600" dirty="0" smtClean="0"/>
          </a:p>
          <a:p>
            <a:endParaRPr lang="pl-PL" sz="3600" dirty="0" smtClean="0"/>
          </a:p>
          <a:p>
            <a:r>
              <a:rPr lang="pl-PL" sz="3600" dirty="0" smtClean="0"/>
              <a:t>"Jak trudno jest miłować - ale jak warto jest miłować"</a:t>
            </a:r>
            <a:endParaRPr lang="pl-PL"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cstate="print"/>
          <a:srcRect/>
          <a:stretch>
            <a:fillRect/>
          </a:stretch>
        </p:blipFill>
        <p:spPr bwMode="auto">
          <a:xfrm>
            <a:off x="0" y="0"/>
            <a:ext cx="6227763" cy="5106988"/>
          </a:xfrm>
          <a:prstGeom prst="rect">
            <a:avLst/>
          </a:prstGeom>
          <a:noFill/>
          <a:ln w="9525">
            <a:noFill/>
            <a:miter lim="800000"/>
            <a:headEnd/>
            <a:tailEnd/>
          </a:ln>
        </p:spPr>
      </p:pic>
      <p:sp>
        <p:nvSpPr>
          <p:cNvPr id="14339" name="Text Box 9"/>
          <p:cNvSpPr txBox="1">
            <a:spLocks noChangeArrowheads="1"/>
          </p:cNvSpPr>
          <p:nvPr/>
        </p:nvSpPr>
        <p:spPr bwMode="auto">
          <a:xfrm>
            <a:off x="250825" y="5516563"/>
            <a:ext cx="8675688" cy="1066800"/>
          </a:xfrm>
          <a:prstGeom prst="rect">
            <a:avLst/>
          </a:prstGeom>
          <a:noFill/>
          <a:ln w="9525">
            <a:noFill/>
            <a:miter lim="800000"/>
            <a:headEnd/>
            <a:tailEnd/>
          </a:ln>
        </p:spPr>
        <p:txBody>
          <a:bodyPr>
            <a:spAutoFit/>
          </a:bodyPr>
          <a:lstStyle/>
          <a:p>
            <a:pPr>
              <a:spcBef>
                <a:spcPct val="50000"/>
              </a:spcBef>
            </a:pPr>
            <a:r>
              <a:rPr lang="pl-PL" sz="3200" b="1" i="1">
                <a:solidFill>
                  <a:schemeClr val="hlink"/>
                </a:solidFill>
                <a:latin typeface="Comic Sans MS" pitchFamily="66" charset="0"/>
              </a:rPr>
              <a:t>Widok na Stoczek Klasztorny – jedno z więzień Stefana Kardynała Wyszyńskiego</a:t>
            </a:r>
          </a:p>
        </p:txBody>
      </p:sp>
    </p:spTree>
  </p:cSld>
  <p:clrMapOvr>
    <a:masterClrMapping/>
  </p:clrMapOvr>
  <p:transition advTm="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395288" y="476250"/>
            <a:ext cx="8229600" cy="4525963"/>
          </a:xfrm>
        </p:spPr>
        <p:txBody>
          <a:bodyPr>
            <a:normAutofit fontScale="92500" lnSpcReduction="20000"/>
          </a:bodyPr>
          <a:lstStyle/>
          <a:p>
            <a:pPr eaLnBrk="1" hangingPunct="1">
              <a:lnSpc>
                <a:spcPct val="80000"/>
              </a:lnSpc>
              <a:defRPr/>
            </a:pPr>
            <a:r>
              <a:rPr lang="pl-PL" sz="1600" b="1" smtClean="0">
                <a:solidFill>
                  <a:schemeClr val="hlink"/>
                </a:solidFill>
                <a:latin typeface="Comic Sans MS" pitchFamily="66" charset="0"/>
              </a:rPr>
              <a:t>nowe tysiąclecie i nowy papież </a:t>
            </a:r>
            <a:r>
              <a:rPr lang="pl-PL" sz="1600" smtClean="0">
                <a:solidFill>
                  <a:schemeClr val="hlink"/>
                </a:solidFill>
                <a:latin typeface="Comic Sans MS" pitchFamily="66" charset="0"/>
              </a:rPr>
              <a:t/>
            </a:r>
            <a:br>
              <a:rPr lang="pl-PL" sz="1600" smtClean="0">
                <a:solidFill>
                  <a:schemeClr val="hlink"/>
                </a:solidFill>
                <a:latin typeface="Comic Sans MS" pitchFamily="66" charset="0"/>
              </a:rPr>
            </a:br>
            <a:r>
              <a:rPr lang="pl-PL" sz="1600" smtClean="0">
                <a:solidFill>
                  <a:schemeClr val="hlink"/>
                </a:solidFill>
                <a:latin typeface="Comic Sans MS" pitchFamily="66" charset="0"/>
              </a:rPr>
              <a:t>W latach 1957 – 1965 prowadził Wielką Nowennę przed Jubileuszem Tysiąclecia Chrztu Polski, którą przygotowywał naród do religijnego przeżycia tej rocznicy. W 1957 roku rozpoczął Nawiedzanie Polski przez kopię Cudownego Obrazu Matki Bożej Częstochowskiej. Nowennę zakończył 3 maja 1966 roku uroczystym Aktem Oddania Narodu Matce Bożej za wolność Kościoła w Polsce i świecie. W uroczystości wziął udział cały Episkopat Polski, także Karol Wojtyła. 26 sierpnia 1969 roku powołał do istnienia duszpasterski ruch Pomocników Matki Kościoła. W połowie lat sześćdziesiątych wraz z Episkopatem Polski zwrócił się do biskupów niemieckich z gestem pojednania narodów polskiego i niemieckiego, co spowodowało negatywną i gwałtowną reakcję władz partyjnych i państwowych. Brał udział we wszystkich wydarzeniach powojennej Polski, wspierając naród szczególnie w chwilach ważnych, przełomowych i dramatycznych, których tak wiele było w PRL-owskiej historii Polski. W latach sześćdziesiątych czynnie uczestniczył w pracach Soboru Watykańskiego II. Na auli soborowej cieszył się wielkim uznaniem wśród biskupów świata. Na ręce Pawła VI złożył memoriał Episkopatu Polski o ogłoszenie Maryi Matką Kościoła. Ojciec Święty spełnił te prośbę 21 listopada 1964 roku. </a:t>
            </a:r>
            <a:br>
              <a:rPr lang="pl-PL" sz="1600" smtClean="0">
                <a:solidFill>
                  <a:schemeClr val="hlink"/>
                </a:solidFill>
                <a:latin typeface="Comic Sans MS" pitchFamily="66" charset="0"/>
              </a:rPr>
            </a:br>
            <a:r>
              <a:rPr lang="pl-PL" sz="1600" smtClean="0">
                <a:solidFill>
                  <a:schemeClr val="hlink"/>
                </a:solidFill>
                <a:latin typeface="Comic Sans MS" pitchFamily="66" charset="0"/>
              </a:rPr>
              <a:t>6 października 1978 roku na Stolicę Piotrową został wybrany Polak – kardynał Karol Wojtyła. Była to wielka radość dla Prymasa i Kościoła w Polsce. W czerwcu 1979 roku Prymas Tysiąclecia przyjął, po raz pierwszy w Polsce widzialną Głowę Kościoła – Ojca Świętego - Jana Pawła II. </a:t>
            </a:r>
          </a:p>
          <a:p>
            <a:pPr eaLnBrk="1" hangingPunct="1">
              <a:lnSpc>
                <a:spcPct val="80000"/>
              </a:lnSpc>
              <a:defRPr/>
            </a:pPr>
            <a:r>
              <a:rPr lang="pl-PL" sz="1600" smtClean="0">
                <a:solidFill>
                  <a:schemeClr val="hlink"/>
                </a:solidFill>
                <a:latin typeface="Comic Sans MS" pitchFamily="66" charset="0"/>
              </a:rPr>
              <a:t>Rozpoczął się wielki i niepowtarzalny ruch zwany “Solidarnością”. W tym czasie mediował między władzami a Solidarności. </a:t>
            </a:r>
          </a:p>
          <a:p>
            <a:pPr eaLnBrk="1" hangingPunct="1">
              <a:lnSpc>
                <a:spcPct val="80000"/>
              </a:lnSpc>
              <a:defRPr/>
            </a:pPr>
            <a:r>
              <a:rPr lang="pl-PL" sz="1600" smtClean="0">
                <a:solidFill>
                  <a:schemeClr val="hlink"/>
                </a:solidFill>
                <a:latin typeface="Comic Sans MS" pitchFamily="66" charset="0"/>
              </a:rPr>
              <a:t>28 maja 1981 roku, w Uroczystość Wniebowstąpienia Pańskiego odszedł do Boga Prymas Tysiąclecia Stefan Kardynał Wyszyński. Miał 80 lat. 57 przeżył w kapłaństwie, 35 lat był biskupem, 32 lata arcybiskupem gnieźnieńskim i warszawskim oraz Prymasem Polski, 28 lat członkiem Kolegium Kardynalskiego. W 1986 roku rozpoczął się jego proces beatyfikacyjny.</a:t>
            </a:r>
            <a:r>
              <a:rPr lang="pl-PL" sz="1800" smtClean="0">
                <a:solidFill>
                  <a:schemeClr val="hlink"/>
                </a:solidFill>
                <a:latin typeface="Comic Sans MS" pitchFamily="66" charset="0"/>
              </a:rPr>
              <a:t> </a:t>
            </a:r>
          </a:p>
        </p:txBody>
      </p:sp>
    </p:spTree>
  </p:cSld>
  <p:clrMapOvr>
    <a:masterClrMapping/>
  </p:clrMapOvr>
  <p:transition advTm="1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rdynal_stefan.republika.pl/img/54.jpg"/>
          <p:cNvPicPr>
            <a:picLocks noChangeAspect="1" noChangeArrowheads="1"/>
          </p:cNvPicPr>
          <p:nvPr/>
        </p:nvPicPr>
        <p:blipFill>
          <a:blip r:embed="rId2" cstate="print"/>
          <a:srcRect/>
          <a:stretch>
            <a:fillRect/>
          </a:stretch>
        </p:blipFill>
        <p:spPr bwMode="auto">
          <a:xfrm>
            <a:off x="915152" y="619960"/>
            <a:ext cx="7329256" cy="50412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kardynal_stefan.republika.pl/img/23.jpg"/>
          <p:cNvPicPr>
            <a:picLocks noChangeAspect="1" noChangeArrowheads="1"/>
          </p:cNvPicPr>
          <p:nvPr/>
        </p:nvPicPr>
        <p:blipFill>
          <a:blip r:embed="rId2" cstate="print"/>
          <a:srcRect/>
          <a:stretch>
            <a:fillRect/>
          </a:stretch>
        </p:blipFill>
        <p:spPr bwMode="auto">
          <a:xfrm>
            <a:off x="2843808" y="476672"/>
            <a:ext cx="3960440" cy="574177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612845"/>
            <a:ext cx="4572000" cy="5909310"/>
          </a:xfrm>
          <a:prstGeom prst="rect">
            <a:avLst/>
          </a:prstGeom>
        </p:spPr>
        <p:txBody>
          <a:bodyPr>
            <a:spAutoFit/>
          </a:bodyPr>
          <a:lstStyle/>
          <a:p>
            <a:r>
              <a:rPr lang="pl-PL" b="1" dirty="0" smtClean="0"/>
              <a:t>Słowa Kardynała Stefana Wyszyńskiego skierowane do Jana Pawła II na początku Pontyfikatu:</a:t>
            </a:r>
            <a:endParaRPr lang="pl-PL" dirty="0" smtClean="0"/>
          </a:p>
          <a:p>
            <a:r>
              <a:rPr lang="pl-PL" b="1" i="1" dirty="0" smtClean="0"/>
              <a:t>"Ty masz wprowadzić Kościół w Trzecie Tysiąclecie".</a:t>
            </a:r>
            <a:endParaRPr lang="pl-PL" dirty="0" smtClean="0"/>
          </a:p>
          <a:p>
            <a:endParaRPr lang="pl-PL" b="1" dirty="0" smtClean="0"/>
          </a:p>
          <a:p>
            <a:r>
              <a:rPr lang="pl-PL" b="1" dirty="0" smtClean="0"/>
              <a:t>Słowa Ojca Świętego Jana Pawła II skierowane do Kardynała Stefana Wyszyńskiego:</a:t>
            </a:r>
            <a:endParaRPr lang="pl-PL" dirty="0" smtClean="0"/>
          </a:p>
          <a:p>
            <a:r>
              <a:rPr lang="pl-PL" b="1" i="1" dirty="0" smtClean="0"/>
              <a:t>"Nie byłoby na Stolicy Piotrowej tego Papieża-Polaka,</a:t>
            </a:r>
            <a:br>
              <a:rPr lang="pl-PL" b="1" i="1" dirty="0" smtClean="0"/>
            </a:br>
            <a:r>
              <a:rPr lang="pl-PL" b="1" i="1" dirty="0" smtClean="0"/>
              <a:t>który dziś pełen bojaźni Bożej, ale i pełen ufności rozpoczyna nowy Pontyfikat,</a:t>
            </a:r>
            <a:br>
              <a:rPr lang="pl-PL" b="1" i="1" dirty="0" smtClean="0"/>
            </a:br>
            <a:r>
              <a:rPr lang="pl-PL" b="1" i="1" dirty="0" smtClean="0"/>
              <a:t>gdyby nie było Twojej wiary, nie cofającej się przed więzieniem i cierpieniem,</a:t>
            </a:r>
            <a:br>
              <a:rPr lang="pl-PL" b="1" i="1" dirty="0" smtClean="0"/>
            </a:br>
            <a:r>
              <a:rPr lang="pl-PL" b="1" i="1" dirty="0" smtClean="0"/>
              <a:t>Twojej heroicznej nadziei,</a:t>
            </a:r>
            <a:br>
              <a:rPr lang="pl-PL" b="1" i="1" dirty="0" smtClean="0"/>
            </a:br>
            <a:r>
              <a:rPr lang="pl-PL" b="1" i="1" dirty="0" smtClean="0"/>
              <a:t>Twego zawierzenia bez reszty Matce Kościoła,</a:t>
            </a:r>
            <a:br>
              <a:rPr lang="pl-PL" b="1" i="1" dirty="0" smtClean="0"/>
            </a:br>
            <a:r>
              <a:rPr lang="pl-PL" b="1" i="1" dirty="0" smtClean="0"/>
              <a:t>gdyby nie było Jasnej Góry</a:t>
            </a:r>
            <a:br>
              <a:rPr lang="pl-PL" b="1" i="1" dirty="0" smtClean="0"/>
            </a:br>
            <a:r>
              <a:rPr lang="pl-PL" b="1" i="1" dirty="0" smtClean="0"/>
              <a:t>i tego całego okresu dziejów Kościoła w Ojczyźnie naszej,</a:t>
            </a:r>
            <a:br>
              <a:rPr lang="pl-PL" b="1" i="1" dirty="0" smtClean="0"/>
            </a:br>
            <a:r>
              <a:rPr lang="pl-PL" b="1" i="1" dirty="0" smtClean="0"/>
              <a:t>które związane są z Twoim biskupim i prymasowskim posługiwaniem".</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kardynal_stefan.republika.pl/img/16.jpg"/>
          <p:cNvPicPr>
            <a:picLocks noChangeAspect="1" noChangeArrowheads="1"/>
          </p:cNvPicPr>
          <p:nvPr/>
        </p:nvPicPr>
        <p:blipFill>
          <a:blip r:embed="rId2" cstate="print"/>
          <a:srcRect/>
          <a:stretch>
            <a:fillRect/>
          </a:stretch>
        </p:blipFill>
        <p:spPr bwMode="auto">
          <a:xfrm>
            <a:off x="3131840" y="404664"/>
            <a:ext cx="4039535" cy="60500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19672" y="620689"/>
            <a:ext cx="5238328" cy="4524315"/>
          </a:xfrm>
          <a:prstGeom prst="rect">
            <a:avLst/>
          </a:prstGeom>
        </p:spPr>
        <p:txBody>
          <a:bodyPr wrap="square">
            <a:spAutoFit/>
          </a:bodyPr>
          <a:lstStyle/>
          <a:p>
            <a:pPr defTabSz="973138"/>
            <a:r>
              <a:rPr lang="pl-PL" sz="3200" dirty="0" smtClean="0"/>
              <a:t>"Każda rzecz wielka musi kosztować i musi być trudna. Tylko rzeczy małe i liche są łatwe„</a:t>
            </a:r>
          </a:p>
          <a:p>
            <a:pPr defTabSz="973138"/>
            <a:endParaRPr lang="pl-PL" sz="3200" dirty="0" smtClean="0"/>
          </a:p>
          <a:p>
            <a:pPr defTabSz="973138"/>
            <a:endParaRPr lang="pl-PL" sz="3200" dirty="0" smtClean="0"/>
          </a:p>
          <a:p>
            <a:pPr defTabSz="973138"/>
            <a:endParaRPr lang="pl-PL" sz="3200" dirty="0" smtClean="0"/>
          </a:p>
          <a:p>
            <a:pPr defTabSz="973138"/>
            <a:endParaRPr lang="pl-PL" sz="3200" dirty="0" smtClean="0"/>
          </a:p>
          <a:p>
            <a:pPr defTabSz="973138"/>
            <a:endParaRPr lang="pl-PL" sz="3200" dirty="0"/>
          </a:p>
        </p:txBody>
      </p:sp>
      <p:sp>
        <p:nvSpPr>
          <p:cNvPr id="3" name="Prostokąt 2"/>
          <p:cNvSpPr/>
          <p:nvPr/>
        </p:nvSpPr>
        <p:spPr>
          <a:xfrm>
            <a:off x="2286000" y="3105835"/>
            <a:ext cx="4572000" cy="2308324"/>
          </a:xfrm>
          <a:prstGeom prst="rect">
            <a:avLst/>
          </a:prstGeom>
        </p:spPr>
        <p:txBody>
          <a:bodyPr>
            <a:spAutoFit/>
          </a:bodyPr>
          <a:lstStyle/>
          <a:p>
            <a:r>
              <a:rPr lang="pl-PL" sz="3600" dirty="0" smtClean="0"/>
              <a:t>,,Człowiek ujawnia swoją osobowość w sposobie traktowania innych."</a:t>
            </a:r>
            <a:endParaRPr lang="pl-PL"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kardynal_stefan.republika.pl/img/06.jpg"/>
          <p:cNvPicPr>
            <a:picLocks noChangeAspect="1" noChangeArrowheads="1"/>
          </p:cNvPicPr>
          <p:nvPr/>
        </p:nvPicPr>
        <p:blipFill>
          <a:blip r:embed="rId2" cstate="print"/>
          <a:srcRect/>
          <a:stretch>
            <a:fillRect/>
          </a:stretch>
        </p:blipFill>
        <p:spPr bwMode="auto">
          <a:xfrm>
            <a:off x="2483768" y="332656"/>
            <a:ext cx="4464496" cy="622851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kardynal_stefan.republika.pl/img/70.jpg"/>
          <p:cNvPicPr>
            <a:picLocks noChangeAspect="1" noChangeArrowheads="1"/>
          </p:cNvPicPr>
          <p:nvPr/>
        </p:nvPicPr>
        <p:blipFill>
          <a:blip r:embed="rId2" cstate="print"/>
          <a:srcRect/>
          <a:stretch>
            <a:fillRect/>
          </a:stretch>
        </p:blipFill>
        <p:spPr bwMode="auto">
          <a:xfrm>
            <a:off x="2699792" y="456023"/>
            <a:ext cx="4968552" cy="59041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75656" y="2348880"/>
            <a:ext cx="7831038" cy="1569660"/>
          </a:xfrm>
          <a:prstGeom prst="rect">
            <a:avLst/>
          </a:prstGeom>
        </p:spPr>
        <p:txBody>
          <a:bodyPr wrap="square">
            <a:spAutoFit/>
          </a:bodyPr>
          <a:lstStyle/>
          <a:p>
            <a:r>
              <a:rPr lang="pl-PL" sz="4800" dirty="0" smtClean="0"/>
              <a:t>"Od siebie trzeba wymagać najwięcej."</a:t>
            </a:r>
            <a:endParaRPr lang="pl-PL"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kardynal_stefan.republika.pl/img/52.jpg"/>
          <p:cNvPicPr>
            <a:picLocks noChangeAspect="1" noChangeArrowheads="1"/>
          </p:cNvPicPr>
          <p:nvPr/>
        </p:nvPicPr>
        <p:blipFill>
          <a:blip r:embed="rId2" cstate="print"/>
          <a:srcRect/>
          <a:stretch>
            <a:fillRect/>
          </a:stretch>
        </p:blipFill>
        <p:spPr bwMode="auto">
          <a:xfrm>
            <a:off x="1835696" y="764704"/>
            <a:ext cx="5616624" cy="561662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1484784"/>
            <a:ext cx="4572000" cy="4524315"/>
          </a:xfrm>
          <a:prstGeom prst="rect">
            <a:avLst/>
          </a:prstGeom>
        </p:spPr>
        <p:txBody>
          <a:bodyPr wrap="square">
            <a:spAutoFit/>
          </a:bodyPr>
          <a:lstStyle/>
          <a:p>
            <a:r>
              <a:rPr lang="pl-PL" sz="3600" dirty="0" smtClean="0"/>
              <a:t>"Nie wystarczy urodzić się człowiekiem, trzeba jeszcze być człowiekiem."</a:t>
            </a:r>
          </a:p>
          <a:p>
            <a:endParaRPr lang="pl-PL" sz="3600" dirty="0" smtClean="0"/>
          </a:p>
          <a:p>
            <a:r>
              <a:rPr lang="pl-PL" sz="3600" dirty="0" smtClean="0"/>
              <a:t>"Życie trzeba przeżyć godnie, bo jest tylko jedno."</a:t>
            </a:r>
            <a:endParaRPr lang="pl-PL"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kardynal_stefan.republika.pl/img/12.jpg"/>
          <p:cNvPicPr>
            <a:picLocks noChangeAspect="1" noChangeArrowheads="1"/>
          </p:cNvPicPr>
          <p:nvPr/>
        </p:nvPicPr>
        <p:blipFill>
          <a:blip r:embed="rId2" cstate="print"/>
          <a:srcRect/>
          <a:stretch>
            <a:fillRect/>
          </a:stretch>
        </p:blipFill>
        <p:spPr bwMode="auto">
          <a:xfrm>
            <a:off x="1979712" y="692696"/>
            <a:ext cx="4752528" cy="546289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srcRect/>
          <a:stretch>
            <a:fillRect/>
          </a:stretch>
        </p:blipFill>
        <p:spPr bwMode="auto">
          <a:xfrm>
            <a:off x="2339975" y="260350"/>
            <a:ext cx="4676775" cy="5688013"/>
          </a:xfrm>
          <a:prstGeom prst="rect">
            <a:avLst/>
          </a:prstGeom>
          <a:noFill/>
          <a:ln w="9525">
            <a:noFill/>
            <a:miter lim="800000"/>
            <a:headEnd/>
            <a:tailEnd/>
          </a:ln>
        </p:spPr>
      </p:pic>
      <p:sp>
        <p:nvSpPr>
          <p:cNvPr id="16387" name="Text Box 6"/>
          <p:cNvSpPr txBox="1">
            <a:spLocks noChangeArrowheads="1"/>
          </p:cNvSpPr>
          <p:nvPr/>
        </p:nvSpPr>
        <p:spPr bwMode="auto">
          <a:xfrm>
            <a:off x="395288" y="6021388"/>
            <a:ext cx="8497887" cy="457200"/>
          </a:xfrm>
          <a:prstGeom prst="rect">
            <a:avLst/>
          </a:prstGeom>
          <a:noFill/>
          <a:ln w="9525">
            <a:noFill/>
            <a:miter lim="800000"/>
            <a:headEnd/>
            <a:tailEnd/>
          </a:ln>
        </p:spPr>
        <p:txBody>
          <a:bodyPr>
            <a:spAutoFit/>
          </a:bodyPr>
          <a:lstStyle/>
          <a:p>
            <a:pPr algn="ctr">
              <a:spcBef>
                <a:spcPct val="50000"/>
              </a:spcBef>
            </a:pPr>
            <a:r>
              <a:rPr lang="pl-PL" sz="2400" b="1" i="1">
                <a:solidFill>
                  <a:schemeClr val="hlink"/>
                </a:solidFill>
                <a:latin typeface="Comic Sans MS" pitchFamily="66" charset="0"/>
              </a:rPr>
              <a:t>Herb Stefana Kardynała Wyszyńskiego</a:t>
            </a:r>
          </a:p>
        </p:txBody>
      </p:sp>
    </p:spTree>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kardynal_stefan.republika.pl/img/24.jpg"/>
          <p:cNvPicPr>
            <a:picLocks noChangeAspect="1" noChangeArrowheads="1"/>
          </p:cNvPicPr>
          <p:nvPr/>
        </p:nvPicPr>
        <p:blipFill>
          <a:blip r:embed="rId2" cstate="print"/>
          <a:srcRect/>
          <a:stretch>
            <a:fillRect/>
          </a:stretch>
        </p:blipFill>
        <p:spPr bwMode="auto">
          <a:xfrm>
            <a:off x="1547664" y="692697"/>
            <a:ext cx="5184576" cy="55446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idx="1"/>
          </p:nvPr>
        </p:nvSpPr>
        <p:spPr>
          <a:xfrm>
            <a:off x="468313" y="765175"/>
            <a:ext cx="8229600" cy="4525963"/>
          </a:xfrm>
        </p:spPr>
        <p:txBody>
          <a:bodyPr>
            <a:normAutofit fontScale="92500" lnSpcReduction="10000"/>
          </a:bodyPr>
          <a:lstStyle/>
          <a:p>
            <a:pPr algn="ctr">
              <a:lnSpc>
                <a:spcPct val="80000"/>
              </a:lnSpc>
              <a:buFont typeface="Wingdings" pitchFamily="2" charset="2"/>
              <a:buNone/>
            </a:pPr>
            <a:r>
              <a:rPr lang="pl-PL" sz="2000" b="1">
                <a:solidFill>
                  <a:schemeClr val="hlink"/>
                </a:solidFill>
                <a:latin typeface="Comic Sans MS" pitchFamily="66" charset="0"/>
              </a:rPr>
              <a:t>1901 nad Bugiem</a:t>
            </a:r>
            <a:r>
              <a:rPr lang="pl-PL" sz="2000">
                <a:solidFill>
                  <a:schemeClr val="hlink"/>
                </a:solidFill>
                <a:latin typeface="Comic Sans MS" pitchFamily="66" charset="0"/>
              </a:rPr>
              <a:t/>
            </a:r>
            <a:br>
              <a:rPr lang="pl-PL" sz="2000">
                <a:solidFill>
                  <a:schemeClr val="hlink"/>
                </a:solidFill>
                <a:latin typeface="Comic Sans MS" pitchFamily="66" charset="0"/>
              </a:rPr>
            </a:br>
            <a:r>
              <a:rPr lang="pl-PL" sz="2000">
                <a:solidFill>
                  <a:schemeClr val="hlink"/>
                </a:solidFill>
                <a:latin typeface="Comic Sans MS" pitchFamily="66" charset="0"/>
              </a:rPr>
              <a:t>Stefan Kardynał Wyszyński (1901 – 1981) urodził się 3 sierpnia w miejscowości Zuzela nad Bugiem, na pograniczu Podlasia i Mazowsza. Był drugim dzieckiem państwa Wyszyńskich (ojciec Stanisław, matka Julianna). Pierwsza była córka Anastazja, później jeszcze dwie dziewczynki: Stanisława i Janina oraz syn Wacław (zmarł w wieku 11 lat). Nad łóżkiem małego Stefana, w rodzinnym domu wisiały dwa obrazy: Matki Bożej Częstochowskiej i Matki Bożej Ostrobramskiej. Rodzice wpajali mu poszanowanie dla pracy ludzkiej, chleba, ziarna i zboża, które w języku polskim oznacza, że jest z Boga (z Boże). Kiedy Stefan Wyszyński miał osiem lat jego rodzina przeniosła się do Andrzejewa. Wkrótce po przeprowadzce, w wieku 9 lat stracił matkę (miała zaledwie 33 lata). Było to dla niego wielkim ciosem. Tuż przed śmiercią matka poleciła mu “ubrać się”, co w rodzinie mającej bliski kontakt z czynnościami liturgicznymi zrozumiane zostało jako “przywdzianie szat kapłańskich”. Śmierć matki nie załamuje go ale kieruje ku Matce Niebieskiej – ku Tej, “która nie umiera”. Jak sam powie po latach: “Pojechałem z prymicją na Jasna Górę, aby mieć Matkę... Matkę, która już będzie zawsze...” W czasie trudnych chwil aresztowania, ataków na Kościół znowu zwróci się do Matki Bożej, poddając Jej w opiekę siebie i cały naród. </a:t>
            </a:r>
          </a:p>
        </p:txBody>
      </p:sp>
    </p:spTree>
  </p:cSld>
  <p:clrMapOvr>
    <a:masterClrMapping/>
  </p:clrMapOvr>
  <p:transition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kardynal_stefan.republika.pl/img/30.jpg"/>
          <p:cNvPicPr>
            <a:picLocks noChangeAspect="1" noChangeArrowheads="1"/>
          </p:cNvPicPr>
          <p:nvPr/>
        </p:nvPicPr>
        <p:blipFill>
          <a:blip r:embed="rId2" cstate="print"/>
          <a:srcRect/>
          <a:stretch>
            <a:fillRect/>
          </a:stretch>
        </p:blipFill>
        <p:spPr bwMode="auto">
          <a:xfrm>
            <a:off x="2411760" y="548680"/>
            <a:ext cx="4536504" cy="587947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idx="1"/>
          </p:nvPr>
        </p:nvSpPr>
        <p:spPr>
          <a:xfrm>
            <a:off x="685800" y="609600"/>
            <a:ext cx="7772400" cy="5410200"/>
          </a:xfrm>
          <a:noFill/>
        </p:spPr>
        <p:txBody>
          <a:bodyPr/>
          <a:lstStyle/>
          <a:p>
            <a:pPr eaLnBrk="1" hangingPunct="1">
              <a:buFontTx/>
              <a:buNone/>
            </a:pPr>
            <a:r>
              <a:rPr lang="pl-PL" sz="2800" i="1" smtClean="0"/>
              <a:t>		Dziedzictwo Kardynała Wyszyńskiego niesie przesłania, których bezkarnie nie możemy lekceważyć, abyśmy nie utracili, nie zmarnowali daru wolności okupionej trudem i cierpieniem tylu pokoleń. Dziedzictwo Kardynała Wyszyńskiego jest drogowskazem na drogach naszej Ojczyzny.</a:t>
            </a:r>
          </a:p>
          <a:p>
            <a:pPr eaLnBrk="1" hangingPunct="1">
              <a:buFontTx/>
              <a:buNone/>
            </a:pPr>
            <a:r>
              <a:rPr lang="pl-PL" sz="2800" i="1" smtClean="0"/>
              <a:t>		Prymas Tysiąclecia imponował mocą ducha. Był człowiekiem niezłomnym, o wielkiej mądrości  i prawym sumieniu. Budził podziw swoim patriotyzmem, był wybitną osobowością, z którą liczyli się mężowie stanu, politycy w kraju i za granicą.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468313" y="188913"/>
            <a:ext cx="8229600" cy="4525962"/>
          </a:xfrm>
        </p:spPr>
        <p:txBody>
          <a:bodyPr/>
          <a:lstStyle/>
          <a:p>
            <a:pPr algn="ctr" eaLnBrk="1" hangingPunct="1">
              <a:buFont typeface="Wingdings" pitchFamily="2" charset="2"/>
              <a:buNone/>
              <a:defRPr/>
            </a:pPr>
            <a:r>
              <a:rPr lang="pl-PL" b="1" smtClean="0">
                <a:solidFill>
                  <a:schemeClr val="hlink"/>
                </a:solidFill>
                <a:latin typeface="Comic Sans MS" pitchFamily="66" charset="0"/>
              </a:rPr>
              <a:t>Cytaty i wypowiedzi Stefana Wyszyńskiego</a:t>
            </a:r>
          </a:p>
        </p:txBody>
      </p:sp>
      <p:graphicFrame>
        <p:nvGraphicFramePr>
          <p:cNvPr id="175406" name="Group 302"/>
          <p:cNvGraphicFramePr>
            <a:graphicFrameLocks noGrp="1"/>
          </p:cNvGraphicFramePr>
          <p:nvPr/>
        </p:nvGraphicFramePr>
        <p:xfrm>
          <a:off x="2411413" y="1557338"/>
          <a:ext cx="4512310" cy="1219200"/>
        </p:xfrm>
        <a:graphic>
          <a:graphicData uri="http://schemas.openxmlformats.org/drawingml/2006/table">
            <a:tbl>
              <a:tblPr/>
              <a:tblGrid>
                <a:gridCol w="208280"/>
                <a:gridCol w="4095750"/>
                <a:gridCol w="208280"/>
              </a:tblGrid>
              <a:tr h="671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charset="0"/>
                        </a:rPr>
                        <a:t>  </a:t>
                      </a:r>
                      <a:r>
                        <a:rPr kumimoji="0" lang="pl-PL" sz="2000" b="0" i="0" u="none" strike="noStrike" cap="none" normalizeH="0" baseline="0" smtClean="0">
                          <a:ln>
                            <a:noFill/>
                          </a:ln>
                          <a:solidFill>
                            <a:schemeClr val="tx1"/>
                          </a:solidFill>
                          <a:effectLst/>
                          <a:latin typeface="Arial" charset="0"/>
                        </a:rPr>
                        <a:t> </a:t>
                      </a:r>
                      <a:r>
                        <a:rPr kumimoji="0" lang="pl-PL" sz="1800" b="0" i="0" u="none" strike="noStrike" cap="none" normalizeH="0" baseline="0" smtClean="0">
                          <a:ln>
                            <a:noFill/>
                          </a:ln>
                          <a:solidFill>
                            <a:schemeClr val="tx1"/>
                          </a:solidFill>
                          <a:effectLst/>
                          <a:latin typeface="Arial" charset="0"/>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i="1" u="none" strike="noStrike" cap="none" normalizeH="0" baseline="0" smtClean="0">
                          <a:ln>
                            <a:noFill/>
                          </a:ln>
                          <a:solidFill>
                            <a:schemeClr val="tx1"/>
                          </a:solidFill>
                          <a:effectLst/>
                          <a:latin typeface="Comic Sans MS" pitchFamily="66" charset="0"/>
                        </a:rPr>
                        <a:t>„Miłosierdziem budujemy Kościół Boży.”</a:t>
                      </a:r>
                      <a:r>
                        <a:rPr kumimoji="0" lang="pl-PL" sz="1800" b="0" i="0" u="none" strike="noStrike" cap="none" normalizeH="0" baseline="0" smtClean="0">
                          <a:ln>
                            <a:noFill/>
                          </a:ln>
                          <a:solidFill>
                            <a:schemeClr val="tx1"/>
                          </a:solidFill>
                          <a:effectLst/>
                          <a:latin typeface="Arial" charset="0"/>
                        </a:rPr>
                        <a:t> </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charset="0"/>
                        </a:rPr>
                        <a:t>  </a:t>
                      </a:r>
                      <a:r>
                        <a:rPr kumimoji="0" lang="pl-PL" sz="2000" b="0" i="0" u="none" strike="noStrike" cap="none" normalizeH="0" baseline="0" smtClean="0">
                          <a:ln>
                            <a:noFill/>
                          </a:ln>
                          <a:solidFill>
                            <a:schemeClr val="tx1"/>
                          </a:solidFill>
                          <a:effectLst/>
                          <a:latin typeface="Arial" charset="0"/>
                        </a:rPr>
                        <a:t> </a:t>
                      </a:r>
                      <a:r>
                        <a:rPr kumimoji="0" lang="pl-PL" sz="1800" b="0" i="0" u="none" strike="noStrike" cap="none" normalizeH="0" baseline="0" smtClean="0">
                          <a:ln>
                            <a:noFill/>
                          </a:ln>
                          <a:solidFill>
                            <a:schemeClr val="tx1"/>
                          </a:solidFill>
                          <a:effectLst/>
                          <a:latin typeface="Arial" charset="0"/>
                        </a:rPr>
                        <a:t> </a:t>
                      </a:r>
                    </a:p>
                  </a:txBody>
                  <a:tcPr anchor="b" horzOverflow="overflow">
                    <a:lnL>
                      <a:noFill/>
                    </a:lnL>
                    <a:lnR cap="flat">
                      <a:noFill/>
                    </a:lnR>
                    <a:lnT cap="flat">
                      <a:noFill/>
                    </a:lnT>
                    <a:lnB cap="flat">
                      <a:noFill/>
                    </a:lnB>
                    <a:lnTlToBr>
                      <a:noFill/>
                    </a:lnTlToBr>
                    <a:lnBlToTr>
                      <a:noFill/>
                    </a:lnBlToTr>
                    <a:noFill/>
                  </a:tcPr>
                </a:tc>
              </a:tr>
            </a:tbl>
          </a:graphicData>
        </a:graphic>
      </p:graphicFrame>
      <p:sp>
        <p:nvSpPr>
          <p:cNvPr id="17415" name="Rectangle 303"/>
          <p:cNvSpPr>
            <a:spLocks noChangeArrowheads="1"/>
          </p:cNvSpPr>
          <p:nvPr/>
        </p:nvSpPr>
        <p:spPr bwMode="auto">
          <a:xfrm>
            <a:off x="2457450" y="2781300"/>
            <a:ext cx="4583113" cy="366713"/>
          </a:xfrm>
          <a:prstGeom prst="rect">
            <a:avLst/>
          </a:prstGeom>
          <a:noFill/>
          <a:ln w="9525">
            <a:noFill/>
            <a:miter lim="800000"/>
            <a:headEnd/>
            <a:tailEnd/>
          </a:ln>
        </p:spPr>
        <p:txBody>
          <a:bodyPr wrap="none" anchor="ctr">
            <a:spAutoFit/>
          </a:bodyPr>
          <a:lstStyle/>
          <a:p>
            <a:pPr algn="ctr"/>
            <a:r>
              <a:rPr lang="pl-PL" b="1" i="1">
                <a:latin typeface="Comic Sans MS" pitchFamily="66" charset="0"/>
              </a:rPr>
              <a:t>„Świat jest wypełniony głosem Bożym.”</a:t>
            </a:r>
            <a:r>
              <a:rPr lang="pl-PL"/>
              <a:t> </a:t>
            </a:r>
          </a:p>
        </p:txBody>
      </p:sp>
      <p:sp>
        <p:nvSpPr>
          <p:cNvPr id="17416" name="Rectangle 304"/>
          <p:cNvSpPr>
            <a:spLocks noChangeArrowheads="1"/>
          </p:cNvSpPr>
          <p:nvPr/>
        </p:nvSpPr>
        <p:spPr bwMode="auto">
          <a:xfrm>
            <a:off x="2339975" y="3644900"/>
            <a:ext cx="4706938" cy="366713"/>
          </a:xfrm>
          <a:prstGeom prst="rect">
            <a:avLst/>
          </a:prstGeom>
          <a:noFill/>
          <a:ln w="9525">
            <a:noFill/>
            <a:miter lim="800000"/>
            <a:headEnd/>
            <a:tailEnd/>
          </a:ln>
        </p:spPr>
        <p:txBody>
          <a:bodyPr wrap="none" anchor="ctr">
            <a:spAutoFit/>
          </a:bodyPr>
          <a:lstStyle/>
          <a:p>
            <a:r>
              <a:rPr lang="pl-PL" b="1" i="1">
                <a:latin typeface="Comic Sans MS" pitchFamily="66" charset="0"/>
              </a:rPr>
              <a:t>„Wiara jest koroną godności człowieka.”</a:t>
            </a:r>
            <a:r>
              <a:rPr lang="pl-PL"/>
              <a:t> </a:t>
            </a:r>
          </a:p>
        </p:txBody>
      </p:sp>
      <p:sp>
        <p:nvSpPr>
          <p:cNvPr id="17417" name="Rectangle 305"/>
          <p:cNvSpPr>
            <a:spLocks noChangeArrowheads="1"/>
          </p:cNvSpPr>
          <p:nvPr/>
        </p:nvSpPr>
        <p:spPr bwMode="auto">
          <a:xfrm>
            <a:off x="1908175" y="4508500"/>
            <a:ext cx="6040438" cy="366713"/>
          </a:xfrm>
          <a:prstGeom prst="rect">
            <a:avLst/>
          </a:prstGeom>
          <a:noFill/>
          <a:ln w="9525">
            <a:noFill/>
            <a:miter lim="800000"/>
            <a:headEnd/>
            <a:tailEnd/>
          </a:ln>
        </p:spPr>
        <p:txBody>
          <a:bodyPr wrap="none" anchor="ctr">
            <a:spAutoFit/>
          </a:bodyPr>
          <a:lstStyle/>
          <a:p>
            <a:r>
              <a:rPr lang="pl-PL" b="1" i="1">
                <a:latin typeface="Comic Sans MS" pitchFamily="66" charset="0"/>
              </a:rPr>
              <a:t>„Wielka miłość nieustannie przezwycięża człowieka.”</a:t>
            </a:r>
            <a:r>
              <a:rPr lang="pl-PL"/>
              <a:t> </a:t>
            </a:r>
          </a:p>
        </p:txBody>
      </p:sp>
      <p:pic>
        <p:nvPicPr>
          <p:cNvPr id="17418" name="Picture 310" descr="MMj03367390000[1]"/>
          <p:cNvPicPr>
            <a:picLocks noChangeAspect="1" noChangeArrowheads="1" noCrop="1"/>
          </p:cNvPicPr>
          <p:nvPr/>
        </p:nvPicPr>
        <p:blipFill>
          <a:blip r:embed="rId2" cstate="print"/>
          <a:srcRect/>
          <a:stretch>
            <a:fillRect/>
          </a:stretch>
        </p:blipFill>
        <p:spPr bwMode="auto">
          <a:xfrm>
            <a:off x="4211638" y="5157788"/>
            <a:ext cx="1655762" cy="1414462"/>
          </a:xfrm>
          <a:prstGeom prst="rect">
            <a:avLst/>
          </a:prstGeom>
          <a:noFill/>
          <a:ln w="9525">
            <a:noFill/>
            <a:miter lim="800000"/>
            <a:headEnd/>
            <a:tailEnd/>
          </a:ln>
        </p:spPr>
      </p:pic>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kardynal_stefan.republika.pl/img/11.jpg"/>
          <p:cNvPicPr>
            <a:picLocks noChangeAspect="1" noChangeArrowheads="1"/>
          </p:cNvPicPr>
          <p:nvPr/>
        </p:nvPicPr>
        <p:blipFill>
          <a:blip r:embed="rId2" cstate="print"/>
          <a:srcRect/>
          <a:stretch>
            <a:fillRect/>
          </a:stretch>
        </p:blipFill>
        <p:spPr bwMode="auto">
          <a:xfrm>
            <a:off x="2483768" y="252050"/>
            <a:ext cx="4968552" cy="638721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p:txBody>
          <a:bodyPr/>
          <a:lstStyle/>
          <a:p>
            <a:pPr algn="ctr">
              <a:lnSpc>
                <a:spcPct val="80000"/>
              </a:lnSpc>
              <a:buFont typeface="Wingdings" pitchFamily="2" charset="2"/>
              <a:buNone/>
            </a:pPr>
            <a:r>
              <a:rPr lang="pl-PL" sz="2000">
                <a:solidFill>
                  <a:schemeClr val="hlink"/>
                </a:solidFill>
                <a:latin typeface="Comic Sans MS" pitchFamily="66" charset="0"/>
              </a:rPr>
              <a:t>Po ukończeniu gimnazjum w Warszawie i Łomży (gdzie przeniósł się po wybuchu I wojny światowej) wstąpił do Seminarium Duchownego we Włocławku. Zmagał się wtedy ze swym słabym zdrowiem, co opóźniło trochę jego święcenia kapłańskie, które przyjął 3 sierpnia 1924 roku. Po roku pracy diecezjalnej biskup włocławski skierował go na dalsze studia na Katolicki Uniwersytet Lubelski. W latach 1924-1929 studiuje więc na Wydziale Prawa Kanonicznego, a pod kierunkiem ks. Antoniego Szymańskiego, przeprowadza studia z zakresu katolickiej nauki społecznej i ekonomii w Wydziale Prawa i Nauk Społeczno-Ekonomicznych. W czerwcu 1929 roku doktoryzował się z prawa kanonicznego, obroniwszy pracę pt. “Prawa rodziny, Kościoła i państwa do szkoły.” W okresie studiów działał społecznie w Stowarzyszeniu Katolickiej Młodzieży Akademickiej “Odrodzenie”, które było ośrodkiem nowatorskich prądów w katolicyzmie polskim. W 1930 roku został profesorem prawa kanonicznego i socjologii w Wyższym Seminarium Duchownym we Włocławku.</a:t>
            </a:r>
            <a:r>
              <a:rPr lang="pl-PL" sz="2000"/>
              <a:t> </a:t>
            </a:r>
          </a:p>
        </p:txBody>
      </p:sp>
      <p:sp>
        <p:nvSpPr>
          <p:cNvPr id="161796" name="Text Box 4"/>
          <p:cNvSpPr txBox="1">
            <a:spLocks noChangeArrowheads="1"/>
          </p:cNvSpPr>
          <p:nvPr/>
        </p:nvSpPr>
        <p:spPr bwMode="auto">
          <a:xfrm>
            <a:off x="3203575" y="765175"/>
            <a:ext cx="2447925" cy="457200"/>
          </a:xfrm>
          <a:prstGeom prst="rect">
            <a:avLst/>
          </a:prstGeom>
          <a:noFill/>
          <a:ln w="9525">
            <a:noFill/>
            <a:miter lim="800000"/>
            <a:headEnd/>
            <a:tailEnd/>
          </a:ln>
          <a:effectLst/>
        </p:spPr>
        <p:txBody>
          <a:bodyPr>
            <a:spAutoFit/>
          </a:bodyPr>
          <a:lstStyle/>
          <a:p>
            <a:pPr algn="ctr">
              <a:spcBef>
                <a:spcPct val="50000"/>
              </a:spcBef>
            </a:pPr>
            <a:r>
              <a:rPr lang="pl-PL" sz="2400" b="1">
                <a:solidFill>
                  <a:schemeClr val="hlink"/>
                </a:solidFill>
                <a:latin typeface="Comic Sans MS" pitchFamily="66" charset="0"/>
              </a:rPr>
              <a:t>Nauka</a:t>
            </a:r>
          </a:p>
        </p:txBody>
      </p:sp>
      <p:pic>
        <p:nvPicPr>
          <p:cNvPr id="161797" name="Picture 5" descr="MMj03033770000[1]"/>
          <p:cNvPicPr>
            <a:picLocks noChangeAspect="1" noChangeArrowheads="1" noCrop="1"/>
          </p:cNvPicPr>
          <p:nvPr/>
        </p:nvPicPr>
        <p:blipFill>
          <a:blip r:embed="rId2" cstate="print"/>
          <a:srcRect/>
          <a:stretch>
            <a:fillRect/>
          </a:stretch>
        </p:blipFill>
        <p:spPr bwMode="auto">
          <a:xfrm>
            <a:off x="250825" y="260350"/>
            <a:ext cx="936625" cy="936625"/>
          </a:xfrm>
          <a:prstGeom prst="rect">
            <a:avLst/>
          </a:prstGeom>
          <a:noFill/>
        </p:spPr>
      </p:pic>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p:cNvPicPr>
            <a:picLocks noChangeAspect="1" noChangeArrowheads="1"/>
          </p:cNvPicPr>
          <p:nvPr/>
        </p:nvPicPr>
        <p:blipFill>
          <a:blip r:embed="rId2" cstate="print"/>
          <a:srcRect/>
          <a:stretch>
            <a:fillRect/>
          </a:stretch>
        </p:blipFill>
        <p:spPr bwMode="auto">
          <a:xfrm>
            <a:off x="0" y="0"/>
            <a:ext cx="4513263" cy="6858000"/>
          </a:xfrm>
          <a:prstGeom prst="rect">
            <a:avLst/>
          </a:prstGeom>
          <a:noFill/>
          <a:ln w="9525">
            <a:noFill/>
            <a:miter lim="800000"/>
            <a:headEnd/>
            <a:tailEnd/>
          </a:ln>
          <a:effectLst/>
        </p:spPr>
      </p:pic>
      <p:sp>
        <p:nvSpPr>
          <p:cNvPr id="163845" name="Text Box 5"/>
          <p:cNvSpPr txBox="1">
            <a:spLocks noChangeArrowheads="1"/>
          </p:cNvSpPr>
          <p:nvPr/>
        </p:nvSpPr>
        <p:spPr bwMode="auto">
          <a:xfrm>
            <a:off x="4572000" y="692150"/>
            <a:ext cx="2736850" cy="1554163"/>
          </a:xfrm>
          <a:prstGeom prst="rect">
            <a:avLst/>
          </a:prstGeom>
          <a:noFill/>
          <a:ln w="9525">
            <a:noFill/>
            <a:miter lim="800000"/>
            <a:headEnd/>
            <a:tailEnd/>
          </a:ln>
          <a:effectLst/>
        </p:spPr>
        <p:txBody>
          <a:bodyPr>
            <a:spAutoFit/>
          </a:bodyPr>
          <a:lstStyle/>
          <a:p>
            <a:pPr>
              <a:spcBef>
                <a:spcPct val="50000"/>
              </a:spcBef>
            </a:pPr>
            <a:r>
              <a:rPr lang="pl-PL" sz="3200" b="1" i="1">
                <a:solidFill>
                  <a:schemeClr val="hlink"/>
                </a:solidFill>
                <a:latin typeface="Comic Sans MS" pitchFamily="66" charset="0"/>
              </a:rPr>
              <a:t>Młody Stefan Wyszyński</a:t>
            </a:r>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kardynal_stefan.republika.pl/img/29.jpg"/>
          <p:cNvPicPr>
            <a:picLocks noChangeAspect="1" noChangeArrowheads="1"/>
          </p:cNvPicPr>
          <p:nvPr/>
        </p:nvPicPr>
        <p:blipFill>
          <a:blip r:embed="rId2" cstate="print"/>
          <a:srcRect/>
          <a:stretch>
            <a:fillRect/>
          </a:stretch>
        </p:blipFill>
        <p:spPr bwMode="auto">
          <a:xfrm>
            <a:off x="611560" y="692696"/>
            <a:ext cx="7632848" cy="56886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1484784"/>
            <a:ext cx="4572000" cy="2862322"/>
          </a:xfrm>
          <a:prstGeom prst="rect">
            <a:avLst/>
          </a:prstGeom>
        </p:spPr>
        <p:txBody>
          <a:bodyPr wrap="square">
            <a:spAutoFit/>
          </a:bodyPr>
          <a:lstStyle/>
          <a:p>
            <a:r>
              <a:rPr lang="pl-PL" sz="3600" dirty="0" smtClean="0"/>
              <a:t>,,Z drobiazgów życiowych wykonywanych wielkim sercem powstaje "wielkość człowieka"."</a:t>
            </a:r>
            <a:endParaRPr lang="pl-PL"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1"/>
          </p:nvPr>
        </p:nvSpPr>
        <p:spPr>
          <a:xfrm>
            <a:off x="395288" y="333375"/>
            <a:ext cx="8229600" cy="4525963"/>
          </a:xfrm>
        </p:spPr>
        <p:txBody>
          <a:bodyPr>
            <a:normAutofit fontScale="92500" lnSpcReduction="20000"/>
          </a:bodyPr>
          <a:lstStyle/>
          <a:p>
            <a:pPr algn="ctr">
              <a:lnSpc>
                <a:spcPct val="80000"/>
              </a:lnSpc>
              <a:buFont typeface="Wingdings" pitchFamily="2" charset="2"/>
              <a:buNone/>
            </a:pPr>
            <a:r>
              <a:rPr lang="pl-PL" b="1">
                <a:solidFill>
                  <a:schemeClr val="hlink"/>
                </a:solidFill>
                <a:latin typeface="Comic Sans MS" pitchFamily="66" charset="0"/>
              </a:rPr>
              <a:t>wojna</a:t>
            </a:r>
            <a:br>
              <a:rPr lang="pl-PL" b="1">
                <a:solidFill>
                  <a:schemeClr val="hlink"/>
                </a:solidFill>
                <a:latin typeface="Comic Sans MS" pitchFamily="66" charset="0"/>
              </a:rPr>
            </a:br>
            <a:r>
              <a:rPr lang="pl-PL" sz="2400">
                <a:solidFill>
                  <a:schemeClr val="hlink"/>
                </a:solidFill>
                <a:latin typeface="Comic Sans MS" pitchFamily="66" charset="0"/>
              </a:rPr>
              <a:t>W czasie wojny, ze względu na swoje zaangażowanie społeczne oraz przedwojenne publikacje poświęcone totalizmowi hitlerowskiemu był poszukiwany przez Niemców. Na polecenie rektora seminarium ks. Korszyńskiego opuścił Włocławek i ukrywał się we Wrociszewie i w Laskach pod Warszawą, a także u swojej rodziny. Bierze udział w konspiracyjnym nauczaniu młodzieży i w niesieniu pomocy ludności. Zdarzył się przy tym nawet niecodzienny wypadek, kiedy to ks. Wyszyński trafił do chałupy wycieńczonej, rodzącej kobiety. Nie mógł już sprowadzić pomocy, więc w tej dramatycznej chwili został położną i pielęgniarką. W czasie Powstania Warszawskiego był kapelanem grupy “Kampinos” Armii Krajowej oraz szpitala powstańczego w Laskach. Ksiądz Wyszyński nocą godzinami stał nieruchomo i błogosławił płonąca Warszawę, w kaplicy długo leżał krzyżem, modlił się za ginącą stolicę, za umierających ludzi i za tych, którym dane będzie przetrwać. </a:t>
            </a:r>
          </a:p>
        </p:txBody>
      </p:sp>
      <p:pic>
        <p:nvPicPr>
          <p:cNvPr id="166919" name="Picture 7" descr="MMj02841400000[1]"/>
          <p:cNvPicPr>
            <a:picLocks noChangeAspect="1" noChangeArrowheads="1" noCrop="1"/>
          </p:cNvPicPr>
          <p:nvPr/>
        </p:nvPicPr>
        <p:blipFill>
          <a:blip r:embed="rId2" cstate="print"/>
          <a:srcRect/>
          <a:stretch>
            <a:fillRect/>
          </a:stretch>
        </p:blipFill>
        <p:spPr bwMode="auto">
          <a:xfrm>
            <a:off x="0" y="2060575"/>
            <a:ext cx="1030288" cy="1296988"/>
          </a:xfrm>
          <a:prstGeom prst="rect">
            <a:avLst/>
          </a:prstGeom>
          <a:noFill/>
        </p:spPr>
      </p:pic>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Motyw pakietu Office">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387</Words>
  <Application>Microsoft Office PowerPoint</Application>
  <PresentationFormat>Pokaz na ekranie (4:3)</PresentationFormat>
  <Paragraphs>42</Paragraphs>
  <Slides>37</Slides>
  <Notes>0</Notes>
  <HiddenSlides>0</HiddenSlides>
  <MMClips>1</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Gosia</dc:creator>
  <cp:lastModifiedBy>Gosia</cp:lastModifiedBy>
  <cp:revision>12</cp:revision>
  <dcterms:created xsi:type="dcterms:W3CDTF">2013-07-28T21:26:40Z</dcterms:created>
  <dcterms:modified xsi:type="dcterms:W3CDTF">2013-10-22T08:33:29Z</dcterms:modified>
</cp:coreProperties>
</file>