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72" r:id="rId2"/>
    <p:sldMasterId id="2147483696" r:id="rId3"/>
  </p:sldMasterIdLst>
  <p:handoutMasterIdLst>
    <p:handoutMasterId r:id="rId24"/>
  </p:handoutMasterIdLst>
  <p:sldIdLst>
    <p:sldId id="256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87FBF-56DF-4BBA-B489-565CC0104EEB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AA6E9-75D7-4354-BA56-6F29F32D1E19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D2B8D-CD2F-42FD-9501-193A82C65099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89A07-F506-44DF-B68E-090BD53B5FD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93702-8EF5-4140-8604-ADA4D2AD7B8C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36477-AC51-44EA-B607-A1CF4DBF8FE9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0FA9E3C-CF9C-4D07-84F7-4E84C613F034}" type="datetimeFigureOut">
              <a:rPr lang="pl-PL" smtClean="0"/>
              <a:pPr/>
              <a:t>2012-11-14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4E55363-5339-4AC8-8BAC-C186F07A4DEC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Projekt Rozwojowy Szkoły Podstawowej w </a:t>
            </a:r>
            <a:r>
              <a:rPr lang="pl-PL" dirty="0" err="1" smtClean="0"/>
              <a:t>Stykowie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14348" y="2571744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                 realizowany ze środków Unii Europejskiej </a:t>
            </a:r>
          </a:p>
          <a:p>
            <a:pPr algn="ctr"/>
            <a:r>
              <a:rPr lang="pl-PL" dirty="0" smtClean="0"/>
              <a:t>w ramach EFS.</a:t>
            </a:r>
          </a:p>
          <a:p>
            <a:pPr algn="ctr"/>
            <a:r>
              <a:rPr lang="pl-PL" dirty="0" smtClean="0"/>
              <a:t>29/POKL/9.1.2/2011  </a:t>
            </a:r>
            <a:endParaRPr lang="pl-PL" dirty="0"/>
          </a:p>
        </p:txBody>
      </p:sp>
      <p:sp>
        <p:nvSpPr>
          <p:cNvPr id="9" name="Prostokąt 8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1031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2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KOŁO NAUKOWE PRZYRODNICZE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Prowadzący: mgr Marta Bazan</a:t>
            </a:r>
          </a:p>
          <a:p>
            <a:pPr>
              <a:buNone/>
            </a:pPr>
            <a:r>
              <a:rPr lang="pl-PL" dirty="0" smtClean="0"/>
              <a:t>Bloki tematyczne: </a:t>
            </a:r>
          </a:p>
          <a:p>
            <a:r>
              <a:rPr lang="pl-PL" dirty="0" smtClean="0"/>
              <a:t>krajobraz najbliższej okolicy - 6 godz.</a:t>
            </a:r>
          </a:p>
          <a:p>
            <a:r>
              <a:rPr lang="pl-PL" dirty="0" smtClean="0"/>
              <a:t>pojecie ekologii i ochrony środowiska - 6 godz.</a:t>
            </a:r>
          </a:p>
          <a:p>
            <a:r>
              <a:rPr lang="pl-PL" dirty="0" smtClean="0"/>
              <a:t>wpływ człowieka na środowisko - 6 godz.</a:t>
            </a:r>
          </a:p>
          <a:p>
            <a:r>
              <a:rPr lang="pl-PL" dirty="0" smtClean="0"/>
              <a:t>ochrona środowiska - 6 godz.</a:t>
            </a:r>
          </a:p>
          <a:p>
            <a:r>
              <a:rPr lang="pl-PL" dirty="0" smtClean="0"/>
              <a:t>przyroda wokół nas - 6 godz.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86874" cy="1143000"/>
          </a:xfrm>
        </p:spPr>
        <p:txBody>
          <a:bodyPr>
            <a:normAutofit/>
          </a:bodyPr>
          <a:lstStyle/>
          <a:p>
            <a:r>
              <a:rPr lang="pl-PL" dirty="0" smtClean="0"/>
              <a:t>KOŁO NAUKOWE INFORMATYCZNE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389128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 smtClean="0"/>
              <a:t>Prowadzący: mgr Barbara Kuźniar</a:t>
            </a:r>
          </a:p>
          <a:p>
            <a:pPr>
              <a:buNone/>
            </a:pPr>
            <a:r>
              <a:rPr lang="pl-PL" dirty="0" smtClean="0"/>
              <a:t>Bloki tematyczne: </a:t>
            </a:r>
          </a:p>
          <a:p>
            <a:pPr lvl="0"/>
            <a:r>
              <a:rPr lang="pl-PL" dirty="0" smtClean="0"/>
              <a:t>stosowanie edytora tekstu do wykonywania różnych zadań – 6 godz.</a:t>
            </a:r>
          </a:p>
          <a:p>
            <a:pPr lvl="0"/>
            <a:r>
              <a:rPr lang="pl-PL" dirty="0" smtClean="0"/>
              <a:t>tworzenie kompozycji graficznych - 6 godz.</a:t>
            </a:r>
          </a:p>
          <a:p>
            <a:pPr lvl="0"/>
            <a:r>
              <a:rPr lang="pl-PL" dirty="0" smtClean="0"/>
              <a:t>tworzenie prezentacji w programie Power Point - 6 godz.</a:t>
            </a:r>
          </a:p>
          <a:p>
            <a:pPr lvl="0"/>
            <a:r>
              <a:rPr lang="pl-PL" dirty="0" smtClean="0"/>
              <a:t>praca z programem komputerowym Publisher                          - 6 godz.</a:t>
            </a:r>
          </a:p>
          <a:p>
            <a:pPr lvl="0"/>
            <a:r>
              <a:rPr lang="pl-PL" dirty="0" smtClean="0"/>
              <a:t>budowa strony </a:t>
            </a:r>
            <a:r>
              <a:rPr lang="pl-PL" dirty="0" err="1" smtClean="0"/>
              <a:t>www</a:t>
            </a:r>
            <a:r>
              <a:rPr lang="pl-PL" dirty="0" smtClean="0"/>
              <a:t> oraz próby tworzenia własnej strony  - 6 godz.</a:t>
            </a:r>
          </a:p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KOŁO NAUKOWE  J. ANGIELSKIEGO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36769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Prowadzący : Joanna </a:t>
            </a:r>
            <a:r>
              <a:rPr lang="pl-PL" dirty="0" err="1" smtClean="0"/>
              <a:t>Kolisz</a:t>
            </a:r>
            <a:r>
              <a:rPr lang="pl-PL" dirty="0" smtClean="0"/>
              <a:t>- Filipek</a:t>
            </a:r>
          </a:p>
          <a:p>
            <a:pPr>
              <a:buNone/>
            </a:pPr>
            <a:r>
              <a:rPr lang="pl-PL" dirty="0" smtClean="0"/>
              <a:t>Bloki tematyczne:</a:t>
            </a:r>
          </a:p>
          <a:p>
            <a:r>
              <a:rPr lang="pl-PL" dirty="0" smtClean="0"/>
              <a:t>blok leksykalny </a:t>
            </a:r>
            <a:r>
              <a:rPr lang="pl-PL" b="1" dirty="0" smtClean="0"/>
              <a:t>: </a:t>
            </a:r>
            <a:r>
              <a:rPr lang="pl-PL" dirty="0" smtClean="0"/>
              <a:t>praca nad poszerzeniem słownictwa i utrwaleniem już poznanego -10 godz. </a:t>
            </a:r>
          </a:p>
          <a:p>
            <a:r>
              <a:rPr lang="pl-PL" dirty="0" smtClean="0"/>
              <a:t>blok gramatyczny </a:t>
            </a:r>
            <a:r>
              <a:rPr lang="pl-PL" b="1" dirty="0" smtClean="0"/>
              <a:t>: </a:t>
            </a:r>
            <a:r>
              <a:rPr lang="pl-PL" dirty="0" smtClean="0"/>
              <a:t>poszerzenie oraz utrwalenie materiału gramatycznego -10 godz.</a:t>
            </a:r>
          </a:p>
          <a:p>
            <a:r>
              <a:rPr lang="pl-PL" dirty="0" smtClean="0"/>
              <a:t>blok słowotwórczy </a:t>
            </a:r>
            <a:r>
              <a:rPr lang="pl-PL" b="1" dirty="0" smtClean="0"/>
              <a:t>: </a:t>
            </a:r>
            <a:r>
              <a:rPr lang="pl-PL" dirty="0" smtClean="0"/>
              <a:t>zaznajomienie uczniów z zasadami słowotwórstwa -10 godz.</a:t>
            </a:r>
          </a:p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ZAJĘCIA WYRÓWNAWCZE </a:t>
            </a:r>
            <a:br>
              <a:rPr lang="pl-PL" dirty="0" smtClean="0"/>
            </a:br>
            <a:r>
              <a:rPr lang="pl-PL" dirty="0" smtClean="0"/>
              <a:t>Z JĘZYKA ANGIELSKIEGO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37484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Prowadzący : Joanna </a:t>
            </a:r>
            <a:r>
              <a:rPr lang="pl-PL" dirty="0" err="1" smtClean="0"/>
              <a:t>Kolisz</a:t>
            </a:r>
            <a:r>
              <a:rPr lang="pl-PL" dirty="0" smtClean="0"/>
              <a:t>- Filipek</a:t>
            </a:r>
          </a:p>
          <a:p>
            <a:pPr>
              <a:buNone/>
            </a:pPr>
            <a:r>
              <a:rPr lang="pl-PL" dirty="0" smtClean="0"/>
              <a:t>Bloki tematyczne:</a:t>
            </a:r>
          </a:p>
          <a:p>
            <a:r>
              <a:rPr lang="pl-PL" dirty="0" smtClean="0"/>
              <a:t>blok gramatyczny : zajęcia obejmują zagadnienia gramatyczne objęte programem dla klas IV-VI -15 godz. </a:t>
            </a:r>
          </a:p>
          <a:p>
            <a:r>
              <a:rPr lang="pl-PL" dirty="0" smtClean="0"/>
              <a:t>blok leksykalny </a:t>
            </a:r>
            <a:r>
              <a:rPr lang="pl-PL" b="1" dirty="0" smtClean="0"/>
              <a:t>:</a:t>
            </a:r>
            <a:r>
              <a:rPr lang="pl-PL" dirty="0" smtClean="0"/>
              <a:t> zajęcia obejmują zagadnienia leksykalne objęte programem dla klas IV-VI z wykorzystaniem pomocy naukowych -15 godz. </a:t>
            </a:r>
          </a:p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ZAJĘCIA WYRÓWNAWCZE </a:t>
            </a:r>
            <a:br>
              <a:rPr lang="pl-PL" dirty="0" smtClean="0"/>
            </a:br>
            <a:r>
              <a:rPr lang="pl-PL" dirty="0" smtClean="0"/>
              <a:t>Z JĘZYKA POLSKIEGO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Prowadzący: mgr Monika </a:t>
            </a:r>
            <a:r>
              <a:rPr lang="pl-PL" dirty="0" err="1" smtClean="0"/>
              <a:t>Kuceł</a:t>
            </a:r>
            <a:r>
              <a:rPr lang="pl-PL" dirty="0" smtClean="0"/>
              <a:t> </a:t>
            </a:r>
          </a:p>
          <a:p>
            <a:pPr>
              <a:buNone/>
            </a:pPr>
            <a:r>
              <a:rPr lang="pl-PL" dirty="0" smtClean="0"/>
              <a:t>Bloki tematyczne: </a:t>
            </a:r>
          </a:p>
          <a:p>
            <a:pPr lvl="0"/>
            <a:r>
              <a:rPr lang="pl-PL" dirty="0" smtClean="0"/>
              <a:t>ortografia i interpunkcja – 10 godz.</a:t>
            </a:r>
          </a:p>
          <a:p>
            <a:pPr lvl="0"/>
            <a:r>
              <a:rPr lang="pl-PL" dirty="0" smtClean="0"/>
              <a:t>czytanie ze zrozumieniem – 5 godz.</a:t>
            </a:r>
          </a:p>
          <a:p>
            <a:pPr lvl="0"/>
            <a:r>
              <a:rPr lang="pl-PL" dirty="0" smtClean="0"/>
              <a:t>części mowy – 5 godz.</a:t>
            </a:r>
          </a:p>
          <a:p>
            <a:pPr lvl="0"/>
            <a:r>
              <a:rPr lang="pl-PL" dirty="0" smtClean="0"/>
              <a:t>formy wypowiedzi – 5 godz.</a:t>
            </a:r>
          </a:p>
          <a:p>
            <a:pPr lvl="0"/>
            <a:r>
              <a:rPr lang="pl-PL" dirty="0" smtClean="0"/>
              <a:t>rodzaje słowników – 5 godz.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28596" y="274638"/>
            <a:ext cx="8001056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ZAJĘCIA WYRÓWNAWCZE </a:t>
            </a:r>
            <a:br>
              <a:rPr lang="pl-PL" dirty="0" smtClean="0"/>
            </a:br>
            <a:r>
              <a:rPr lang="pl-PL" dirty="0" smtClean="0"/>
              <a:t>Z MATEMATYKI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Prowadzący: mgr Edyta Kaczor </a:t>
            </a:r>
          </a:p>
          <a:p>
            <a:pPr>
              <a:buNone/>
            </a:pPr>
            <a:r>
              <a:rPr lang="pl-PL" dirty="0" smtClean="0"/>
              <a:t>Bloki tematyczne: </a:t>
            </a:r>
          </a:p>
          <a:p>
            <a:r>
              <a:rPr lang="pl-PL" dirty="0" smtClean="0"/>
              <a:t>działania na liczbach naturalnych - 5 godz.</a:t>
            </a:r>
          </a:p>
          <a:p>
            <a:r>
              <a:rPr lang="pl-PL" dirty="0" smtClean="0"/>
              <a:t>figury geometryczne - 2 godz.</a:t>
            </a:r>
          </a:p>
          <a:p>
            <a:r>
              <a:rPr lang="pl-PL" dirty="0" smtClean="0"/>
              <a:t>ułamki zwykłe - 5 godz.</a:t>
            </a:r>
          </a:p>
          <a:p>
            <a:r>
              <a:rPr lang="pl-PL" dirty="0" smtClean="0"/>
              <a:t>trójkąty - 3 godz.</a:t>
            </a:r>
          </a:p>
          <a:p>
            <a:r>
              <a:rPr lang="pl-PL" dirty="0" smtClean="0"/>
              <a:t>ułamki dziesiętne - 4 godz.</a:t>
            </a:r>
          </a:p>
          <a:p>
            <a:r>
              <a:rPr lang="pl-PL" dirty="0" smtClean="0"/>
              <a:t>czworokąty - 3 godz.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A gdzie pojedziemy???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5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WIZYTY STUDYJNE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2519176"/>
          </a:xfrm>
        </p:spPr>
        <p:txBody>
          <a:bodyPr/>
          <a:lstStyle/>
          <a:p>
            <a:r>
              <a:rPr lang="pl-PL" dirty="0" smtClean="0"/>
              <a:t>Ogród botaniczny w Bolestraszycach</a:t>
            </a:r>
          </a:p>
          <a:p>
            <a:r>
              <a:rPr lang="pl-PL" dirty="0" err="1" smtClean="0"/>
              <a:t>Jurapark</a:t>
            </a:r>
            <a:r>
              <a:rPr lang="pl-PL" dirty="0" smtClean="0"/>
              <a:t> w Bałtowie</a:t>
            </a:r>
          </a:p>
          <a:p>
            <a:r>
              <a:rPr lang="pl-PL" dirty="0" smtClean="0"/>
              <a:t>Firmy komputerowe w Rzeszowie</a:t>
            </a:r>
          </a:p>
          <a:p>
            <a:r>
              <a:rPr lang="pl-PL" dirty="0" smtClean="0"/>
              <a:t>Trasa podziemna w Rzeszowie</a:t>
            </a:r>
          </a:p>
          <a:p>
            <a:r>
              <a:rPr lang="pl-PL" dirty="0" smtClean="0"/>
              <a:t>Kraków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SPOTKANIA Z CIEKAWYMI LUDŹMI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3519308"/>
          </a:xfrm>
        </p:spPr>
        <p:txBody>
          <a:bodyPr/>
          <a:lstStyle/>
          <a:p>
            <a:r>
              <a:rPr lang="pl-PL" dirty="0" smtClean="0"/>
              <a:t>Przyrodnikiem</a:t>
            </a:r>
          </a:p>
          <a:p>
            <a:r>
              <a:rPr lang="pl-PL" dirty="0" smtClean="0"/>
              <a:t>Podróżnikiem</a:t>
            </a:r>
          </a:p>
          <a:p>
            <a:r>
              <a:rPr lang="pl-PL" dirty="0" smtClean="0"/>
              <a:t>Grafikiem komputerowym</a:t>
            </a:r>
          </a:p>
          <a:p>
            <a:r>
              <a:rPr lang="pl-PL" dirty="0" smtClean="0"/>
              <a:t>Programistą</a:t>
            </a:r>
          </a:p>
          <a:p>
            <a:r>
              <a:rPr lang="pl-PL" dirty="0" smtClean="0"/>
              <a:t>Tłumaczem</a:t>
            </a:r>
          </a:p>
          <a:p>
            <a:r>
              <a:rPr lang="pl-PL" dirty="0" smtClean="0"/>
              <a:t>Przewodnikiem turystycznym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WYPOSAŻENIE W NOWOCZESNE POMOCE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357158" y="1928802"/>
            <a:ext cx="8229600" cy="3162118"/>
          </a:xfrm>
        </p:spPr>
        <p:txBody>
          <a:bodyPr/>
          <a:lstStyle/>
          <a:p>
            <a:r>
              <a:rPr lang="pl-PL" dirty="0" smtClean="0"/>
              <a:t>Laptop</a:t>
            </a:r>
          </a:p>
          <a:p>
            <a:r>
              <a:rPr lang="pl-PL" dirty="0" smtClean="0"/>
              <a:t>Projektor multimedialny z ekranem</a:t>
            </a:r>
          </a:p>
          <a:p>
            <a:r>
              <a:rPr lang="pl-PL" dirty="0" smtClean="0"/>
              <a:t>Tablica interaktywna z oprogramowaniem</a:t>
            </a:r>
          </a:p>
          <a:p>
            <a:r>
              <a:rPr lang="pl-PL" dirty="0" smtClean="0"/>
              <a:t>Ksero kolorowe</a:t>
            </a:r>
          </a:p>
          <a:p>
            <a:r>
              <a:rPr lang="pl-PL" dirty="0" smtClean="0"/>
              <a:t>Telewizor z odtwarzaczem DVD</a:t>
            </a:r>
          </a:p>
          <a:p>
            <a:r>
              <a:rPr lang="pl-PL" dirty="0" smtClean="0"/>
              <a:t>Kamera video</a:t>
            </a:r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Chcemy się rozwijać…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500034" y="1643050"/>
            <a:ext cx="7239000" cy="3819848"/>
          </a:xfrm>
        </p:spPr>
        <p:txBody>
          <a:bodyPr/>
          <a:lstStyle/>
          <a:p>
            <a:r>
              <a:rPr lang="pl-PL" dirty="0" smtClean="0"/>
              <a:t>W roku szkolnym 2012/2013 w Szkole Podstawowej w </a:t>
            </a:r>
            <a:r>
              <a:rPr lang="pl-PL" dirty="0" err="1" smtClean="0"/>
              <a:t>Stykowie</a:t>
            </a:r>
            <a:r>
              <a:rPr lang="pl-PL" dirty="0" smtClean="0"/>
              <a:t> będzie realizowany projekt pn. </a:t>
            </a:r>
            <a:r>
              <a:rPr lang="pl-PL" b="1" i="1" dirty="0" smtClean="0"/>
              <a:t>„Program Rozwoju Szkoły Podstawowej w </a:t>
            </a:r>
            <a:r>
              <a:rPr lang="pl-PL" b="1" i="1" dirty="0" err="1" smtClean="0"/>
              <a:t>Stykowie</a:t>
            </a:r>
            <a:r>
              <a:rPr lang="pl-PL" b="1" i="1" dirty="0" smtClean="0"/>
              <a:t>”. </a:t>
            </a:r>
          </a:p>
          <a:p>
            <a:r>
              <a:rPr lang="pl-PL" dirty="0" smtClean="0"/>
              <a:t>Jego głównym celem</a:t>
            </a:r>
            <a:r>
              <a:rPr lang="pl-PL" b="1" i="1" dirty="0" smtClean="0"/>
              <a:t> </a:t>
            </a:r>
            <a:r>
              <a:rPr lang="pl-PL" dirty="0" smtClean="0"/>
              <a:t>jest wyrównanie szans edukacyjnych 20 uczniów i uczennic oraz podniesienie jakości kształcenia i atrakcyjności oferty edukacyjnej Szkoły Podstawowej w </a:t>
            </a:r>
            <a:r>
              <a:rPr lang="pl-PL" dirty="0" err="1" smtClean="0"/>
              <a:t>Stykowie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571472" y="5357826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5957902" cy="1390647"/>
          </a:xfrm>
        </p:spPr>
        <p:txBody>
          <a:bodyPr/>
          <a:lstStyle/>
          <a:p>
            <a:r>
              <a:rPr lang="pl-PL" dirty="0" smtClean="0"/>
              <a:t>DZIĘKUJEMY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5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Główne korzyści…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3819848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Projekt jest szansą na wspomaganie rozwoju dzieci, zarówno słabszych, jak i zdolnych. </a:t>
            </a:r>
          </a:p>
          <a:p>
            <a:r>
              <a:rPr lang="pl-PL" dirty="0" smtClean="0"/>
              <a:t>Zakup nowoczesnych pomocy dydaktycznych wzbogaci znacznie bazę placówki, dzięki czemu polepszy się jakość świadczonych przez nas usług edukacyjnych. </a:t>
            </a:r>
          </a:p>
          <a:p>
            <a:r>
              <a:rPr lang="pl-PL" dirty="0" smtClean="0"/>
              <a:t>Ważnym aspektem jest również doskonalenie nauczycieli, ich praca zespołowa i możliwość zrealizowania zadań dydaktycznych nieosiągalnych dotychczas ze względu na barierę finansową.</a:t>
            </a:r>
          </a:p>
          <a:p>
            <a:r>
              <a:rPr lang="pl-PL" dirty="0" smtClean="0"/>
              <a:t>Dla dzieci i ich rodziców istotne jest to, że mogą nieodpłatnie korzystać z wszystkich zaproponowanych im działań.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429264"/>
            <a:ext cx="7215238" cy="114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Realizacja czterech zadań merytorycznych: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i="1" dirty="0" smtClean="0"/>
              <a:t>„Kompleksowy program wyrównywania szans edukacyjnych”</a:t>
            </a:r>
          </a:p>
          <a:p>
            <a:r>
              <a:rPr lang="pl-PL" b="1" i="1" dirty="0" smtClean="0"/>
              <a:t>„Kompleksowy program wspomagania rozwoju uzdolnień i zainteresowań uczniów i uczennic” </a:t>
            </a:r>
          </a:p>
          <a:p>
            <a:r>
              <a:rPr lang="pl-PL" b="1" i="1" dirty="0" smtClean="0"/>
              <a:t>„Program wspierania rozwoju osobistego i zawodowego uczniów i uczennic”</a:t>
            </a:r>
            <a:r>
              <a:rPr lang="pl-PL" dirty="0" smtClean="0"/>
              <a:t> </a:t>
            </a:r>
          </a:p>
          <a:p>
            <a:r>
              <a:rPr lang="pl-PL" b="1" i="1" dirty="0" smtClean="0"/>
              <a:t>„Program podnoszenia jakości pracy szkoły”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i="1" dirty="0" smtClean="0"/>
              <a:t>„</a:t>
            </a:r>
            <a:r>
              <a:rPr lang="pl-PL" sz="3600" i="1" dirty="0" smtClean="0"/>
              <a:t>Kompleksowy program wyrównywania szans edukacyjnych”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214282" y="1857364"/>
            <a:ext cx="7715304" cy="4429156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l-PL" dirty="0" smtClean="0"/>
              <a:t>	obejmuje m.in. organizację dwóch spotkań informacyjnych dla rodziców, uczniów i uczennic. </a:t>
            </a:r>
          </a:p>
          <a:p>
            <a:pPr algn="just">
              <a:buNone/>
            </a:pPr>
            <a:r>
              <a:rPr lang="pl-PL" dirty="0" smtClean="0"/>
              <a:t>	W ramach spotkań omówione zostaną: możliwości wyrównania poziomu wiedzy uczniów i uczennic oraz sposoby współpracy rodziców z dzieckiem w celu zwiększenie zdolności uczenia się. </a:t>
            </a:r>
          </a:p>
          <a:p>
            <a:pPr algn="just">
              <a:buNone/>
            </a:pPr>
            <a:r>
              <a:rPr lang="pl-PL" dirty="0" smtClean="0"/>
              <a:t>	Zostaną także zrealizowane zajęcia wyrównawcze, których celem będzie uzupełnienie wiedzy i umiejętności uczniów. </a:t>
            </a:r>
            <a:r>
              <a:rPr lang="pl-PL" dirty="0" smtClean="0">
                <a:solidFill>
                  <a:srgbClr val="FF0000"/>
                </a:solidFill>
              </a:rPr>
              <a:t>Zajęcia te zostaną poprzedzone 3 godzinnymi warsztatami dla każdej grupy o tematyce skutecznego uczenia się. </a:t>
            </a:r>
          </a:p>
          <a:p>
            <a:pPr algn="just">
              <a:buNone/>
            </a:pPr>
            <a:r>
              <a:rPr lang="pl-PL" dirty="0" smtClean="0">
                <a:solidFill>
                  <a:srgbClr val="FF0000"/>
                </a:solidFill>
              </a:rPr>
              <a:t>	</a:t>
            </a:r>
            <a:r>
              <a:rPr lang="pl-PL" dirty="0" smtClean="0"/>
              <a:t>Planuje się realizację zajęć wyrównawczych z: matematyki, języka angielskiego oraz języka polskiego. Dodatkowo zostaną opracowane i zweryfikowane narzędzia do realizacji zajęć wyrównawczych i podniesienie kompetencji nauczycieli.   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0" y="357166"/>
            <a:ext cx="8229600" cy="1357314"/>
          </a:xfrm>
        </p:spPr>
        <p:txBody>
          <a:bodyPr>
            <a:noAutofit/>
          </a:bodyPr>
          <a:lstStyle/>
          <a:p>
            <a:r>
              <a:rPr lang="pl-PL" sz="3200" i="1" dirty="0" smtClean="0"/>
              <a:t>„Kompleksowy program wspomagania rozwoju uzdolnień i zainteresowań uczniów i uczennic” </a:t>
            </a:r>
            <a:endParaRPr lang="pl-PL" sz="320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357158" y="1928802"/>
            <a:ext cx="7786742" cy="328614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dirty="0" smtClean="0"/>
              <a:t>	obejmuje organizację kół naukowych zgodnych z preferencjami uczniów i uczennic, w ramach których oprócz zajęć dydaktycznych zrealizowane zostaną wizyty studyjne oraz spotkania z „ciekawymi ludźmi”, specjalistami w swoich dziedzinach. </a:t>
            </a:r>
          </a:p>
          <a:p>
            <a:pPr>
              <a:buNone/>
            </a:pPr>
            <a:r>
              <a:rPr lang="pl-PL" dirty="0" smtClean="0"/>
              <a:t>	Zostaną utworzone koła naukowe: przyrodnicze, informatyczne oraz z języka angielskiego. </a:t>
            </a:r>
          </a:p>
          <a:p>
            <a:pPr>
              <a:buNone/>
            </a:pPr>
            <a:r>
              <a:rPr lang="pl-PL" dirty="0" smtClean="0"/>
              <a:t>	Zostanie zorganizowany konkursu pn. </a:t>
            </a:r>
            <a:r>
              <a:rPr lang="pl-PL" i="1" dirty="0" smtClean="0"/>
              <a:t>„Jestem zdolny – jestem </a:t>
            </a:r>
            <a:r>
              <a:rPr lang="pl-PL" i="1" dirty="0" err="1" smtClean="0"/>
              <a:t>cool</a:t>
            </a:r>
            <a:r>
              <a:rPr lang="pl-PL" i="1" dirty="0" smtClean="0"/>
              <a:t>:)”</a:t>
            </a:r>
            <a:r>
              <a:rPr lang="pl-PL" dirty="0" smtClean="0"/>
              <a:t>. Nagrodą dla zwycięskiego koła naukowego będzie tygodniowy obóz naukowy. </a:t>
            </a:r>
          </a:p>
          <a:p>
            <a:pPr>
              <a:buNone/>
            </a:pPr>
            <a:r>
              <a:rPr lang="pl-PL" dirty="0" smtClean="0"/>
              <a:t>	Ponadto zakłada się opracowanie i weryfikację narzędzi oraz podniesienie kompetencji nauczycieli  w zakresie pracy z uczniami i uczennicami zdolnymi. Powstanie </a:t>
            </a:r>
            <a:r>
              <a:rPr lang="pl-PL" i="1" dirty="0" smtClean="0"/>
              <a:t>Zespół ds. wspomagania pracy z uczniami i uczennicami zdolnymi. </a:t>
            </a:r>
            <a:endParaRPr lang="pl-PL" dirty="0" smtClean="0"/>
          </a:p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214282" y="357166"/>
            <a:ext cx="8229600" cy="1797040"/>
          </a:xfrm>
        </p:spPr>
        <p:txBody>
          <a:bodyPr>
            <a:normAutofit/>
          </a:bodyPr>
          <a:lstStyle/>
          <a:p>
            <a:r>
              <a:rPr lang="pl-PL" sz="3200" i="1" dirty="0" smtClean="0"/>
              <a:t>„Program wspierania rozwoju osobistego i zawodowego uczniów i uczennic”</a:t>
            </a:r>
            <a:r>
              <a:rPr lang="pl-PL" sz="3200" dirty="0" smtClean="0"/>
              <a:t> </a:t>
            </a:r>
            <a:endParaRPr lang="pl-PL" sz="320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28596" y="2285992"/>
            <a:ext cx="7786742" cy="31621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	obejmuje przygotowanie i realizację warsztatów z umiejętności miękkich oraz warsztatów z kształtowania kariery zawodowej. </a:t>
            </a:r>
          </a:p>
          <a:p>
            <a:pPr>
              <a:buNone/>
            </a:pPr>
            <a:r>
              <a:rPr lang="pl-PL" dirty="0" smtClean="0"/>
              <a:t>	Ich celem będzie podniesienie świadomości uczniów i uczennic dotyczących wyboru kierunku kształcenia, wyrobienie umiejętności miękkich. </a:t>
            </a:r>
          </a:p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1143000"/>
          </a:xfrm>
        </p:spPr>
        <p:txBody>
          <a:bodyPr>
            <a:normAutofit/>
          </a:bodyPr>
          <a:lstStyle/>
          <a:p>
            <a:r>
              <a:rPr lang="pl-PL" sz="3200" i="1" dirty="0" smtClean="0"/>
              <a:t>„Program podnoszenia jakości </a:t>
            </a:r>
            <a:br>
              <a:rPr lang="pl-PL" sz="3200" i="1" dirty="0" smtClean="0"/>
            </a:br>
            <a:r>
              <a:rPr lang="pl-PL" sz="3200" i="1" dirty="0" smtClean="0"/>
              <a:t>pracy szkoły”</a:t>
            </a:r>
            <a:r>
              <a:rPr lang="pl-PL" sz="3200" dirty="0" smtClean="0"/>
              <a:t> </a:t>
            </a:r>
            <a:endParaRPr lang="pl-PL" sz="320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214282" y="2571744"/>
            <a:ext cx="7929618" cy="2304862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	utworzony zostanie program do monitorowania jakości pracy Szkoły Podstawowej oraz przetestowany i wprowadzony System Ewaluacji Pracy Szkoły Podstawowej.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6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O czym będą zajęcia…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928662" y="5286388"/>
            <a:ext cx="7215238" cy="12858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500166" y="5429264"/>
            <a:ext cx="5976937" cy="1041400"/>
            <a:chOff x="1097" y="1501"/>
            <a:chExt cx="9413" cy="1640"/>
          </a:xfrm>
        </p:grpSpPr>
        <p:pic>
          <p:nvPicPr>
            <p:cNvPr id="5" name="Picture 7" descr="UE+EFS_L-mo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55" y="1900"/>
              <a:ext cx="2255" cy="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KAPITAL_LUDZKI_POZ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7" y="1501"/>
              <a:ext cx="3375" cy="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 descr="wup-rzeszow-logo-poziom-mono-r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5" y="2039"/>
              <a:ext cx="2679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189</TotalTime>
  <Words>424</Words>
  <Application>Microsoft Office PowerPoint</Application>
  <PresentationFormat>Pokaz na ekranie (4:3)</PresentationFormat>
  <Paragraphs>99</Paragraphs>
  <Slides>20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3</vt:i4>
      </vt:variant>
      <vt:variant>
        <vt:lpstr>Tytuły slajdów</vt:lpstr>
      </vt:variant>
      <vt:variant>
        <vt:i4>20</vt:i4>
      </vt:variant>
    </vt:vector>
  </HeadingPairs>
  <TitlesOfParts>
    <vt:vector size="23" baseType="lpstr">
      <vt:lpstr>1_Projekt niestandardowy</vt:lpstr>
      <vt:lpstr>Projekt niestandardowy</vt:lpstr>
      <vt:lpstr>Bogaty</vt:lpstr>
      <vt:lpstr>Projekt Rozwojowy Szkoły Podstawowej w Stykowie</vt:lpstr>
      <vt:lpstr>Chcemy się rozwijać…</vt:lpstr>
      <vt:lpstr>Główne korzyści…</vt:lpstr>
      <vt:lpstr>Realizacja czterech zadań merytorycznych:</vt:lpstr>
      <vt:lpstr>„Kompleksowy program wyrównywania szans edukacyjnych”</vt:lpstr>
      <vt:lpstr>„Kompleksowy program wspomagania rozwoju uzdolnień i zainteresowań uczniów i uczennic” </vt:lpstr>
      <vt:lpstr>„Program wspierania rozwoju osobistego i zawodowego uczniów i uczennic” </vt:lpstr>
      <vt:lpstr>„Program podnoszenia jakości  pracy szkoły” </vt:lpstr>
      <vt:lpstr>O czym będą zajęcia…</vt:lpstr>
      <vt:lpstr>KOŁO NAUKOWE PRZYRODNICZE</vt:lpstr>
      <vt:lpstr>KOŁO NAUKOWE INFORMATYCZNE</vt:lpstr>
      <vt:lpstr>KOŁO NAUKOWE  J. ANGIELSKIEGO</vt:lpstr>
      <vt:lpstr>ZAJĘCIA WYRÓWNAWCZE  Z JĘZYKA ANGIELSKIEGO</vt:lpstr>
      <vt:lpstr>ZAJĘCIA WYRÓWNAWCZE  Z JĘZYKA POLSKIEGO</vt:lpstr>
      <vt:lpstr>ZAJĘCIA WYRÓWNAWCZE  Z MATEMATYKI</vt:lpstr>
      <vt:lpstr>A gdzie pojedziemy???</vt:lpstr>
      <vt:lpstr>WIZYTY STUDYJNE</vt:lpstr>
      <vt:lpstr>SPOTKANIA Z CIEKAWYMI LUDŹMI</vt:lpstr>
      <vt:lpstr>WYPOSAŻENIE W NOWOCZESNE POMOCE</vt:lpstr>
      <vt:lpstr>DZIĘKUJEMY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Rozwojowy Szkoły Podstawowej w Stykowie</dc:title>
  <dc:creator>szkoła</dc:creator>
  <cp:lastModifiedBy>szkoła</cp:lastModifiedBy>
  <cp:revision>22</cp:revision>
  <dcterms:created xsi:type="dcterms:W3CDTF">2012-11-02T09:37:27Z</dcterms:created>
  <dcterms:modified xsi:type="dcterms:W3CDTF">2012-11-14T12:44:27Z</dcterms:modified>
</cp:coreProperties>
</file>