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0" r:id="rId2"/>
    <p:sldId id="288" r:id="rId3"/>
    <p:sldId id="281" r:id="rId4"/>
    <p:sldId id="258" r:id="rId5"/>
    <p:sldId id="259" r:id="rId6"/>
    <p:sldId id="299" r:id="rId7"/>
    <p:sldId id="269" r:id="rId8"/>
    <p:sldId id="260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91" r:id="rId21"/>
    <p:sldId id="293" r:id="rId22"/>
    <p:sldId id="295" r:id="rId23"/>
    <p:sldId id="296" r:id="rId24"/>
    <p:sldId id="297" r:id="rId25"/>
    <p:sldId id="287" r:id="rId26"/>
    <p:sldId id="283" r:id="rId27"/>
    <p:sldId id="300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02268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34797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02217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78016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9375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0054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03984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651353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1925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23224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1038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3D8102-B833-408A-8E47-98D41EB073F5}" type="datetimeFigureOut">
              <a:rPr lang="pl-PL" smtClean="0"/>
              <a:pPr/>
              <a:t>2016-09-01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0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iumw.pl/user/view.php?id=117&amp;course=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ezykowo.pase.pl/assets/images/5/open_book_on_tabl_450-3258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86" y="716952"/>
            <a:ext cx="5442137" cy="31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27714" y="2831516"/>
            <a:ext cx="69450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WPŁYW CZYTANIA NA ROZWÓJ </a:t>
            </a:r>
            <a:r>
              <a:rPr lang="pl-PL" sz="44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DZIECI                             </a:t>
            </a:r>
            <a:r>
              <a:rPr lang="pl-PL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I </a:t>
            </a:r>
            <a:r>
              <a:rPr lang="pl-PL" sz="44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MŁODZIEŻY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4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</a:t>
            </a:r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pomaga zrozumieć innych ludzi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28614"/>
            <a:ext cx="10058400" cy="402336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książek pomaga w zrozumieniu innych ludzi, ich problemów, rozterek i motywów działania. Otwiera oczy na świat i drugiego człowieka.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dirty="0" smtClean="0"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Literatura 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wywiera ogromny wpływ na rozwój </a:t>
            </a: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emocjonalny  dziecka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: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oddziaływając na uczucia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wprowadza w świat fantazji,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wyrabia codzienne nawyki.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22063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770709"/>
            <a:ext cx="10058400" cy="875211"/>
          </a:xfrm>
        </p:spPr>
        <p:txBody>
          <a:bodyPr/>
          <a:lstStyle/>
          <a:p>
            <a:pPr algn="ctr"/>
            <a:r>
              <a:rPr lang="pl-PL" altLang="pl-PL" sz="3200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odnieść sukces w szkole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0755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pomaga nam rozwijać myślenie, język i słownictwo. </a:t>
            </a:r>
            <a:endParaRPr lang="pl-PL" altLang="pl-PL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Uczymy </a:t>
            </a: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się wyrażać myśli, uczucia, rozumieć innych, poszerzamy wiedzę o innych krajach, kulturach, historii, przyrodzie, o wszystkim, co nas interesuje</a:t>
            </a: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Odpowiednio </a:t>
            </a: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dobrane utwory ukazują piękno polskiej </a:t>
            </a: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mowy.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 smtClean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Właściwe </a:t>
            </a: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teksty stają się przykładem poprawnego </a:t>
            </a: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języka</a:t>
            </a: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</a:t>
            </a: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oskonalona </a:t>
            </a: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jest mowa pod względem gramatycznym i </a:t>
            </a: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dźwiękowym. Wzrasta </a:t>
            </a: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zasób słów i pojęć,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 smtClean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Ć</a:t>
            </a: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wiczy </a:t>
            </a: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się pamięć </a:t>
            </a: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dziecka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pozwala odnieść sukces nie tylko w szkole, ale procentuje i pozwala odnieść sukces w dorosłym życiu</a:t>
            </a:r>
            <a:endParaRPr lang="pl-PL" altLang="pl-PL" sz="1800" dirty="0" smtClean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635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79714"/>
            <a:ext cx="10058400" cy="653143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Zapamiętujemy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zasady ortograficzne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616442"/>
            <a:ext cx="9065623" cy="20600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Czytając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zapamiętujemy np.  jaka jest prawidłowa pisownia trudnych wyrazów.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Pomoże to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uczniom w otrzymaniu lepszych ocen z przedmiotów, testów oraz sprawdzianów.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  <a:hlinkClick r:id="rId2"/>
              </a:rPr>
              <a:t> </a:t>
            </a: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Dzieci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często (szczególnie wzrokowcy) uczą się pisowni trudnych wyrazów, nie zdając sobie z tego sprawy.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7048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7645"/>
            <a:ext cx="10058400" cy="86214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rozwiązywać problemy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02488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Takimi 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szczególnymi książkami są bajki terapeutyczne, które opowiadają </a:t>
            </a:r>
            <a:r>
              <a:rPr lang="pl-PL" altLang="pl-PL" sz="2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często problemy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, dotykające dzieci i ich rodziny</a:t>
            </a:r>
            <a:r>
              <a:rPr lang="pl-PL" altLang="pl-PL" sz="2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Bajki 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te opowiadają historię, przenosząc ją często w świat zwierząt, roślin itp. Zawierają możliwe rozwiązanie, pokazują utożsamiającemu się z bohaterami czytelnikowi w jaki sposób należy postąpić aby wyjść z kłopotów. </a:t>
            </a:r>
            <a:b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Jednak nie tylko bajki terapeutyczne, których celem jest terapia mogą spełniać taką rolę. Szczególnym przykładem będzie tu "Brzydkie kaczątko", które może pomóc dzieciom z niską samooceną czy postać </a:t>
            </a:r>
            <a:r>
              <a:rPr lang="pl-PL" altLang="pl-PL" sz="2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Pippi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Langstrump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, która pozwala wierzyć czytelnikowi, że świat należy do niego. Myślę, że w każdej bajce/książce dziecko może poszukiwać odpowiedzi na dręczące go pytania </a:t>
            </a:r>
            <a:r>
              <a:rPr lang="pl-PL" altLang="pl-PL" sz="2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i 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doskwierające mu problemy.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5713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49086"/>
            <a:ext cx="10058400" cy="718457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rgbClr val="333399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Odpręża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uspokaja i relaksuje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2590315"/>
            <a:ext cx="10622495" cy="2883205"/>
          </a:xfrm>
        </p:spPr>
        <p:txBody>
          <a:bodyPr>
            <a:normAutofit/>
          </a:bodyPr>
          <a:lstStyle/>
          <a:p>
            <a:r>
              <a:rPr lang="pl-PL" altLang="pl-PL" sz="2800" dirty="0">
                <a:solidFill>
                  <a:srgbClr val="000000"/>
                </a:solidFill>
                <a:latin typeface="Book Antiqua" panose="02040602050305030304" pitchFamily="18" charset="0"/>
              </a:rPr>
              <a:t>Dziecko czytając może wejść w sytuację bohatera, przeżywać z nim różne emocje, zdystansować się do swoich problemów</a:t>
            </a:r>
            <a:r>
              <a:rPr lang="pl-PL" altLang="pl-PL" sz="2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  <a:p>
            <a:r>
              <a:rPr lang="pl-PL" sz="2800" dirty="0">
                <a:latin typeface="Book Antiqua" panose="02040602050305030304" pitchFamily="18" charset="0"/>
              </a:rPr>
              <a:t>Książka dodaje sił i zapału. Dostarcza nam rozrywki i emocji. Może rozśmieszyć lub zasmucić. Może pocieszyć i wskazać nowe możliwości </a:t>
            </a:r>
            <a:endParaRPr lang="pl-PL" altLang="pl-PL" sz="28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1800" dirty="0" smtClean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 smtClean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8117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680" y="392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to świetny sposób na rozmowę z innymi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564191"/>
            <a:ext cx="10058400" cy="224294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Czytanie </a:t>
            </a: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książek daje nam możliwość rozmawiania z innymi    </a:t>
            </a:r>
            <a:r>
              <a:rPr lang="pl-PL" altLang="pl-PL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i wymiany poglądów na temat przeczytanych książek.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Sięgamy po książki, jeśli widzimy, że ktoś inny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to robi</a:t>
            </a:r>
            <a:r>
              <a:rPr lang="pl-PL" altLang="pl-PL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061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40526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Książka </a:t>
            </a:r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rozwija wyobraźnię i uczy koncentracji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02489"/>
            <a:ext cx="10058400" cy="4280746"/>
          </a:xfrm>
        </p:spPr>
        <p:txBody>
          <a:bodyPr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W dzisiejszym świecie ludzie żyją w ciągłym pośpiechu, warto </a:t>
            </a: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znaleźć czas 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na czytanie, aby się wyciszyć i zrobić coś dla siebie. Czytanie rozwija, uczy koncentracji i pobudza naszą fantazję.</a:t>
            </a:r>
          </a:p>
          <a:p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</a:t>
            </a:r>
            <a:r>
              <a:rPr 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zytanie </a:t>
            </a: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doskonali pamięć i </a:t>
            </a:r>
            <a:r>
              <a:rPr 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koncentrację. Aby </a:t>
            </a: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w pełni „wejść” </a:t>
            </a:r>
            <a:r>
              <a:rPr 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       w </a:t>
            </a: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książkowy świat i zrozumieć co </a:t>
            </a:r>
            <a:r>
              <a:rPr 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czytamy- </a:t>
            </a: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musimy skupić się na tekście i skoncentrować, odłączyć od świata zewnętrznego. Czytając pobudzamy wyobraźnię, zdobywamy nową wiedzę i łączymy ją z tym, co już wiemy. Dzięki temu nasz mózg pracuje i doskonali swoje działanie, co z kolei wpływa na naszą pamięć- badania pokazują, że czytelnicy mają dużo lepszą niż np. miłośnicy seriali.</a:t>
            </a:r>
          </a:p>
        </p:txBody>
      </p:sp>
    </p:spTree>
    <p:extLst>
      <p:ext uri="{BB962C8B-B14F-4D97-AF65-F5344CB8AC3E}">
        <p14:creationId xmlns:p14="http://schemas.microsoft.com/office/powerpoint/2010/main" xmlns="" val="164901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09897"/>
            <a:ext cx="10058400" cy="77070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Wzbogacamy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słownictwo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33117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uczeń wzbogaca słownictwo. Łatwiej będzie mu nawiązać kontakt z innym rówieśnikiem lub osobą dorosłą. Nie będzie się obawiał ośmieszenia prowadząc dyskusję na różne tematy.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Uczeń ma czynny kontakt z językiem, ćwiczy i poprawia jego znajomość. Nie ma problemów z wysławianiem się, pisaniem prac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stylistycznych.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197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 smtClean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to dobry sposób na nudę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89871"/>
            <a:ext cx="10058400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Ciekawa i wciągająca książka dostarcza rozrywki i emocji. Może bawić, czasem smucić, być przewodnikiem po świecie i innych kulturach. Z książką nie można się nudzić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Książka może stawiać pytania, które angażują i pobudzają do dalszych przemyśleń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7292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18210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ROLA RODZINY W ROZBUDZANIU POTRZEB CZYTELNICZYCH</a:t>
            </a:r>
            <a:endParaRPr lang="pl-PL" sz="36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074" y="1845734"/>
            <a:ext cx="11390811" cy="4437500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endParaRPr lang="pl-PL" alt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Potrzeba kontaktów z książką nie powstaje u dziecka samorzutnie. Dziecko nie odczuje jej braku , jeśli w ogóle nie będzie się z nią stykać.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 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rozwoju i rozbudzaniu dziecka umysłu w znacznym stopniu decydują najwcześniejsze lata życia , czyli ten okres, w którym pozostaje on pod bezpośrednim wpływem rodziny.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Jeśli 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chcemy, aby nasze dziecko czytało, musimy poświęcić mu więcej czasu i codziennie opowiadać mu baśnie, czytać bajki, opowiadania, wiersze. Dziecko musi widzieć rodziców czytających.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małym dzieciom książek to doskonała metoda wychowawcza. Główna rola przypada rodzicom, poprzez czytelniczą inicjację w domu oraz narzucenie zasady selekcji odbioru programów telewizyjnych.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Jeżeli 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od najmłodszych lat uda nam się ukształtować pozytywny stosunek do czytania, będzie on procentował w całym późniejszym życiu dziecka.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83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95470" y="3105835"/>
            <a:ext cx="674853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545454"/>
                </a:solidFill>
                <a:latin typeface="Book Antiqua" panose="02040602050305030304" pitchFamily="18" charset="0"/>
              </a:rPr>
              <a:t>Czytanie - oto najlepszy sposób uczenia się</a:t>
            </a:r>
            <a:r>
              <a:rPr lang="pl-PL" dirty="0">
                <a:solidFill>
                  <a:srgbClr val="545454"/>
                </a:solidFill>
                <a:latin typeface="Arial" panose="020B0604020202020204" pitchFamily="34" charset="0"/>
              </a:rPr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sz="1400" i="1" dirty="0" smtClean="0">
                <a:solidFill>
                  <a:srgbClr val="545454"/>
                </a:solidFill>
                <a:latin typeface="Arial" panose="020B0604020202020204" pitchFamily="34" charset="0"/>
              </a:rPr>
              <a:t>Aleksander Puszkin</a:t>
            </a:r>
            <a:endParaRPr lang="pl-PL" sz="1400" i="1" dirty="0"/>
          </a:p>
        </p:txBody>
      </p:sp>
      <p:pic>
        <p:nvPicPr>
          <p:cNvPr id="1026" name="Picture 2" descr="http://gck.morisson.eu/uploads/images/biblioteka_siechnice/logo_czytamy_dzieciom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0325" y="577403"/>
            <a:ext cx="3398994" cy="2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95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20854" cy="16002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Nawyk czytania i miłość do książek musi powstać </a:t>
            </a:r>
            <a:r>
              <a:rPr lang="pl-PL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                                w 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dzieciństwie</a:t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1.bp.blogspot.com/-ri3JX_tGUv0/VG-jWsO7VkI/AAAAAAAADk4/TKE5CWFu3rQ/s1600/czytanie-dzieciom-baj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87" b="197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81051" y="5749554"/>
            <a:ext cx="10113264" cy="59436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Najskuteczniejszym sposobem wychowania czytelnika na całe życie jest głośne czytanie dziecku dla przyjemności!</a:t>
            </a:r>
          </a:p>
        </p:txBody>
      </p:sp>
    </p:spTree>
    <p:extLst>
      <p:ext uri="{BB962C8B-B14F-4D97-AF65-F5344CB8AC3E}">
        <p14:creationId xmlns:p14="http://schemas.microsoft.com/office/powerpoint/2010/main" xmlns="" val="60397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286603"/>
            <a:ext cx="10411097" cy="14507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Rodzice!  czytajcie dziecku głośno przez 20 minut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23963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 Was w największym stopniu zależy pomyślna przyszłość Waszego dziecka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czytajcie </a:t>
            </a:r>
            <a:r>
              <a:rPr lang="pl-PL" sz="2400" dirty="0">
                <a:solidFill>
                  <a:prstClr val="black"/>
                </a:solidFill>
                <a:latin typeface="Book Antiqua" panose="02040602050305030304" pitchFamily="18" charset="0"/>
              </a:rPr>
              <a:t>dziecku głośno bez względu na sytuację rodzinną, materialną czy własne wykształcenie, jeśli </a:t>
            </a:r>
            <a:r>
              <a:rPr lang="pl-PL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chcecie</a:t>
            </a:r>
            <a:r>
              <a:rPr lang="pl-PL" sz="24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pl-PL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by dziecko  </a:t>
            </a:r>
            <a:r>
              <a:rPr lang="pl-PL" sz="2400" dirty="0">
                <a:solidFill>
                  <a:prstClr val="black"/>
                </a:solidFill>
                <a:latin typeface="Book Antiqua" panose="02040602050305030304" pitchFamily="18" charset="0"/>
              </a:rPr>
              <a:t>odnosiło sukcesy w szkole i w życiu</a:t>
            </a:r>
            <a:r>
              <a:rPr lang="pl-PL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już w pierwszej klasie lepiej radzą sobie te dzieci, którym rodzice dużo czytają i z którymi dużo rozmawiają;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jeżeli </a:t>
            </a: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rodzice nie zadbali o rozwój intelektualny i emocjonalny we wczesnym dzieciństwie, dzieci częściej mają kłopoty w szkole i nie radzą sobie.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s://everydayme-pl.secure.footprint.net/Assets/Modules/Editorial/Article/Images/czytanie-bajek-dzieciom-1-size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9109">
            <a:off x="6740753" y="2356981"/>
            <a:ext cx="4937125" cy="328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025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180304"/>
            <a:ext cx="11631248" cy="164532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Codzienne głośne czytanie dziecku warto zacząć jak najwcześniej i nie odchodzić od tego nawet gdy dziecko samo już dobrze czyta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1627" y="1835513"/>
            <a:ext cx="7195459" cy="453250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Gdy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czytamy dziecku trzymając je w ramionach, przytulając się do niego i głosem wzbudzając zainteresowanie budujemy w ten sposób trwałe skojarzenie czytania z poczuciem bezpieczeństwa, przyjemności i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więzi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czytając </a:t>
            </a: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stymulujemy rozwój umysłowy dziecka, gdyż dzięki czytaniu w mózgu dziecka powstają miliony połączeń neuronowych, które wpłyną na jego inteligencję;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warto </a:t>
            </a: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utrzymać rytuał głośnego czytania nawet wtedy, gdy dziecko samo już dobrze czyta </a:t>
            </a:r>
            <a:endParaRPr lang="pl-PL" sz="2000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solidFill>
                  <a:prstClr val="black"/>
                </a:solidFill>
                <a:latin typeface="Book Antiqua" panose="02040602050305030304" pitchFamily="18" charset="0"/>
              </a:rPr>
              <a:t>W</a:t>
            </a:r>
            <a:r>
              <a:rPr lang="pl-PL" sz="20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spólne </a:t>
            </a:r>
            <a:r>
              <a:rPr lang="pl-PL" sz="2000" b="1" dirty="0">
                <a:solidFill>
                  <a:prstClr val="black"/>
                </a:solidFill>
                <a:latin typeface="Book Antiqua" panose="02040602050305030304" pitchFamily="18" charset="0"/>
              </a:rPr>
              <a:t>czytanie w rodzinie zbliża emocjonalnie, otwiera drogę do trudnych rozmów, chroni przed wieloma problemami wieku dorastania.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122" name="Picture 2" descr="/pliki/zdjecia/kosz1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880892">
            <a:off x="8288712" y="3033442"/>
            <a:ext cx="3301485" cy="188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00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557" y="3892459"/>
            <a:ext cx="38100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038" y="287026"/>
            <a:ext cx="6372381" cy="16002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Czytanie jest dziś ważniejsze niż było kiedykolwiek w przeszłości</a:t>
            </a:r>
            <a:r>
              <a:rPr lang="pl-PL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l-PL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tatic.prsa.pl/images/e0b4e84d-7987-4aa8-83ad-7997910a9e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5" r="15235"/>
          <a:stretch>
            <a:fillRect/>
          </a:stretch>
        </p:blipFill>
        <p:spPr bwMode="auto">
          <a:xfrm>
            <a:off x="7427477" y="356485"/>
            <a:ext cx="4362160" cy="306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1038" y="1661375"/>
            <a:ext cx="6738141" cy="5079059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Świat </a:t>
            </a:r>
            <a:r>
              <a:rPr lang="pl-PL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jest coraz bardziej skomplikowany, lawinowo przyrasta ilość informacji, rozwój wiedzy i rynku pracy następują coraz szybciej – ludzie, którzy nie czytają, nie nadążą za tymi zmianami i zostaną zepchnięci na margines współczesnego </a:t>
            </a:r>
            <a:r>
              <a:rPr lang="pl-PL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życia</a:t>
            </a:r>
            <a:endParaRPr lang="pl-PL" sz="18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pl-PL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żyjemy </a:t>
            </a: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w cywilizacji telewizyjnej; badania naukowe wykazują: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szkodliwość zdrowotną nadmiernego oglądania telewizji przez dzieci,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telewizja </a:t>
            </a: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nie rozwija u dzieci myślenia i skraca ich przedział uwagi,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wiele </a:t>
            </a: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programów wywołuje lęki i niepokój oraz znieczula na przemoc.</a:t>
            </a:r>
          </a:p>
          <a:p>
            <a:endParaRPr lang="pl-PL" sz="18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pl-PL" sz="1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Codzienne </a:t>
            </a:r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głośne czytanie jest szczepionką przeciwko wielu niepożądanym wpływom i </a:t>
            </a:r>
            <a:r>
              <a:rPr lang="pl-PL" sz="18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zachowaniom</a:t>
            </a:r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 dla umysłu i psychiki dziecka ze strony współczesnej cywilizacji.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6339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9086" y="418012"/>
            <a:ext cx="10306594" cy="1175657"/>
          </a:xfrm>
        </p:spPr>
        <p:txBody>
          <a:bodyPr/>
          <a:lstStyle/>
          <a:p>
            <a:r>
              <a:rPr lang="pl-PL" altLang="pl-PL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Czytajmy z dzieckiem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2054740"/>
            <a:ext cx="10058400" cy="4023360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Chcielibyśmy uświadomić Państwu, że czytanie obok liczenia i pisania  jest jedną </a:t>
            </a:r>
            <a:r>
              <a:rPr lang="pl-PL" altLang="pl-PL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z </a:t>
            </a: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najważniejszych umiejętności.</a:t>
            </a:r>
          </a:p>
          <a:p>
            <a:pPr lvl="0">
              <a:lnSpc>
                <a:spcPct val="80000"/>
              </a:lnSpc>
              <a:buNone/>
            </a:pPr>
            <a:endParaRPr lang="pl-PL" altLang="pl-PL" b="1" u="sng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pl-PL" altLang="pl-PL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Zachęcamy Państwa do czytania razem z dzieckiem.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Prosimy stopniowo wciągać dziecko do czytania. Niech na początku dziecko czyta tylko tytuły wierszyków, rozdziałów.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Później może to być cała linijka lub zdanie, aż dojdą Państwo do całej 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strony. Nawet nie zauważą Państwo, jak dziecko z dnia na dzień będzie chętniej i lepiej czytało</a:t>
            </a:r>
            <a:r>
              <a:rPr lang="pl-PL" altLang="pl-PL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b="1" dirty="0">
                <a:solidFill>
                  <a:srgbClr val="C00000"/>
                </a:solidFill>
                <a:latin typeface="Book Antiqua" panose="02040602050305030304" pitchFamily="18" charset="0"/>
              </a:rPr>
              <a:t>Pokazujmy dzieciom  magię czytania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b="1" dirty="0">
              <a:solidFill>
                <a:srgbClr val="C00000"/>
              </a:solidFill>
              <a:latin typeface="Tahoma"/>
            </a:endParaRPr>
          </a:p>
          <a:p>
            <a:pPr lvl="0">
              <a:lnSpc>
                <a:spcPct val="80000"/>
              </a:lnSpc>
              <a:buNone/>
            </a:pPr>
            <a:endParaRPr lang="pl-PL" altLang="pl-PL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endParaRPr lang="pl-P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66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202" y="635492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750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8012" y="205337"/>
            <a:ext cx="11573691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pl-PL" sz="1200" dirty="0">
              <a:latin typeface="Wingdings" panose="05000000000000000000" pitchFamily="2" charset="2"/>
            </a:endParaRPr>
          </a:p>
          <a:p>
            <a:pPr algn="ctr"/>
            <a:endParaRPr lang="pl-PL" sz="6000" dirty="0">
              <a:latin typeface="Book Antiqua" panose="02040602050305030304" pitchFamily="18" charset="0"/>
            </a:endParaRPr>
          </a:p>
          <a:p>
            <a:pPr algn="ctr"/>
            <a:r>
              <a:rPr lang="pl-PL" sz="660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Dziękuję </a:t>
            </a:r>
            <a:r>
              <a:rPr lang="pl-PL" sz="6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za </a:t>
            </a:r>
            <a:r>
              <a:rPr lang="pl-PL" sz="660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uwagę</a:t>
            </a: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 smtClean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 smtClean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 smtClean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r>
              <a:rPr lang="pl-PL" sz="20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pl-PL" sz="20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pl-PL" sz="20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 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 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009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28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altLang="pl-PL" b="1" dirty="0">
                <a:solidFill>
                  <a:schemeClr val="accent2"/>
                </a:solidFill>
                <a:latin typeface="Book Antiqua" panose="02040602050305030304" pitchFamily="18" charset="0"/>
              </a:rPr>
              <a:t>Bibliografia</a:t>
            </a:r>
            <a:endParaRPr lang="pl-PL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07583" y="2112135"/>
            <a:ext cx="9957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latin typeface="Book Antiqua" panose="02040602050305030304" pitchFamily="18" charset="0"/>
              </a:rPr>
              <a:t> </a:t>
            </a:r>
            <a:r>
              <a:rPr lang="pl-PL" altLang="pl-PL" sz="2000" dirty="0">
                <a:latin typeface="Book Antiqua" panose="02040602050305030304" pitchFamily="18" charset="0"/>
              </a:rPr>
              <a:t>Bąk J., Wiewióra – Pyka E. „ Bajkowe spotkania”, Kraków </a:t>
            </a:r>
            <a:r>
              <a:rPr lang="pl-PL" altLang="pl-PL" sz="2000" dirty="0" smtClean="0">
                <a:latin typeface="Book Antiqua" panose="02040602050305030304" pitchFamily="18" charset="0"/>
              </a:rPr>
              <a:t>2003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latin typeface="Book Antiqua" panose="02040602050305030304" pitchFamily="18" charset="0"/>
              </a:rPr>
              <a:t> Biała A. ,, Kształtowanie postaw czytelniczych u dzieci’’,  </a:t>
            </a:r>
            <a:r>
              <a:rPr lang="pl-PL" altLang="pl-PL" dirty="0" smtClean="0">
                <a:latin typeface="Book Antiqua" panose="02040602050305030304" pitchFamily="18" charset="0"/>
              </a:rPr>
              <a:t>źródło: www.publikacje.edu.pl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latin typeface="Book Antiqua" panose="02040602050305030304" pitchFamily="18" charset="0"/>
              </a:rPr>
              <a:t>Koźmińska </a:t>
            </a:r>
            <a:r>
              <a:rPr lang="pl-PL" altLang="pl-PL" sz="2000" dirty="0">
                <a:latin typeface="Book Antiqua" panose="02040602050305030304" pitchFamily="18" charset="0"/>
              </a:rPr>
              <a:t>I., Olszewska E. „ Wychowanie przez czytanie ”, </a:t>
            </a:r>
            <a:r>
              <a:rPr lang="pl-PL" altLang="pl-PL" sz="2000" dirty="0" smtClean="0">
                <a:latin typeface="Book Antiqua" panose="02040602050305030304" pitchFamily="18" charset="0"/>
              </a:rPr>
              <a:t>Warszawa 2010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Book Antiqua" panose="02040602050305030304" pitchFamily="18" charset="0"/>
              </a:rPr>
              <a:t>  Papuzińska J. </a:t>
            </a:r>
            <a:r>
              <a:rPr lang="pl-PL" sz="2000" dirty="0">
                <a:latin typeface="Book Antiqua" panose="02040602050305030304" pitchFamily="18" charset="0"/>
              </a:rPr>
              <a:t>– „Czytanie domowe”, Warszawa </a:t>
            </a:r>
            <a:r>
              <a:rPr lang="pl-PL" sz="2000" dirty="0" smtClean="0">
                <a:latin typeface="Book Antiqua" panose="02040602050305030304" pitchFamily="18" charset="0"/>
              </a:rPr>
              <a:t>1975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Book Antiqua" panose="02040602050305030304" pitchFamily="18" charset="0"/>
              </a:rPr>
              <a:t> Papuzińska J. - ,,Dziecięce spotkanie z literaturą’’ ,   Warszawa 2007</a:t>
            </a:r>
            <a:endParaRPr lang="pl-PL" sz="2000" dirty="0">
              <a:latin typeface="Book Antiqua" panose="0204060205030503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Book Antiqua" panose="02040602050305030304" pitchFamily="18" charset="0"/>
              </a:rPr>
              <a:t>H .</a:t>
            </a:r>
            <a:r>
              <a:rPr lang="pl-PL" sz="2000" dirty="0" err="1" smtClean="0">
                <a:latin typeface="Book Antiqua" panose="02040602050305030304" pitchFamily="18" charset="0"/>
              </a:rPr>
              <a:t>Skrobiszewska</a:t>
            </a:r>
            <a:r>
              <a:rPr lang="pl-PL" sz="2000" dirty="0" smtClean="0">
                <a:latin typeface="Book Antiqua" panose="02040602050305030304" pitchFamily="18" charset="0"/>
              </a:rPr>
              <a:t> </a:t>
            </a:r>
            <a:r>
              <a:rPr lang="pl-PL" sz="2000" dirty="0">
                <a:latin typeface="Book Antiqua" panose="02040602050305030304" pitchFamily="18" charset="0"/>
              </a:rPr>
              <a:t>–„Książki naszych dzieci”, Warszawa 1997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latin typeface="Book Antiqua" panose="02040602050305030304" pitchFamily="18" charset="0"/>
              </a:rPr>
              <a:t>Dlaczego warto czytać ? – Literka pl.</a:t>
            </a:r>
            <a:endParaRPr lang="pl-PL" altLang="pl-PL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1675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57199" y="1972469"/>
            <a:ext cx="11090365" cy="18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4400" b="1" dirty="0" smtClean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ZNACZENIE </a:t>
            </a:r>
            <a:r>
              <a:rPr lang="pl-PL" sz="4400" b="1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CZYTELNICTWA </a:t>
            </a:r>
            <a:r>
              <a:rPr lang="pl-PL" sz="4400" b="1" dirty="0" smtClean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W </a:t>
            </a:r>
            <a:r>
              <a:rPr lang="pl-PL" sz="4400" b="1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ROZWOJU DZIECKA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248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1975" y="1637106"/>
            <a:ext cx="10522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Book Antiqua" panose="02040602050305030304" pitchFamily="18" charset="0"/>
              </a:rPr>
              <a:t>Sukces jednostek i społeczeństw zależy od ich wiedzy. Kluczem do wiedzy wciąż jest czytanie. Wiele osób, choć umie czytać, nie czyta. Dlaczego? Ponieważ nawyk i potrzeba lektury muszą powstać w dzieciństwie.</a:t>
            </a:r>
          </a:p>
          <a:p>
            <a:r>
              <a:rPr lang="pl-PL" sz="2800" dirty="0">
                <a:latin typeface="Book Antiqua" panose="02040602050305030304" pitchFamily="18" charset="0"/>
              </a:rPr>
              <a:t>Dzięki czytaniu dzieci rozwijają wyobraźnię, wzbogacają swoje słownictwo i styl wypowiedzi. Są to prawdy ogólnie znane </a:t>
            </a:r>
            <a:r>
              <a:rPr lang="pl-PL" sz="2800" dirty="0" smtClean="0">
                <a:latin typeface="Book Antiqua" panose="02040602050305030304" pitchFamily="18" charset="0"/>
              </a:rPr>
              <a:t>           i </a:t>
            </a:r>
            <a:r>
              <a:rPr lang="pl-PL" sz="2800" dirty="0">
                <a:latin typeface="Book Antiqua" panose="02040602050305030304" pitchFamily="18" charset="0"/>
              </a:rPr>
              <a:t>często powtarzane</a:t>
            </a:r>
            <a:r>
              <a:rPr lang="pl-PL" sz="28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pl-PL" sz="2400" b="1" dirty="0" smtClean="0">
                <a:latin typeface="Book Antiqua" panose="02040602050305030304" pitchFamily="18" charset="0"/>
              </a:rPr>
              <a:t> </a:t>
            </a:r>
            <a:endParaRPr lang="pl-PL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066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87907" y="1065452"/>
            <a:ext cx="108686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Book Antiqua" panose="02040602050305030304" pitchFamily="18" charset="0"/>
              </a:rPr>
              <a:t>Współczesny świat jest dla dzieci często trudny i nieprzyjazny. Pośpiech </a:t>
            </a:r>
            <a:r>
              <a:rPr lang="pl-PL" sz="2400" dirty="0" smtClean="0">
                <a:latin typeface="Book Antiqua" panose="02040602050305030304" pitchFamily="18" charset="0"/>
              </a:rPr>
              <a:t>           i </a:t>
            </a:r>
            <a:r>
              <a:rPr lang="pl-PL" sz="2400" dirty="0">
                <a:latin typeface="Book Antiqua" panose="02040602050305030304" pitchFamily="18" charset="0"/>
              </a:rPr>
              <a:t>stres, brak czasu dla dziecka, ignorowanie ich potrzeb psychicznych, nadmiar mediów elektronicznych powodują, że coraz więcej dzieci ma problemy emocjonalne i coraz gorzej zna język. Dziecko, które nie rozumie języka i ma mały zasób słów nie jest w stanie samo czytać, gdyż jest to dla niego za trudne i zbyt nudne, zwłaszcza w dobie atrakcyjnej i nie wymagającej wysiłku telewizji. </a:t>
            </a:r>
            <a:endParaRPr lang="pl-PL" sz="2400" dirty="0" smtClean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Język </a:t>
            </a:r>
            <a:r>
              <a:rPr lang="pl-PL" sz="2400" dirty="0">
                <a:latin typeface="Book Antiqua" panose="02040602050305030304" pitchFamily="18" charset="0"/>
              </a:rPr>
              <a:t>jest przy tym narzędziem myślenia, również matematycznego. </a:t>
            </a:r>
            <a:endParaRPr lang="pl-PL" sz="2400" dirty="0" smtClean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W </a:t>
            </a:r>
            <a:r>
              <a:rPr lang="pl-PL" sz="2400" dirty="0">
                <a:latin typeface="Book Antiqua" panose="02040602050305030304" pitchFamily="18" charset="0"/>
              </a:rPr>
              <a:t>ten sposób koło się zamyka - słabo czytające dzieci coraz mniej </a:t>
            </a:r>
            <a:r>
              <a:rPr lang="pl-PL" sz="2400" dirty="0" smtClean="0">
                <a:latin typeface="Book Antiqua" panose="02040602050305030304" pitchFamily="18" charset="0"/>
              </a:rPr>
              <a:t>czytają          </a:t>
            </a:r>
            <a:r>
              <a:rPr lang="pl-PL" sz="2400" dirty="0">
                <a:latin typeface="Book Antiqua" panose="02040602050305030304" pitchFamily="18" charset="0"/>
              </a:rPr>
              <a:t>i coraz gorzej się uczą. Co piąty polski nastolatek - wg badań </a:t>
            </a:r>
            <a:r>
              <a:rPr lang="pl-PL" sz="2400" dirty="0" smtClean="0">
                <a:latin typeface="Book Antiqua" panose="02040602050305030304" pitchFamily="18" charset="0"/>
              </a:rPr>
              <a:t>                        prof</a:t>
            </a:r>
            <a:r>
              <a:rPr lang="pl-PL" sz="2400" dirty="0">
                <a:latin typeface="Book Antiqua" panose="02040602050305030304" pitchFamily="18" charset="0"/>
              </a:rPr>
              <a:t>. Z. Kwiecińskiego z Uniwersytetu M. Kopernika w Toruniu - jest funkcjonalnym analfabetą.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02195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1065" y="1635617"/>
            <a:ext cx="107667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Book Antiqua" panose="02040602050305030304" pitchFamily="18" charset="0"/>
              </a:rPr>
              <a:t>Biegłość w czytaniu czyni dziecko zdolnym do dalszego kształcenia. Dzieci mają kłopoty z nauką, gdyż nie potrafią czytać ze zrozumieniem. Stąd też wielkim zadaniem szkoły i domu jest wytworzenie silnej motywacji do czytania, sprawienie, aby czytanie było zajęciem atrakcyjnym, aby książka zaspokajała różnorodne pragnienia i potrzeby dziecka- emocjonalne i intelektualne. Istnieje wiele przyczyn tego, że dzieci nie chcą czytać książek. Zaliczyć tu trzeba brak nawyku czytania.</a:t>
            </a:r>
          </a:p>
        </p:txBody>
      </p:sp>
    </p:spTree>
    <p:extLst>
      <p:ext uri="{BB962C8B-B14F-4D97-AF65-F5344CB8AC3E}">
        <p14:creationId xmlns:p14="http://schemas.microsoft.com/office/powerpoint/2010/main" xmlns="" val="3832143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537061" y="1242236"/>
            <a:ext cx="91178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Rozbudzanie zainteresowań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czytelniczych dzieci 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jest jednym z najważniejszych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zadań edukacyjnych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 smtClean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szkoły </a:t>
            </a: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i domu. </a:t>
            </a:r>
          </a:p>
        </p:txBody>
      </p:sp>
    </p:spTree>
    <p:extLst>
      <p:ext uri="{BB962C8B-B14F-4D97-AF65-F5344CB8AC3E}">
        <p14:creationId xmlns:p14="http://schemas.microsoft.com/office/powerpoint/2010/main" xmlns="" val="1581313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89" y="91974"/>
            <a:ext cx="6300788" cy="471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7700" y="2776840"/>
            <a:ext cx="4443849" cy="338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4092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7432">
            <a:off x="603836" y="714107"/>
            <a:ext cx="3240088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58388" y="2717074"/>
            <a:ext cx="1036755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Book Antiqua" panose="02040602050305030304" pitchFamily="18" charset="0"/>
              </a:rPr>
              <a:t>                                             </a:t>
            </a:r>
            <a:r>
              <a:rPr lang="pl-PL" sz="2400" b="1" dirty="0" smtClean="0">
                <a:latin typeface="Book Antiqua" panose="02040602050305030304" pitchFamily="18" charset="0"/>
              </a:rPr>
              <a:t>DLACZEGO </a:t>
            </a:r>
            <a:r>
              <a:rPr lang="pl-PL" sz="2400" b="1" dirty="0">
                <a:latin typeface="Book Antiqua" panose="02040602050305030304" pitchFamily="18" charset="0"/>
              </a:rPr>
              <a:t>TRZEBA CZYTAĆ DZIECIOM </a:t>
            </a:r>
            <a:r>
              <a:rPr lang="pl-PL" sz="2400" b="1" dirty="0" smtClean="0">
                <a:latin typeface="Book Antiqua" panose="02040602050305030304" pitchFamily="18" charset="0"/>
              </a:rPr>
              <a:t>?</a:t>
            </a: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 smtClean="0">
              <a:latin typeface="Book Antiqua" panose="02040602050305030304" pitchFamily="18" charset="0"/>
            </a:endParaRPr>
          </a:p>
          <a:p>
            <a:r>
              <a:rPr lang="pl-PL" sz="2400" dirty="0" smtClean="0">
                <a:latin typeface="Book Antiqua" panose="02040602050305030304" pitchFamily="18" charset="0"/>
              </a:rPr>
              <a:t>Wspólne </a:t>
            </a:r>
            <a:r>
              <a:rPr lang="pl-PL" sz="2400" dirty="0">
                <a:latin typeface="Book Antiqua" panose="02040602050305030304" pitchFamily="18" charset="0"/>
              </a:rPr>
              <a:t>czytanie jest formą mądrego kontaktu z dzieckiem i doskonałą metodą wychowawczą.  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79927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385</TotalTime>
  <Words>1510</Words>
  <Application>Microsoft Office PowerPoint</Application>
  <PresentationFormat>Niestandardowy</PresentationFormat>
  <Paragraphs>143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Retrospekcja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Czytanie pomaga zrozumieć innych ludzi</vt:lpstr>
      <vt:lpstr> Czytanie pomaga odnieść sukces w szkole</vt:lpstr>
      <vt:lpstr>Zapamiętujemy zasady ortograficzne</vt:lpstr>
      <vt:lpstr>Pomaga rozwiązywać problemy</vt:lpstr>
      <vt:lpstr>  Odpręża, uspokaja i relaksuje</vt:lpstr>
      <vt:lpstr>Czytanie to świetny sposób na rozmowę z innymi</vt:lpstr>
      <vt:lpstr>Książka rozwija wyobraźnię i uczy koncentracji</vt:lpstr>
      <vt:lpstr>Wzbogacamy słownictwo</vt:lpstr>
      <vt:lpstr> Czytanie to dobry sposób na nudę</vt:lpstr>
      <vt:lpstr>ROLA RODZINY W ROZBUDZANIU POTRZEB CZYTELNICZYCH</vt:lpstr>
      <vt:lpstr>Nawyk czytania i miłość do książek musi powstać                                 w dzieciństwie </vt:lpstr>
      <vt:lpstr>Rodzice!  czytajcie dziecku głośno przez 20 minut </vt:lpstr>
      <vt:lpstr>Codzienne głośne czytanie dziecku warto zacząć jak najwcześniej i nie odchodzić od tego nawet gdy dziecko samo już dobrze czyta </vt:lpstr>
      <vt:lpstr>Czytanie jest dziś ważniejsze niż było kiedykolwiek w przeszłości </vt:lpstr>
      <vt:lpstr> Czytajmy z dzieckiem</vt:lpstr>
      <vt:lpstr>Slajd 25</vt:lpstr>
      <vt:lpstr>Slajd 26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DOM</cp:lastModifiedBy>
  <cp:revision>55</cp:revision>
  <cp:lastPrinted>2016-02-15T12:26:30Z</cp:lastPrinted>
  <dcterms:created xsi:type="dcterms:W3CDTF">2016-02-14T13:22:16Z</dcterms:created>
  <dcterms:modified xsi:type="dcterms:W3CDTF">2016-09-01T14:39:27Z</dcterms:modified>
</cp:coreProperties>
</file>