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40CB7619-E624-4394-B8B8-62BEC61673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13D4C5F-3A5F-4558-87CD-9B81A32ADE53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41B091F-CD28-4448-B968-A326C33DF994}" type="slidenum">
              <a:rPr lang="pl-PL" smtClean="0"/>
              <a:pPr/>
              <a:t>10</a:t>
            </a:fld>
            <a:endParaRPr lang="pl-PL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8E46A65-97A3-4DFA-9582-D907BC3C004E}" type="slidenum">
              <a:rPr lang="pl-PL" smtClean="0"/>
              <a:pPr/>
              <a:t>11</a:t>
            </a:fld>
            <a:endParaRPr lang="pl-PL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7FA6A0D-BE1B-4C6D-9B04-FE68C6E1BDC7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CA22F6A-5631-4957-87A5-7ED020B52230}" type="slidenum">
              <a:rPr lang="pl-PL" smtClean="0"/>
              <a:pPr/>
              <a:t>13</a:t>
            </a:fld>
            <a:endParaRPr lang="pl-PL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3F928BA-3165-4C6F-9455-5CB229221154}" type="slidenum">
              <a:rPr lang="pl-PL" smtClean="0"/>
              <a:pPr/>
              <a:t>14</a:t>
            </a:fld>
            <a:endParaRPr lang="pl-PL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CC28F15-1377-46F4-8D6C-276B156CFCF5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186692F-5C69-4FFD-869F-28F991A61A15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5027976-DC55-44C7-9F0C-C8209A20FBE2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3CC0060-EE84-411B-99D6-B33E9DC6B177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C87AE28-7EB1-4E25-99D3-20B2E9D5EA29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76E4397-A298-474B-AE16-2728DF5A166C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pl-PL" smtClean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hangingPunct="1">
              <a:lnSpc>
                <a:spcPct val="100000"/>
              </a:lnSpc>
              <a:defRPr/>
            </a:pPr>
            <a:fld id="{4E1A01D9-5727-4462-A7B9-297DB7696F57}" type="slidenum">
              <a:rPr lang="pl-PL" sz="1200" smtClean="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  <a:defRPr/>
              </a:pPr>
              <a:t>7</a:t>
            </a:fld>
            <a:endParaRPr lang="pl-PL" sz="1200" smtClean="0"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87D2A5F-7D6B-457A-9B0A-0C2573B5F7B6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BD0C3E1-AFB4-471B-B973-E24E13AC5510}" type="slidenum">
              <a:rPr lang="pl-PL" smtClean="0"/>
              <a:pPr/>
              <a:t>9</a:t>
            </a:fld>
            <a:endParaRPr lang="pl-PL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24E7-9785-47FC-8590-FFDCE26FD076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E0BD-4280-495F-9C83-93558316F3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4DC98-A75D-48F0-BC5F-1CD693A880E8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70EE1-7541-4283-8F27-F93550B0DD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9651E-4341-4715-87B9-B233EE3D5205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6BD5-8885-4941-BAB5-8E6C1A1937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A12FE-6912-4D2B-8C61-FE1539A2372D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66F50-8A49-4C33-BDD5-C59BF1D7E1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1421-E4D7-4819-90F4-002693EB9831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99A14-4375-472C-8F4D-F557AA2F25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C99F-D758-40E5-B4F3-EAEC06B470F4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E6AD-DA70-40AF-8195-EDA0A51EA5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4D3C-B88D-4B87-88FC-5B58535BAD5C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29B50-580A-4D81-BBE4-07B580EFEC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2EAC-54DD-4748-BB00-E9C7FBECFC1D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97DBB-B739-4CF7-B05E-D8B4EB89B3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EFC77-8C81-45AD-BB7D-DD6A96CBE885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4C1EC-F7C0-4722-B450-68F656035A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F5E6-505F-4692-87B2-F84AB6FBE9C1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7A2B-3C8F-4F28-84A9-615D4D3632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66CC-12F2-4C87-B082-0D265F13E875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7DC8D-845A-4E6E-AA5A-A19EF53314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32772-0BCF-4C77-8264-9A6A483CB56A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F5CE2-CD32-4FE6-B840-4E47BC0D8A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1028F-2F17-4762-81BD-84C4B60BE2DD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15CF9-185C-4BF2-AF9B-A3DCB4B60C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6B4B-6FF5-40C8-A6DE-BB06B96A08F8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FC707-CE5F-4334-A6BA-895A97416B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51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51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AE9B2-9FBF-45A5-A03E-10431B9FA113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9E081-3454-4CED-92D2-A3724F3409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9417-978A-4020-AA86-B25CBE2B5808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02EB-E142-4CC4-B9C0-448123D0C7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8DB3-1ECF-4E39-9B2E-7943E33488BF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A88D-BC1F-4105-A0D7-600C91B8A8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1898-016D-46D3-8448-AC4659BEBC6A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67253-00F6-49A9-AECB-83031B35CC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3932D-F4DE-4D76-A8F3-37ACC54BA2AB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0B68A-F2F1-431E-999A-544109546C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D2AE-7C41-4E78-96F9-BDDC4495FD18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FEBE5-F1B2-4F4B-A438-9ACEA80612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E614-B602-4A0F-B69F-5A2EA80D4508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EB38E-5B64-455B-8035-7B71947CC1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4DC5-6002-49ED-9DB8-FD40CA9DB984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7F55-522F-479A-879B-0ECFED39B2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9356-8931-4672-8E5B-62F6CB7C76A6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F653E-CDE9-4169-BBDB-6C973F9508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tytułuKliknij, aby edytować styl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0"/>
            <a:r>
              <a:rPr lang="en-GB" smtClean="0"/>
              <a:t>Siódmy poziom konspektuKliknij, aby edytować style wzorca tekstu</a:t>
            </a:r>
          </a:p>
          <a:p>
            <a:pPr lvl="1"/>
            <a:r>
              <a:rPr lang="en-GB" smtClean="0"/>
              <a:t>Drugi poziom</a:t>
            </a:r>
          </a:p>
          <a:p>
            <a:pPr lvl="2"/>
            <a:r>
              <a:rPr lang="en-GB" smtClean="0"/>
              <a:t>Trzeci poziom</a:t>
            </a:r>
          </a:p>
          <a:p>
            <a:pPr lvl="3"/>
            <a:r>
              <a:rPr lang="en-GB" smtClean="0"/>
              <a:t>Czwarty poziom</a:t>
            </a:r>
          </a:p>
          <a:p>
            <a:pPr lvl="4"/>
            <a:r>
              <a:rPr lang="en-GB" smtClean="0"/>
              <a:t>Piąty poziom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22CD7C07-EB5A-4DBF-A36C-721AECD9C53F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44F6F5B1-E975-4005-80DE-BCB897E803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tytułuKliknij, aby edytować styl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8AF0BD80-5019-4CD0-B97A-74C036BC842B}" type="datetime1">
              <a:rPr lang="pl-PL"/>
              <a:pPr>
                <a:defRPr/>
              </a:pPr>
              <a:t>2015-05-03</a:t>
            </a:fld>
            <a:endParaRPr lang="pl-PL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5D00D6A-B26F-435A-A030-1A8D4A2A7B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6672"/>
            <a:ext cx="6058959" cy="5472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2291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3" y="0"/>
            <a:ext cx="31493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Obraz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8963" y="0"/>
            <a:ext cx="6015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 hangingPunct="1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000" b="1">
                <a:solidFill>
                  <a:srgbClr val="FFC000"/>
                </a:solidFill>
                <a:latin typeface="Calibri" charset="0"/>
              </a:rPr>
              <a:t>Wydano decyzję na lokalizację małych elektrowni wodnych dla wytwarzania prądu </a:t>
            </a:r>
            <a:br>
              <a:rPr lang="pl-PL" sz="4000" b="1">
                <a:solidFill>
                  <a:srgbClr val="FFC000"/>
                </a:solidFill>
                <a:latin typeface="Calibri" charset="0"/>
              </a:rPr>
            </a:br>
            <a:r>
              <a:rPr lang="pl-PL" sz="4000" b="1">
                <a:solidFill>
                  <a:srgbClr val="FFC000"/>
                </a:solidFill>
                <a:latin typeface="Calibri" charset="0"/>
              </a:rPr>
              <a:t>w miejscowościach: Sarkajmy, Banaszki i Dubliny. Ta realizacja nie jest jeszcze rozpoczęta.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50000">
              <a:srgbClr val="9966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11188" y="188913"/>
            <a:ext cx="8229600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 hangingPunct="1">
              <a:lnSpc>
                <a:spcPct val="100000"/>
              </a:lnSpc>
              <a:spcBef>
                <a:spcPts val="788"/>
              </a:spcBef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3900" b="1" dirty="0">
                <a:solidFill>
                  <a:srgbClr val="000000"/>
                </a:solidFill>
                <a:latin typeface="Calibri" charset="0"/>
              </a:rPr>
              <a:t>Wydano również decyzję na lokalizację farmy fotowoltaicznej, w miejscowości Olszynka o powierzchni 2 i pół hektara </a:t>
            </a:r>
            <a:br>
              <a:rPr lang="pl-PL" sz="3900" b="1" dirty="0">
                <a:solidFill>
                  <a:srgbClr val="000000"/>
                </a:solidFill>
                <a:latin typeface="Calibri" charset="0"/>
              </a:rPr>
            </a:br>
            <a:r>
              <a:rPr lang="pl-PL" sz="3900" b="1" dirty="0">
                <a:solidFill>
                  <a:srgbClr val="000000"/>
                </a:solidFill>
                <a:latin typeface="Calibri" charset="0"/>
              </a:rPr>
              <a:t>o mocy do 1 MW. 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sz="32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 t="10992" b="4650"/>
          <a:stretch>
            <a:fillRect/>
          </a:stretch>
        </p:blipFill>
        <p:spPr bwMode="auto">
          <a:xfrm>
            <a:off x="971550" y="3427588"/>
            <a:ext cx="6696794" cy="285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77838" y="185738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3200" b="1">
                <a:solidFill>
                  <a:srgbClr val="000000"/>
                </a:solidFill>
                <a:latin typeface="Calibri" charset="0"/>
              </a:rPr>
              <a:t>Planowano realizację budowy biogazowni </a:t>
            </a:r>
            <a:br>
              <a:rPr lang="pl-PL" sz="3200" b="1">
                <a:solidFill>
                  <a:srgbClr val="000000"/>
                </a:solidFill>
                <a:latin typeface="Calibri" charset="0"/>
              </a:rPr>
            </a:br>
            <a:r>
              <a:rPr lang="pl-PL" sz="3200" b="1">
                <a:solidFill>
                  <a:srgbClr val="000000"/>
                </a:solidFill>
                <a:latin typeface="Calibri" charset="0"/>
              </a:rPr>
              <a:t>w miejscowości Bykowo na terenie fermy trzody chlewnej. Chwilowo inwestycja została wstrzymana. Można z niej uzyskać 0,88 MW energii cieplnej i elektrycznej z wykorzystania gnojowicy i kukurydzy.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 t="5080" b="5080"/>
          <a:stretch>
            <a:fillRect/>
          </a:stretch>
        </p:blipFill>
        <p:spPr bwMode="auto">
          <a:xfrm>
            <a:off x="179388" y="3441853"/>
            <a:ext cx="8826500" cy="2782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A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84188" y="16351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 hangingPunct="1">
              <a:lnSpc>
                <a:spcPct val="100000"/>
              </a:lnSpc>
              <a:spcBef>
                <a:spcPts val="725"/>
              </a:spcBef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3600" b="1">
                <a:solidFill>
                  <a:srgbClr val="000000"/>
                </a:solidFill>
                <a:latin typeface="Calibri" charset="0"/>
              </a:rPr>
              <a:t>Dodatkowo mieszkańcy gminy Korsze posiadają we własnym zakresie kolektory słoneczne.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4680520" cy="3305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479970" y="3244334"/>
            <a:ext cx="519648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1">
              <a:lnSpc>
                <a:spcPct val="100000"/>
              </a:lnSpc>
              <a:spcBef>
                <a:spcPts val="1325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b="1" dirty="0" smtClean="0">
              <a:solidFill>
                <a:srgbClr val="000000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spcBef>
                <a:spcPts val="1325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b="1" dirty="0" smtClean="0">
              <a:solidFill>
                <a:srgbClr val="000000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spcBef>
                <a:spcPts val="1325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b="1" dirty="0" smtClean="0">
              <a:solidFill>
                <a:srgbClr val="000000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spcBef>
                <a:spcPts val="1325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b="1" dirty="0" smtClean="0">
              <a:solidFill>
                <a:srgbClr val="000000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spcBef>
                <a:spcPts val="1325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b="1" dirty="0" smtClean="0">
              <a:solidFill>
                <a:srgbClr val="000000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spcBef>
                <a:spcPts val="1325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b="1" dirty="0" smtClean="0">
                <a:solidFill>
                  <a:srgbClr val="000000"/>
                </a:solidFill>
                <a:latin typeface="Calibri" charset="0"/>
              </a:rPr>
              <a:t>Dziękuję za uwagę </a:t>
            </a:r>
            <a:r>
              <a:rPr lang="pl-PL" b="1" dirty="0" smtClean="0">
                <a:solidFill>
                  <a:srgbClr val="000000"/>
                </a:solidFill>
                <a:latin typeface="Wingdings" charset="0"/>
              </a:rPr>
              <a:t></a:t>
            </a:r>
          </a:p>
          <a:p>
            <a:pPr algn="r" hangingPunct="1">
              <a:lnSpc>
                <a:spcPct val="100000"/>
              </a:lnSpc>
              <a:spcBef>
                <a:spcPts val="1325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dirty="0" smtClean="0"/>
              <a:t>Sara </a:t>
            </a:r>
            <a:r>
              <a:rPr lang="pl-PL" dirty="0" err="1" smtClean="0"/>
              <a:t>Zarębińska</a:t>
            </a:r>
            <a:endParaRPr lang="pl-PL" b="1" dirty="0">
              <a:solidFill>
                <a:srgbClr val="000000"/>
              </a:solidFill>
              <a:latin typeface="Wingdings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50000">
              <a:srgbClr val="8488C4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pl-PL" sz="8000" b="1" smtClean="0">
                <a:solidFill>
                  <a:srgbClr val="604A7B"/>
                </a:solidFill>
              </a:rPr>
              <a:t>Energia odnawialna </a:t>
            </a:r>
            <a:br>
              <a:rPr lang="pl-PL" sz="8000" b="1" smtClean="0">
                <a:solidFill>
                  <a:srgbClr val="604A7B"/>
                </a:solidFill>
              </a:rPr>
            </a:br>
            <a:r>
              <a:rPr lang="pl-PL" sz="8000" b="1" smtClean="0">
                <a:solidFill>
                  <a:srgbClr val="604A7B"/>
                </a:solidFill>
              </a:rPr>
              <a:t>w gminie Korsze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1143000"/>
          </a:xfrm>
          <a:gradFill rotWithShape="0">
            <a:gsLst>
              <a:gs pos="0">
                <a:srgbClr val="F1EAF8"/>
              </a:gs>
              <a:gs pos="50000">
                <a:srgbClr val="C8B3E9"/>
              </a:gs>
              <a:gs pos="100000">
                <a:srgbClr val="F1EAF8"/>
              </a:gs>
            </a:gsLst>
            <a:lin ang="16200000" scaled="1"/>
          </a:gradFill>
          <a:ln w="9360" cap="flat">
            <a:solidFill>
              <a:srgbClr val="7D5FA0"/>
            </a:solidFill>
          </a:ln>
        </p:spPr>
        <p:txBody>
          <a:bodyPr/>
          <a:lstStyle/>
          <a:p>
            <a:pPr marL="571500" indent="-569913" eaLnBrk="1" hangingPunct="1">
              <a:lnSpc>
                <a:spcPct val="100000"/>
              </a:lnSpc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400" b="1" smtClean="0"/>
              <a:t>Elektrownie wiatrowe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AB4E4"/>
            </a:gs>
            <a:gs pos="100000">
              <a:srgbClr val="E0E8F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95288" y="620713"/>
            <a:ext cx="8229600" cy="280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3200" b="1">
                <a:solidFill>
                  <a:srgbClr val="00B050"/>
                </a:solidFill>
                <a:latin typeface="Calibri" charset="0"/>
              </a:rPr>
              <a:t>Na terenie gminy Korsze znajduje się 35 sztuk wiatraków.  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3200" b="1">
                <a:solidFill>
                  <a:srgbClr val="00B050"/>
                </a:solidFill>
                <a:latin typeface="Calibri" charset="0"/>
              </a:rPr>
              <a:t>Wysokość słupa wynosi 105 metrów, </a:t>
            </a:r>
            <a:br>
              <a:rPr lang="pl-PL" sz="3200" b="1">
                <a:solidFill>
                  <a:srgbClr val="00B050"/>
                </a:solidFill>
                <a:latin typeface="Calibri" charset="0"/>
              </a:rPr>
            </a:br>
            <a:r>
              <a:rPr lang="pl-PL" sz="3200" b="1">
                <a:solidFill>
                  <a:srgbClr val="00B050"/>
                </a:solidFill>
                <a:latin typeface="Calibri" charset="0"/>
              </a:rPr>
              <a:t>zaś skrzydła 45 metrów. 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sz="32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sz="3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" name="Obraz 4" descr="12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429000"/>
            <a:ext cx="3240360" cy="2230776"/>
          </a:xfrm>
          <a:prstGeom prst="rect">
            <a:avLst/>
          </a:prstGeom>
        </p:spPr>
      </p:pic>
      <p:pic>
        <p:nvPicPr>
          <p:cNvPr id="6" name="Obraz 5" descr="123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429000"/>
            <a:ext cx="3384376" cy="22322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4DEFF"/>
            </a:gs>
            <a:gs pos="50000">
              <a:srgbClr val="CCC1DA"/>
            </a:gs>
            <a:gs pos="100000">
              <a:srgbClr val="D4D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1913"/>
            <a:ext cx="8229600" cy="1554162"/>
          </a:xfrm>
        </p:spPr>
        <p:txBody>
          <a:bodyPr lIns="72000" anchor="t" anchorCtr="1"/>
          <a:lstStyle/>
          <a:p>
            <a:pPr marL="685800" indent="-684213" eaLnBrk="1" hangingPunct="1">
              <a:lnSpc>
                <a:spcPct val="100000"/>
              </a:lnSpc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800" b="1" smtClean="0">
                <a:solidFill>
                  <a:srgbClr val="953735"/>
                </a:solidFill>
              </a:rPr>
              <a:t>Każdy wiatrak ma moc </a:t>
            </a:r>
            <a:br>
              <a:rPr lang="pl-PL" sz="4800" b="1" smtClean="0">
                <a:solidFill>
                  <a:srgbClr val="953735"/>
                </a:solidFill>
              </a:rPr>
            </a:br>
            <a:r>
              <a:rPr lang="pl-PL" sz="4800" b="1" smtClean="0">
                <a:solidFill>
                  <a:srgbClr val="953735"/>
                </a:solidFill>
              </a:rPr>
              <a:t>2 megawatów </a:t>
            </a:r>
          </a:p>
        </p:txBody>
      </p:sp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7051" y="2226379"/>
            <a:ext cx="4571173" cy="35068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68313" y="1052513"/>
            <a:ext cx="8229600" cy="4525962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1313" algn="ctr" hangingPunct="1">
              <a:lnSpc>
                <a:spcPct val="100000"/>
              </a:lnSpc>
              <a:spcBef>
                <a:spcPts val="1088"/>
              </a:spcBef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5400" b="1">
                <a:solidFill>
                  <a:srgbClr val="000000"/>
                </a:solidFill>
                <a:latin typeface="Calibri" charset="0"/>
              </a:rPr>
              <a:t>Obecna  ilość wiatraków wytwarza 217 GWh prądu, który wystarcza dla miejscowości zamieszkałej przez 350 mieszkańców.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3484563"/>
          </a:xfrm>
          <a:prstGeom prst="rect">
            <a:avLst/>
          </a:prstGeom>
          <a:gradFill rotWithShape="0">
            <a:gsLst>
              <a:gs pos="0">
                <a:srgbClr val="E6F7FF"/>
              </a:gs>
              <a:gs pos="50000">
                <a:srgbClr val="A6E6FF"/>
              </a:gs>
              <a:gs pos="100000">
                <a:srgbClr val="E6F7FF"/>
              </a:gs>
            </a:gsLst>
            <a:lin ang="16200000" scaled="1"/>
          </a:gradFill>
          <a:ln w="9360">
            <a:solidFill>
              <a:srgbClr val="46AAC4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963"/>
              </a:spcBef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800">
                <a:solidFill>
                  <a:srgbClr val="000000"/>
                </a:solidFill>
                <a:latin typeface="Calibri" charset="0"/>
              </a:rPr>
              <a:t>W przyszłości planowana jest budowa kolejnych sztuk </a:t>
            </a:r>
            <a:br>
              <a:rPr lang="pl-PL" sz="4800">
                <a:solidFill>
                  <a:srgbClr val="000000"/>
                </a:solidFill>
                <a:latin typeface="Calibri" charset="0"/>
              </a:rPr>
            </a:br>
            <a:r>
              <a:rPr lang="pl-PL" sz="4800">
                <a:solidFill>
                  <a:srgbClr val="000000"/>
                </a:solidFill>
                <a:latin typeface="Calibri" charset="0"/>
              </a:rPr>
              <a:t>o mocy 3 mgW, a następnie </a:t>
            </a:r>
            <a:br>
              <a:rPr lang="pl-PL" sz="4800">
                <a:solidFill>
                  <a:srgbClr val="000000"/>
                </a:solidFill>
                <a:latin typeface="Calibri" charset="0"/>
              </a:rPr>
            </a:br>
            <a:r>
              <a:rPr lang="pl-PL" sz="4800">
                <a:solidFill>
                  <a:srgbClr val="000000"/>
                </a:solidFill>
                <a:latin typeface="Calibri" charset="0"/>
              </a:rPr>
              <a:t>19 sztuk.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50000">
              <a:srgbClr val="FFFF00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260350"/>
            <a:ext cx="8229600" cy="1143000"/>
          </a:xfrm>
          <a:gradFill rotWithShape="0">
            <a:gsLst>
              <a:gs pos="0">
                <a:srgbClr val="FFEBFA"/>
              </a:gs>
              <a:gs pos="50000">
                <a:srgbClr val="5E9EFF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/>
          <a:p>
            <a:pPr marL="571500" indent="-569913" eaLnBrk="1" hangingPunct="1">
              <a:lnSpc>
                <a:spcPct val="100000"/>
              </a:lnSpc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400" b="1" smtClean="0"/>
              <a:t>Pompy ciepła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266809" cy="4192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50000">
              <a:srgbClr val="B3A2C7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3200" b="1">
                <a:solidFill>
                  <a:srgbClr val="000000"/>
                </a:solidFill>
                <a:latin typeface="Calibri" charset="0"/>
              </a:rPr>
              <a:t>Takim rodzajem energii odnawialnej została wyposażona szkoła w Sątocznie. Ciepło czerpane jest z ziemi, z 12 otworów </a:t>
            </a:r>
            <a:br>
              <a:rPr lang="pl-PL" sz="3200" b="1">
                <a:solidFill>
                  <a:srgbClr val="000000"/>
                </a:solidFill>
                <a:latin typeface="Calibri" charset="0"/>
              </a:rPr>
            </a:br>
            <a:r>
              <a:rPr lang="pl-PL" sz="3200" b="1">
                <a:solidFill>
                  <a:srgbClr val="000000"/>
                </a:solidFill>
                <a:latin typeface="Calibri" charset="0"/>
              </a:rPr>
              <a:t>o głębokości 200m. Pompa ta zaopatruje szkołę w ciepło oraz ciepłą wodę użytkową.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132</Words>
  <Application>Microsoft Office PowerPoint</Application>
  <PresentationFormat>Pokaz na ekranie (4:3)</PresentationFormat>
  <Paragraphs>35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Motyw pakietu Office</vt:lpstr>
      <vt:lpstr>1_Motyw pakietu Office</vt:lpstr>
      <vt:lpstr>Slajd 1</vt:lpstr>
      <vt:lpstr>Energia odnawialna  w gminie Korsze</vt:lpstr>
      <vt:lpstr>Elektrownie wiatrowe </vt:lpstr>
      <vt:lpstr>Slajd 4</vt:lpstr>
      <vt:lpstr>Każdy wiatrak ma moc  2 megawatów </vt:lpstr>
      <vt:lpstr>Slajd 6</vt:lpstr>
      <vt:lpstr>Slajd 7</vt:lpstr>
      <vt:lpstr>Pompy ciepła 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Krystyna</dc:creator>
  <cp:lastModifiedBy>Joanna</cp:lastModifiedBy>
  <cp:revision>8</cp:revision>
  <cp:lastPrinted>1601-01-01T00:00:00Z</cp:lastPrinted>
  <dcterms:created xsi:type="dcterms:W3CDTF">1601-01-01T00:00:00Z</dcterms:created>
  <dcterms:modified xsi:type="dcterms:W3CDTF">2015-05-03T18:15:17Z</dcterms:modified>
</cp:coreProperties>
</file>