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D79F-CF77-4F98-A773-057F232A08FB}" type="datetimeFigureOut">
              <a:rPr lang="pl-PL" smtClean="0"/>
              <a:pPr/>
              <a:t>2012-03-14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0E8F02-B412-465E-9DE8-D551732629D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D79F-CF77-4F98-A773-057F232A08FB}" type="datetimeFigureOut">
              <a:rPr lang="pl-PL" smtClean="0"/>
              <a:pPr/>
              <a:t>2012-03-14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8F02-B412-465E-9DE8-D551732629D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D79F-CF77-4F98-A773-057F232A08FB}" type="datetimeFigureOut">
              <a:rPr lang="pl-PL" smtClean="0"/>
              <a:pPr/>
              <a:t>2012-03-14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8F02-B412-465E-9DE8-D551732629D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D79F-CF77-4F98-A773-057F232A08FB}" type="datetimeFigureOut">
              <a:rPr lang="pl-PL" smtClean="0"/>
              <a:pPr/>
              <a:t>2012-03-14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0E8F02-B412-465E-9DE8-D551732629D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D79F-CF77-4F98-A773-057F232A08FB}" type="datetimeFigureOut">
              <a:rPr lang="pl-PL" smtClean="0"/>
              <a:pPr/>
              <a:t>2012-03-14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8F02-B412-465E-9DE8-D551732629D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D79F-CF77-4F98-A773-057F232A08FB}" type="datetimeFigureOut">
              <a:rPr lang="pl-PL" smtClean="0"/>
              <a:pPr/>
              <a:t>2012-03-14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8F02-B412-465E-9DE8-D551732629D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D79F-CF77-4F98-A773-057F232A08FB}" type="datetimeFigureOut">
              <a:rPr lang="pl-PL" smtClean="0"/>
              <a:pPr/>
              <a:t>2012-03-14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40E8F02-B412-465E-9DE8-D551732629D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D79F-CF77-4F98-A773-057F232A08FB}" type="datetimeFigureOut">
              <a:rPr lang="pl-PL" smtClean="0"/>
              <a:pPr/>
              <a:t>2012-03-14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8F02-B412-465E-9DE8-D551732629D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D79F-CF77-4F98-A773-057F232A08FB}" type="datetimeFigureOut">
              <a:rPr lang="pl-PL" smtClean="0"/>
              <a:pPr/>
              <a:t>2012-03-14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8F02-B412-465E-9DE8-D551732629D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D79F-CF77-4F98-A773-057F232A08FB}" type="datetimeFigureOut">
              <a:rPr lang="pl-PL" smtClean="0"/>
              <a:pPr/>
              <a:t>2012-03-14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8F02-B412-465E-9DE8-D551732629D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D79F-CF77-4F98-A773-057F232A08FB}" type="datetimeFigureOut">
              <a:rPr lang="pl-PL" smtClean="0"/>
              <a:pPr/>
              <a:t>2012-03-14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8F02-B412-465E-9DE8-D551732629D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95D79F-CF77-4F98-A773-057F232A08FB}" type="datetimeFigureOut">
              <a:rPr lang="pl-PL" smtClean="0"/>
              <a:pPr/>
              <a:t>2012-03-14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0E8F02-B412-465E-9DE8-D551732629D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istaszow.pl/images/news/4ee20f3aa8ac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1733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1643042" y="2071678"/>
            <a:ext cx="656981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l-PL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Jerzy Broszkiewicz</a:t>
            </a:r>
            <a:endParaRPr lang="pl-PL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000628" y="3429000"/>
            <a:ext cx="362022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Wykonały: Emilia Michalak</a:t>
            </a:r>
          </a:p>
          <a:p>
            <a:pPr algn="ctr"/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</a:p>
          <a:p>
            <a:pPr algn="ctr"/>
            <a:r>
              <a:rPr lang="pl-PL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Adela Stępniak</a:t>
            </a:r>
            <a:endParaRPr lang="pl-PL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zdjecia.biz.pl/zdjecia/duze/otwarta-roza-ksiazk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0912"/>
          </a:xfrm>
          <a:prstGeom prst="rect">
            <a:avLst/>
          </a:prstGeom>
          <a:noFill/>
        </p:spPr>
      </p:pic>
      <p:pic>
        <p:nvPicPr>
          <p:cNvPr id="3" name="Picture 4" descr="http://rmc.library.cornell.edu/presidents/img/large/02_first_book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CE5"/>
              </a:clrFrom>
              <a:clrTo>
                <a:srgbClr val="FEFCE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14290"/>
            <a:ext cx="6929486" cy="5793050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4572000" y="221455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v"/>
            </a:pPr>
            <a:r>
              <a:rPr lang="pl-PL" sz="1600" dirty="0" smtClean="0">
                <a:hlinkClick r:id="rId4" action="ppaction://hlinksldjump"/>
              </a:rPr>
              <a:t>Krótko, zwięźle i na temat  ;)</a:t>
            </a:r>
            <a:endParaRPr lang="pl-PL" sz="1600" dirty="0" smtClean="0"/>
          </a:p>
          <a:p>
            <a:pPr>
              <a:buClr>
                <a:srgbClr val="00B050"/>
              </a:buClr>
              <a:buFont typeface="Wingdings" pitchFamily="2" charset="2"/>
              <a:buChar char="v"/>
            </a:pPr>
            <a:r>
              <a:rPr lang="pl-PL" sz="1600" dirty="0" smtClean="0">
                <a:hlinkClick r:id="rId5" action="ppaction://hlinksldjump"/>
              </a:rPr>
              <a:t>Twórczość</a:t>
            </a:r>
            <a:endParaRPr lang="pl-PL" sz="1600" dirty="0" smtClean="0"/>
          </a:p>
          <a:p>
            <a:pPr>
              <a:buClr>
                <a:srgbClr val="00B050"/>
              </a:buClr>
              <a:buFont typeface="Wingdings" pitchFamily="2" charset="2"/>
              <a:buChar char="v"/>
            </a:pPr>
            <a:r>
              <a:rPr lang="pl-PL" sz="1600" dirty="0" smtClean="0">
                <a:hlinkClick r:id="rId6" action="ppaction://hlinksldjump"/>
              </a:rPr>
              <a:t>Galeria</a:t>
            </a:r>
            <a:endParaRPr lang="pl-PL" sz="1600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iafilm.pl/zdjecia/1323781994_broszkiewic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500562" y="571480"/>
            <a:ext cx="3695705" cy="53133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isometricOffAxis2Lef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Prostokąt 2"/>
          <p:cNvSpPr/>
          <p:nvPr/>
        </p:nvSpPr>
        <p:spPr>
          <a:xfrm>
            <a:off x="214282" y="57148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b="1" dirty="0" smtClean="0"/>
              <a:t>Jerzy Broszkiewicz</a:t>
            </a:r>
            <a:r>
              <a:rPr lang="pl-PL" dirty="0" smtClean="0"/>
              <a:t>  urodził się 6 czerwca 1922 </a:t>
            </a:r>
            <a:r>
              <a:rPr lang="pl-PL" dirty="0" smtClean="0"/>
              <a:t>r. we </a:t>
            </a:r>
            <a:r>
              <a:rPr lang="pl-PL" dirty="0" smtClean="0"/>
              <a:t>Lwowie. Był to </a:t>
            </a:r>
            <a:r>
              <a:rPr lang="pl-PL" dirty="0" smtClean="0"/>
              <a:t>polski </a:t>
            </a:r>
            <a:r>
              <a:rPr lang="pl-PL" dirty="0" smtClean="0"/>
              <a:t>pisarz </a:t>
            </a:r>
          </a:p>
          <a:p>
            <a:r>
              <a:rPr lang="pl-PL" dirty="0" smtClean="0"/>
              <a:t>i publicysta. 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14282" y="1428736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W roku 1940, po ukończeniu szkoły średniej </a:t>
            </a:r>
          </a:p>
          <a:p>
            <a:r>
              <a:rPr lang="pl-PL" dirty="0" smtClean="0"/>
              <a:t>i studiów muzycznych, wstąpił do Akademii Muzycznej we Lwowie. W 1944 roku przeniósł się do Krakowa. W roku 1945 rzucił studia muzyczne i zajął się wyłącznie pracą literacką.</a:t>
            </a:r>
          </a:p>
          <a:p>
            <a:r>
              <a:rPr lang="pl-PL" dirty="0" smtClean="0"/>
              <a:t>W latach 1945-1947 współpracował z redakcją tygodnika "</a:t>
            </a:r>
            <a:r>
              <a:rPr lang="pl-PL" dirty="0" smtClean="0"/>
              <a:t>Odrodzenie„</a:t>
            </a:r>
          </a:p>
          <a:p>
            <a:r>
              <a:rPr lang="pl-PL" dirty="0" smtClean="0"/>
              <a:t> </a:t>
            </a:r>
            <a:r>
              <a:rPr lang="pl-PL" dirty="0" smtClean="0"/>
              <a:t>i czasopisma "Teatr", zaś w latach 1947-1948 redagował czasopismo "Ruch Muzyczny", później "Muzyka". Długoletni kierownik literacki Teatru Ludowego w Nowej Hucie. W 1953 został członkiem redakcji "Przeglądu Kulturalnego".</a:t>
            </a:r>
            <a:endParaRPr lang="pl-PL" dirty="0"/>
          </a:p>
        </p:txBody>
      </p:sp>
      <p:pic>
        <p:nvPicPr>
          <p:cNvPr id="5" name="Picture 4" descr="http://rmc.library.cornell.edu/presidents/img/large/02_first_book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CE5"/>
              </a:clrFrom>
              <a:clrTo>
                <a:srgbClr val="FEFCE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857892"/>
            <a:ext cx="947835" cy="79239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00100" y="1142984"/>
            <a:ext cx="74295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Twórczość literacka Broszkiewicza była bardzo różnorodna.</a:t>
            </a:r>
          </a:p>
          <a:p>
            <a:r>
              <a:rPr lang="pl-PL" dirty="0" smtClean="0"/>
              <a:t>Debiutował w 1945 r. w tygodniku </a:t>
            </a:r>
            <a:r>
              <a:rPr lang="pl-PL" b="1" dirty="0" smtClean="0"/>
              <a:t>"Odrodzenie" </a:t>
            </a:r>
            <a:r>
              <a:rPr lang="pl-PL" dirty="0" smtClean="0"/>
              <a:t>opowiadaniem </a:t>
            </a:r>
            <a:r>
              <a:rPr lang="pl-PL" b="1" dirty="0" smtClean="0"/>
              <a:t>"Monika". </a:t>
            </a:r>
            <a:r>
              <a:rPr lang="pl-PL" dirty="0" smtClean="0"/>
              <a:t>Jego debiutem książkowym była powieść </a:t>
            </a:r>
            <a:r>
              <a:rPr lang="pl-PL" b="1" dirty="0" smtClean="0"/>
              <a:t>"Oczekiwanie", </a:t>
            </a:r>
            <a:r>
              <a:rPr lang="pl-PL" dirty="0" smtClean="0"/>
              <a:t>za którą otrzymał Nagrodę Ziemi Krakowskiej.</a:t>
            </a:r>
          </a:p>
          <a:p>
            <a:r>
              <a:rPr lang="pl-PL" dirty="0" smtClean="0"/>
              <a:t>Jego kolejną książką była powieść o Fryderyku Chopinie </a:t>
            </a:r>
            <a:r>
              <a:rPr lang="pl-PL" b="1" dirty="0" smtClean="0"/>
              <a:t>"Kształt miłości'", </a:t>
            </a:r>
            <a:r>
              <a:rPr lang="pl-PL" dirty="0" smtClean="0"/>
              <a:t>za którą otrzymał Nagrodę Państwową II stopnia. W 1982 otrzymał Nagrodę Państwową I stopnia za całokształt twórczości literackiej.</a:t>
            </a:r>
          </a:p>
          <a:p>
            <a:r>
              <a:rPr lang="pl-PL" dirty="0" smtClean="0"/>
              <a:t>Autor wielu powieści dla młodzieży pisanych w latach 60. i 70., z których wiele zalicza się do powieści fantastycznonaukowych.</a:t>
            </a:r>
          </a:p>
          <a:p>
            <a:r>
              <a:rPr lang="pl-PL" dirty="0" smtClean="0"/>
              <a:t>Oprócz tego Broszkiewicz pisał również dramaty zbiory </a:t>
            </a:r>
            <a:r>
              <a:rPr lang="pl-PL" dirty="0" smtClean="0">
                <a:hlinkClick r:id="rId2" action="ppaction://hlinksldjump"/>
              </a:rPr>
              <a:t>felietonów*, </a:t>
            </a:r>
            <a:r>
              <a:rPr lang="pl-PL" dirty="0" smtClean="0"/>
              <a:t>scenariusze telewizyjne i filmowe oraz publikacje o muzyce. Niektóre z jego sztuk realizowano w całej niemal Europie, a także w Meksyku, Nowej Zelandii i USA.</a:t>
            </a:r>
          </a:p>
          <a:p>
            <a:r>
              <a:rPr lang="pl-PL" dirty="0" smtClean="0"/>
              <a:t>Ogółem utwory Broszkiewicza przełożono na dziewiętnaście języków, a łączny nakład jego powieści przekroczył liczbę miliona egzemplarzy.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2857488" y="0"/>
            <a:ext cx="31323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Twórczość</a:t>
            </a:r>
            <a:endParaRPr lang="pl-PL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000232" y="1857364"/>
            <a:ext cx="60722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l-PL" sz="2400" i="1" dirty="0" smtClean="0"/>
              <a:t>Opowieść</a:t>
            </a:r>
            <a:r>
              <a:rPr lang="pl-PL" sz="2000" i="1" dirty="0" smtClean="0"/>
              <a:t> olimpijska</a:t>
            </a:r>
            <a:endParaRPr lang="pl-PL" sz="2000" dirty="0" smtClean="0"/>
          </a:p>
          <a:p>
            <a:pPr>
              <a:buFont typeface="Wingdings" pitchFamily="2" charset="2"/>
              <a:buChar char="v"/>
            </a:pPr>
            <a:r>
              <a:rPr lang="pl-PL" sz="2000" i="1" dirty="0" smtClean="0"/>
              <a:t>Jacek Kula</a:t>
            </a:r>
            <a:endParaRPr lang="pl-PL" sz="2000" dirty="0" smtClean="0"/>
          </a:p>
          <a:p>
            <a:pPr>
              <a:buFont typeface="Wingdings" pitchFamily="2" charset="2"/>
              <a:buChar char="v"/>
            </a:pPr>
            <a:r>
              <a:rPr lang="pl-PL" sz="2000" i="1" dirty="0" smtClean="0"/>
              <a:t>Emil! Emil!</a:t>
            </a:r>
            <a:r>
              <a:rPr lang="pl-PL" sz="20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pl-PL" sz="2000" i="1" dirty="0" smtClean="0"/>
              <a:t>Wielka, większa i największa</a:t>
            </a:r>
            <a:endParaRPr lang="pl-PL" sz="2000" dirty="0" smtClean="0"/>
          </a:p>
          <a:p>
            <a:pPr>
              <a:buFont typeface="Wingdings" pitchFamily="2" charset="2"/>
              <a:buChar char="v"/>
            </a:pPr>
            <a:r>
              <a:rPr lang="pl-PL" sz="2000" i="1" dirty="0" smtClean="0"/>
              <a:t>Ci z Dziesiątego Tysiąca</a:t>
            </a:r>
            <a:endParaRPr lang="pl-PL" sz="2000" dirty="0" smtClean="0"/>
          </a:p>
          <a:p>
            <a:pPr>
              <a:buFont typeface="Wingdings" pitchFamily="2" charset="2"/>
              <a:buChar char="v"/>
            </a:pPr>
            <a:r>
              <a:rPr lang="pl-PL" sz="2000" i="1" dirty="0" smtClean="0"/>
              <a:t>Oko Centaura</a:t>
            </a:r>
            <a:endParaRPr lang="pl-PL" sz="2000" dirty="0" smtClean="0"/>
          </a:p>
          <a:p>
            <a:pPr>
              <a:buFont typeface="Wingdings" pitchFamily="2" charset="2"/>
              <a:buChar char="v"/>
            </a:pPr>
            <a:r>
              <a:rPr lang="pl-PL" sz="2000" i="1" dirty="0" smtClean="0"/>
              <a:t>Długi deszczowy tydzień</a:t>
            </a:r>
            <a:endParaRPr lang="pl-PL" sz="2000" dirty="0" smtClean="0"/>
          </a:p>
          <a:p>
            <a:pPr>
              <a:buFont typeface="Wingdings" pitchFamily="2" charset="2"/>
              <a:buChar char="v"/>
            </a:pPr>
            <a:r>
              <a:rPr lang="pl-PL" sz="2000" i="1" dirty="0" smtClean="0"/>
              <a:t>Kluska, Kefir i Tutejszy</a:t>
            </a:r>
            <a:endParaRPr lang="pl-PL" sz="2000" dirty="0" smtClean="0"/>
          </a:p>
          <a:p>
            <a:pPr>
              <a:buFont typeface="Wingdings" pitchFamily="2" charset="2"/>
              <a:buChar char="v"/>
            </a:pPr>
            <a:r>
              <a:rPr lang="pl-PL" sz="2000" i="1" dirty="0" smtClean="0"/>
              <a:t>Mój księżycowy pech</a:t>
            </a:r>
          </a:p>
          <a:p>
            <a:pPr>
              <a:buFont typeface="Wingdings" pitchFamily="2" charset="2"/>
              <a:buChar char="v"/>
            </a:pPr>
            <a:r>
              <a:rPr lang="pl-PL" sz="2000" i="1" dirty="0" smtClean="0"/>
              <a:t>Samotny podróżny</a:t>
            </a:r>
            <a:r>
              <a:rPr lang="pl-PL" sz="20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pl-PL" sz="2000" i="1" dirty="0" smtClean="0"/>
              <a:t>Bracia Koszmarek, magister i ja</a:t>
            </a:r>
            <a:endParaRPr lang="pl-PL" sz="2000" dirty="0"/>
          </a:p>
        </p:txBody>
      </p:sp>
      <p:sp>
        <p:nvSpPr>
          <p:cNvPr id="3" name="Prostokąt 2"/>
          <p:cNvSpPr/>
          <p:nvPr/>
        </p:nvSpPr>
        <p:spPr>
          <a:xfrm>
            <a:off x="1643042" y="571480"/>
            <a:ext cx="63626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l-PL" sz="54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Książki dla młodzieży</a:t>
            </a:r>
            <a:endParaRPr lang="pl-PL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4" descr="http://rmc.library.cornell.edu/presidents/img/large/02_first_book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CE5"/>
              </a:clrFrom>
              <a:clrTo>
                <a:srgbClr val="FEFCE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857892"/>
            <a:ext cx="947835" cy="79239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14678" y="500042"/>
            <a:ext cx="2528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Przypisy</a:t>
            </a:r>
            <a:endParaRPr lang="pl-PL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428728" y="1928802"/>
            <a:ext cx="63579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Felieton</a:t>
            </a:r>
            <a:r>
              <a:rPr lang="pl-PL" dirty="0" smtClean="0"/>
              <a:t>  - specyficzny rodzaj publicystyk, krótki utwór dziennikarski (prasowy, radiowy, telewizyjny) utrzymany w osobistym tonie, lekki w formie, wyrażający - często skrajnie złośliwie - osobisty punkt widzenia autora. </a:t>
            </a:r>
            <a:endParaRPr lang="pl-PL" dirty="0"/>
          </a:p>
        </p:txBody>
      </p:sp>
      <p:pic>
        <p:nvPicPr>
          <p:cNvPr id="4" name="Picture 4" descr="http://rmc.library.cornell.edu/presidents/img/large/02_first_book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CE5"/>
              </a:clrFrom>
              <a:clrTo>
                <a:srgbClr val="FEFCE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857892"/>
            <a:ext cx="947835" cy="79239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86116" y="285728"/>
            <a:ext cx="22765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Galeria</a:t>
            </a:r>
            <a:endParaRPr lang="pl-PL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http://pu.i.wp.pl/k,Mzk3NTc5MDcsNDcyNjU5,f,wielkawiekszanajwieksz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643050"/>
            <a:ext cx="3086103" cy="44245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perspectiveLef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52" name="Picture 4" descr="http://kormoran.sklep.pl/img/products/22/8/1_ma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357298"/>
            <a:ext cx="3533085" cy="47196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perspectiveHeroicExtremeRightFacing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8.eastnews.pl/th/small/arch7/dvd0368/20/EN_00967217_00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142984"/>
            <a:ext cx="3394557" cy="44734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 prst="divot"/>
            <a:contourClr>
              <a:srgbClr val="C0C0C0"/>
            </a:contour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pu.i.wp.pl/k,Mjg4ODMyNjEsNDY5OTQ0,f,0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28604"/>
            <a:ext cx="3386142" cy="6019808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</p:pic>
      <p:sp>
        <p:nvSpPr>
          <p:cNvPr id="4" name="Prostokąt 3"/>
          <p:cNvSpPr/>
          <p:nvPr/>
        </p:nvSpPr>
        <p:spPr>
          <a:xfrm>
            <a:off x="285720" y="2214554"/>
            <a:ext cx="42862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/>
              <a:t>Jerzy Broszkiewicz  zmarł 4 października 1993 r. w Krakowie.</a:t>
            </a:r>
            <a:endParaRPr lang="pl-PL" sz="32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</TotalTime>
  <Words>362</Words>
  <Application>Microsoft Office PowerPoint</Application>
  <PresentationFormat>Pokaz na ekranie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Wędrówka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emilia3</dc:creator>
  <cp:lastModifiedBy>emilia3</cp:lastModifiedBy>
  <cp:revision>7</cp:revision>
  <dcterms:created xsi:type="dcterms:W3CDTF">2012-03-07T12:42:35Z</dcterms:created>
  <dcterms:modified xsi:type="dcterms:W3CDTF">2012-03-14T12:41:25Z</dcterms:modified>
</cp:coreProperties>
</file>