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CEA82-3AF5-4B81-9342-62768A963596}" type="datetimeFigureOut">
              <a:rPr lang="pl-PL" smtClean="0"/>
              <a:t>2014-12-08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0FD35B-8498-4C40-B722-8B1FB1A296FE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D2D471-9448-45D1-92D5-C51F760361AB}" type="slidenum">
              <a:rPr lang="pl-PL" smtClean="0"/>
              <a:pPr>
                <a:defRPr/>
              </a:pPr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666832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19FD3-3388-4084-BD57-F72FEB1523B1}" type="datetimeFigureOut">
              <a:rPr lang="pl-PL" smtClean="0"/>
              <a:t>2014-12-08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436F-3479-4FC7-AEC6-AC4903208CD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19FD3-3388-4084-BD57-F72FEB1523B1}" type="datetimeFigureOut">
              <a:rPr lang="pl-PL" smtClean="0"/>
              <a:t>2014-12-08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436F-3479-4FC7-AEC6-AC4903208CD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19FD3-3388-4084-BD57-F72FEB1523B1}" type="datetimeFigureOut">
              <a:rPr lang="pl-PL" smtClean="0"/>
              <a:t>2014-12-08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436F-3479-4FC7-AEC6-AC4903208CD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8099880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124515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1245158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124515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19FD3-3388-4084-BD57-F72FEB1523B1}" type="datetimeFigureOut">
              <a:rPr lang="pl-PL" smtClean="0"/>
              <a:t>2014-12-08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436F-3479-4FC7-AEC6-AC4903208CD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19FD3-3388-4084-BD57-F72FEB1523B1}" type="datetimeFigureOut">
              <a:rPr lang="pl-PL" smtClean="0"/>
              <a:t>2014-12-08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436F-3479-4FC7-AEC6-AC4903208CD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19FD3-3388-4084-BD57-F72FEB1523B1}" type="datetimeFigureOut">
              <a:rPr lang="pl-PL" smtClean="0"/>
              <a:t>2014-12-08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436F-3479-4FC7-AEC6-AC4903208CD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19FD3-3388-4084-BD57-F72FEB1523B1}" type="datetimeFigureOut">
              <a:rPr lang="pl-PL" smtClean="0"/>
              <a:t>2014-12-08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436F-3479-4FC7-AEC6-AC4903208CD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19FD3-3388-4084-BD57-F72FEB1523B1}" type="datetimeFigureOut">
              <a:rPr lang="pl-PL" smtClean="0"/>
              <a:t>2014-12-08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436F-3479-4FC7-AEC6-AC4903208CD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19FD3-3388-4084-BD57-F72FEB1523B1}" type="datetimeFigureOut">
              <a:rPr lang="pl-PL" smtClean="0"/>
              <a:t>2014-12-08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436F-3479-4FC7-AEC6-AC4903208CD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19FD3-3388-4084-BD57-F72FEB1523B1}" type="datetimeFigureOut">
              <a:rPr lang="pl-PL" smtClean="0"/>
              <a:t>2014-12-08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436F-3479-4FC7-AEC6-AC4903208CD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19FD3-3388-4084-BD57-F72FEB1523B1}" type="datetimeFigureOut">
              <a:rPr lang="pl-PL" smtClean="0"/>
              <a:t>2014-12-08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436F-3479-4FC7-AEC6-AC4903208CD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19FD3-3388-4084-BD57-F72FEB1523B1}" type="datetimeFigureOut">
              <a:rPr lang="pl-PL" smtClean="0"/>
              <a:t>2014-12-08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2436F-3479-4FC7-AEC6-AC4903208CD1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0057"/>
          <a:stretch/>
        </p:blipFill>
        <p:spPr bwMode="auto">
          <a:xfrm>
            <a:off x="-19109" y="4079952"/>
            <a:ext cx="9217024" cy="2778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basia\Desktop\Documents\LOGO FMP i inne\PZU Nowe\PZU_duze_podstawow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7915" y="-27385"/>
            <a:ext cx="2347667" cy="1055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4" name="Picture 2" descr="Logo FMP_JA-2009-v-2-ziel-corel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04290" y="-27384"/>
            <a:ext cx="2632246" cy="1055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89996"/>
          <a:stretch/>
        </p:blipFill>
        <p:spPr bwMode="auto">
          <a:xfrm>
            <a:off x="-36512" y="1124744"/>
            <a:ext cx="9217024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Łącznik prostoliniowy 5"/>
          <p:cNvCxnSpPr/>
          <p:nvPr/>
        </p:nvCxnSpPr>
        <p:spPr>
          <a:xfrm>
            <a:off x="0" y="1124744"/>
            <a:ext cx="9136536" cy="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ostokąt 7"/>
          <p:cNvSpPr/>
          <p:nvPr/>
        </p:nvSpPr>
        <p:spPr>
          <a:xfrm>
            <a:off x="21244" y="2008247"/>
            <a:ext cx="91440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l-PL" altLang="pl-PL" sz="2400" b="1" dirty="0">
                <a:solidFill>
                  <a:srgbClr val="000099"/>
                </a:solidFill>
              </a:rPr>
              <a:t>Projekt z zakresu </a:t>
            </a:r>
            <a:r>
              <a:rPr lang="pl-PL" altLang="pl-PL" sz="2400" b="1" dirty="0" smtClean="0">
                <a:solidFill>
                  <a:srgbClr val="000099"/>
                </a:solidFill>
              </a:rPr>
              <a:t>bezpieczeństwa oraz </a:t>
            </a:r>
            <a:r>
              <a:rPr lang="pl-PL" altLang="pl-PL" sz="2400" b="1" dirty="0">
                <a:solidFill>
                  <a:srgbClr val="000099"/>
                </a:solidFill>
              </a:rPr>
              <a:t>edukacji finansowej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l-PL" altLang="pl-PL" sz="2400" b="1" dirty="0">
                <a:solidFill>
                  <a:srgbClr val="000099"/>
                </a:solidFill>
              </a:rPr>
              <a:t>dla uczniów klas drugich i trzecich szkoły </a:t>
            </a:r>
            <a:r>
              <a:rPr lang="pl-PL" altLang="pl-PL" sz="2400" b="1" dirty="0" smtClean="0">
                <a:solidFill>
                  <a:srgbClr val="000099"/>
                </a:solidFill>
              </a:rPr>
              <a:t>podstawowej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387060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Grp="1" noChangeArrowheads="1"/>
          </p:cNvSpPr>
          <p:nvPr>
            <p:ph idx="4294967295"/>
          </p:nvPr>
        </p:nvSpPr>
        <p:spPr bwMode="auto">
          <a:xfrm>
            <a:off x="205544" y="620688"/>
            <a:ext cx="8569190" cy="445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rgbClr val="006600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rgbClr val="006600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rgbClr val="006600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rgbClr val="006600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rgbClr val="006600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defRPr sz="2400">
                <a:solidFill>
                  <a:srgbClr val="006600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defRPr sz="2400">
                <a:solidFill>
                  <a:srgbClr val="006600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defRPr sz="2400">
                <a:solidFill>
                  <a:srgbClr val="006600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defRPr sz="2400">
                <a:solidFill>
                  <a:srgbClr val="006600"/>
                </a:solidFill>
                <a:latin typeface="Arial" charset="0"/>
              </a:defRPr>
            </a:lvl9pPr>
          </a:lstStyle>
          <a:p>
            <a:pPr marL="0" indent="0" algn="ctr" eaLnBrk="1" hangingPunct="1">
              <a:buNone/>
            </a:pPr>
            <a:r>
              <a:rPr lang="pl-PL" altLang="pl-PL" dirty="0">
                <a:solidFill>
                  <a:srgbClr val="000099"/>
                </a:solidFill>
                <a:latin typeface="+mn-lt"/>
              </a:rPr>
              <a:t>Projekt </a:t>
            </a:r>
            <a:endParaRPr lang="pl-PL" altLang="pl-PL" dirty="0" smtClean="0">
              <a:solidFill>
                <a:srgbClr val="000099"/>
              </a:solidFill>
              <a:latin typeface="+mn-lt"/>
            </a:endParaRPr>
          </a:p>
          <a:p>
            <a:pPr marL="0" indent="0" algn="ctr" eaLnBrk="1" hangingPunct="1">
              <a:buNone/>
            </a:pPr>
            <a:r>
              <a:rPr lang="pl-PL" altLang="pl-PL" sz="3200" b="1" i="1" dirty="0" smtClean="0">
                <a:solidFill>
                  <a:srgbClr val="FF0000"/>
                </a:solidFill>
              </a:rPr>
              <a:t>Bezpieczne wędrówki. </a:t>
            </a:r>
          </a:p>
          <a:p>
            <a:pPr marL="0" indent="0" algn="ctr" eaLnBrk="1" hangingPunct="1">
              <a:buNone/>
            </a:pPr>
            <a:r>
              <a:rPr lang="pl-PL" altLang="pl-PL" sz="3200" b="1" i="1" dirty="0" smtClean="0">
                <a:solidFill>
                  <a:srgbClr val="FF0000"/>
                </a:solidFill>
              </a:rPr>
              <a:t>Od </a:t>
            </a:r>
            <a:r>
              <a:rPr lang="pl-PL" altLang="pl-PL" sz="3200" b="1" i="1" dirty="0">
                <a:solidFill>
                  <a:srgbClr val="FF0000"/>
                </a:solidFill>
              </a:rPr>
              <a:t>grosika do złotówki </a:t>
            </a:r>
          </a:p>
          <a:p>
            <a:pPr marL="0" indent="0" algn="ctr" eaLnBrk="1" hangingPunct="1">
              <a:buNone/>
            </a:pPr>
            <a:r>
              <a:rPr lang="pl-PL" altLang="pl-PL" dirty="0">
                <a:solidFill>
                  <a:srgbClr val="000099"/>
                </a:solidFill>
                <a:latin typeface="+mn-lt"/>
              </a:rPr>
              <a:t>jest skierowany </a:t>
            </a:r>
            <a:r>
              <a:rPr lang="pl-PL" altLang="pl-PL" dirty="0" smtClean="0">
                <a:solidFill>
                  <a:srgbClr val="000099"/>
                </a:solidFill>
                <a:latin typeface="+mn-lt"/>
              </a:rPr>
              <a:t>do </a:t>
            </a:r>
            <a:r>
              <a:rPr lang="pl-PL" altLang="pl-PL" dirty="0">
                <a:solidFill>
                  <a:srgbClr val="000099"/>
                </a:solidFill>
                <a:latin typeface="+mn-lt"/>
              </a:rPr>
              <a:t>uczniów </a:t>
            </a:r>
            <a:endParaRPr lang="pl-PL" altLang="pl-PL" dirty="0" smtClean="0">
              <a:solidFill>
                <a:srgbClr val="000099"/>
              </a:solidFill>
              <a:latin typeface="+mn-lt"/>
            </a:endParaRPr>
          </a:p>
          <a:p>
            <a:pPr marL="0" indent="0" algn="ctr" eaLnBrk="1" hangingPunct="1">
              <a:buNone/>
            </a:pPr>
            <a:r>
              <a:rPr lang="pl-PL" altLang="pl-PL" dirty="0" smtClean="0">
                <a:solidFill>
                  <a:srgbClr val="000099"/>
                </a:solidFill>
                <a:latin typeface="+mn-lt"/>
              </a:rPr>
              <a:t>klasy </a:t>
            </a:r>
            <a:r>
              <a:rPr lang="pl-PL" altLang="pl-PL" dirty="0">
                <a:solidFill>
                  <a:srgbClr val="000099"/>
                </a:solidFill>
                <a:latin typeface="+mn-lt"/>
              </a:rPr>
              <a:t>drugiej i trzeciej </a:t>
            </a:r>
            <a:r>
              <a:rPr lang="pl-PL" altLang="pl-PL" dirty="0" smtClean="0">
                <a:solidFill>
                  <a:srgbClr val="000099"/>
                </a:solidFill>
                <a:latin typeface="+mn-lt"/>
              </a:rPr>
              <a:t>szkoły </a:t>
            </a:r>
            <a:r>
              <a:rPr lang="pl-PL" altLang="pl-PL" dirty="0">
                <a:solidFill>
                  <a:srgbClr val="000099"/>
                </a:solidFill>
                <a:latin typeface="+mn-lt"/>
              </a:rPr>
              <a:t>podstawowej</a:t>
            </a:r>
            <a:r>
              <a:rPr lang="pl-PL" altLang="pl-PL" sz="2800" b="1" dirty="0">
                <a:solidFill>
                  <a:srgbClr val="000099"/>
                </a:solidFill>
              </a:rPr>
              <a:t>.</a:t>
            </a:r>
          </a:p>
          <a:p>
            <a:pPr marL="0" indent="0" algn="ctr" eaLnBrk="1" hangingPunct="1">
              <a:buNone/>
            </a:pPr>
            <a:endParaRPr lang="pl-PL" altLang="pl-PL" sz="2800" b="1" i="1" dirty="0">
              <a:solidFill>
                <a:srgbClr val="000099"/>
              </a:solidFill>
            </a:endParaRPr>
          </a:p>
          <a:p>
            <a:pPr marL="0" indent="0" eaLnBrk="1" hangingPunct="1">
              <a:buNone/>
            </a:pPr>
            <a:r>
              <a:rPr lang="pl-PL" altLang="pl-PL" dirty="0">
                <a:solidFill>
                  <a:srgbClr val="000099"/>
                </a:solidFill>
                <a:latin typeface="+mn-lt"/>
              </a:rPr>
              <a:t>Uwzględnia wymagania zapisane </a:t>
            </a:r>
          </a:p>
          <a:p>
            <a:pPr marL="0" indent="0" eaLnBrk="1" hangingPunct="1">
              <a:buNone/>
            </a:pPr>
            <a:r>
              <a:rPr lang="pl-PL" altLang="pl-PL" dirty="0">
                <a:solidFill>
                  <a:srgbClr val="000099"/>
                </a:solidFill>
                <a:latin typeface="+mn-lt"/>
              </a:rPr>
              <a:t>w </a:t>
            </a:r>
            <a:r>
              <a:rPr lang="pl-PL" altLang="pl-PL" dirty="0" smtClean="0">
                <a:solidFill>
                  <a:srgbClr val="000099"/>
                </a:solidFill>
                <a:latin typeface="+mn-lt"/>
              </a:rPr>
              <a:t>nowej podstawie </a:t>
            </a:r>
            <a:r>
              <a:rPr lang="pl-PL" altLang="pl-PL" dirty="0">
                <a:solidFill>
                  <a:srgbClr val="000099"/>
                </a:solidFill>
                <a:latin typeface="+mn-lt"/>
              </a:rPr>
              <a:t>programowej </a:t>
            </a:r>
          </a:p>
          <a:p>
            <a:pPr marL="0" indent="0" eaLnBrk="1" hangingPunct="1">
              <a:buNone/>
            </a:pPr>
            <a:r>
              <a:rPr lang="pl-PL" altLang="pl-PL" dirty="0">
                <a:solidFill>
                  <a:srgbClr val="000099"/>
                </a:solidFill>
                <a:latin typeface="+mn-lt"/>
              </a:rPr>
              <a:t>kształcenia ogólnego.</a:t>
            </a:r>
          </a:p>
        </p:txBody>
      </p:sp>
      <p:pic>
        <p:nvPicPr>
          <p:cNvPr id="10" name="Picture 4" descr="zlotowka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84660" y="3068960"/>
            <a:ext cx="2496747" cy="2480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1" descr="grosik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401" y="423536"/>
            <a:ext cx="1119405" cy="1113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50490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31068" y="908720"/>
            <a:ext cx="8281864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6600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rgbClr val="006600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rgbClr val="006600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rgbClr val="006600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rgbClr val="006600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defRPr sz="2400">
                <a:solidFill>
                  <a:srgbClr val="006600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defRPr sz="2400">
                <a:solidFill>
                  <a:srgbClr val="006600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defRPr sz="2400">
                <a:solidFill>
                  <a:srgbClr val="006600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defRPr sz="2400">
                <a:solidFill>
                  <a:srgbClr val="006600"/>
                </a:solidFill>
                <a:latin typeface="Arial" charset="0"/>
              </a:defRPr>
            </a:lvl9pPr>
          </a:lstStyle>
          <a:p>
            <a:pPr marL="342900" indent="-342900">
              <a:buClr>
                <a:srgbClr val="000099"/>
              </a:buClr>
              <a:buFont typeface="Symbol" panose="05050102010706020507" pitchFamily="18" charset="2"/>
              <a:buChar char="D"/>
            </a:pPr>
            <a:r>
              <a:rPr lang="pl-PL" altLang="pl-PL" dirty="0">
                <a:solidFill>
                  <a:srgbClr val="000099"/>
                </a:solidFill>
                <a:latin typeface="+mn-lt"/>
              </a:rPr>
              <a:t>nabycie przez uczniów umiejętności bezpiecznego </a:t>
            </a:r>
            <a:r>
              <a:rPr lang="pl-PL" altLang="pl-PL" dirty="0" smtClean="0">
                <a:solidFill>
                  <a:srgbClr val="000099"/>
                </a:solidFill>
                <a:latin typeface="+mn-lt"/>
              </a:rPr>
              <a:t/>
            </a:r>
            <a:br>
              <a:rPr lang="pl-PL" altLang="pl-PL" dirty="0" smtClean="0">
                <a:solidFill>
                  <a:srgbClr val="000099"/>
                </a:solidFill>
                <a:latin typeface="+mn-lt"/>
              </a:rPr>
            </a:br>
            <a:r>
              <a:rPr lang="pl-PL" altLang="pl-PL" dirty="0" smtClean="0">
                <a:solidFill>
                  <a:srgbClr val="000099"/>
                </a:solidFill>
                <a:latin typeface="+mn-lt"/>
              </a:rPr>
              <a:t>zachowania </a:t>
            </a:r>
            <a:r>
              <a:rPr lang="pl-PL" altLang="pl-PL" dirty="0">
                <a:solidFill>
                  <a:srgbClr val="000099"/>
                </a:solidFill>
                <a:latin typeface="+mn-lt"/>
              </a:rPr>
              <a:t>się i unikania </a:t>
            </a:r>
            <a:r>
              <a:rPr lang="pl-PL" altLang="pl-PL" dirty="0" smtClean="0">
                <a:solidFill>
                  <a:srgbClr val="000099"/>
                </a:solidFill>
                <a:latin typeface="+mn-lt"/>
              </a:rPr>
              <a:t>ryzyka,</a:t>
            </a:r>
          </a:p>
          <a:p>
            <a:pPr marL="342900" indent="-342900">
              <a:buClr>
                <a:srgbClr val="000099"/>
              </a:buClr>
              <a:buFont typeface="Symbol" panose="05050102010706020507" pitchFamily="18" charset="2"/>
              <a:buChar char="D"/>
            </a:pPr>
            <a:r>
              <a:rPr lang="pl-PL" altLang="pl-PL" dirty="0" smtClean="0">
                <a:solidFill>
                  <a:srgbClr val="000099"/>
                </a:solidFill>
                <a:latin typeface="+mn-lt"/>
              </a:rPr>
              <a:t>nabycie wiedzy </a:t>
            </a:r>
            <a:r>
              <a:rPr lang="pl-PL" altLang="pl-PL" dirty="0">
                <a:solidFill>
                  <a:srgbClr val="000099"/>
                </a:solidFill>
                <a:latin typeface="+mn-lt"/>
              </a:rPr>
              <a:t>o finansowych aspektach </a:t>
            </a:r>
            <a:r>
              <a:rPr lang="pl-PL" altLang="pl-PL" dirty="0" smtClean="0">
                <a:solidFill>
                  <a:srgbClr val="000099"/>
                </a:solidFill>
                <a:latin typeface="+mn-lt"/>
              </a:rPr>
              <a:t/>
            </a:r>
            <a:br>
              <a:rPr lang="pl-PL" altLang="pl-PL" dirty="0" smtClean="0">
                <a:solidFill>
                  <a:srgbClr val="000099"/>
                </a:solidFill>
                <a:latin typeface="+mn-lt"/>
              </a:rPr>
            </a:br>
            <a:r>
              <a:rPr lang="pl-PL" altLang="pl-PL" dirty="0" smtClean="0">
                <a:solidFill>
                  <a:srgbClr val="000099"/>
                </a:solidFill>
                <a:latin typeface="+mn-lt"/>
              </a:rPr>
              <a:t>różnorodnych </a:t>
            </a:r>
            <a:r>
              <a:rPr lang="pl-PL" altLang="pl-PL" dirty="0">
                <a:solidFill>
                  <a:srgbClr val="000099"/>
                </a:solidFill>
                <a:latin typeface="+mn-lt"/>
              </a:rPr>
              <a:t>zdarzeń,</a:t>
            </a:r>
          </a:p>
          <a:p>
            <a:pPr marL="342900" indent="-342900">
              <a:buClr>
                <a:srgbClr val="000099"/>
              </a:buClr>
              <a:buFont typeface="Symbol" panose="05050102010706020507" pitchFamily="18" charset="2"/>
              <a:buChar char="D"/>
            </a:pPr>
            <a:r>
              <a:rPr lang="pl-PL" altLang="pl-PL" dirty="0">
                <a:solidFill>
                  <a:srgbClr val="000099"/>
                </a:solidFill>
                <a:latin typeface="+mn-lt"/>
              </a:rPr>
              <a:t>nabycie przez dzieci umiejętności gospodarowania pieniędzmi w obszarach zarabiania i ustalania priorytetów przy ich wydawaniu czy oszczędzaniu,</a:t>
            </a:r>
          </a:p>
          <a:p>
            <a:pPr marL="342900" indent="-342900" eaLnBrk="1" hangingPunct="1">
              <a:buClr>
                <a:srgbClr val="000099"/>
              </a:buClr>
              <a:buFont typeface="Symbol" panose="05050102010706020507" pitchFamily="18" charset="2"/>
              <a:buChar char="D"/>
            </a:pPr>
            <a:r>
              <a:rPr lang="pl-PL" altLang="pl-PL" dirty="0">
                <a:solidFill>
                  <a:srgbClr val="000099"/>
                </a:solidFill>
                <a:latin typeface="+mn-lt"/>
              </a:rPr>
              <a:t>inspirowanie uczniów do realizowania  własnych </a:t>
            </a:r>
            <a:r>
              <a:rPr lang="pl-PL" altLang="pl-PL" dirty="0" smtClean="0">
                <a:solidFill>
                  <a:srgbClr val="000099"/>
                </a:solidFill>
                <a:latin typeface="+mn-lt"/>
              </a:rPr>
              <a:t>pomysłów           z zachowaniem bezpieczeństwa,</a:t>
            </a:r>
            <a:endParaRPr lang="pl-PL" altLang="pl-PL" dirty="0">
              <a:solidFill>
                <a:srgbClr val="000099"/>
              </a:solidFill>
              <a:latin typeface="+mn-lt"/>
            </a:endParaRPr>
          </a:p>
          <a:p>
            <a:pPr marL="342900" indent="-342900" eaLnBrk="1" hangingPunct="1">
              <a:buClr>
                <a:srgbClr val="000099"/>
              </a:buClr>
              <a:buFont typeface="Symbol" panose="05050102010706020507" pitchFamily="18" charset="2"/>
              <a:buChar char="D"/>
            </a:pPr>
            <a:r>
              <a:rPr lang="pl-PL" altLang="pl-PL" dirty="0">
                <a:solidFill>
                  <a:srgbClr val="000099"/>
                </a:solidFill>
                <a:latin typeface="+mn-lt"/>
              </a:rPr>
              <a:t>wspomaganie ich samodzielności w uczenia się,</a:t>
            </a:r>
          </a:p>
          <a:p>
            <a:pPr marL="342900" indent="-342900" eaLnBrk="1" hangingPunct="1">
              <a:buClr>
                <a:srgbClr val="000099"/>
              </a:buClr>
              <a:buFont typeface="Symbol" panose="05050102010706020507" pitchFamily="18" charset="2"/>
              <a:buChar char="D"/>
            </a:pPr>
            <a:r>
              <a:rPr lang="pl-PL" altLang="pl-PL" dirty="0">
                <a:solidFill>
                  <a:srgbClr val="000099"/>
                </a:solidFill>
                <a:latin typeface="+mn-lt"/>
              </a:rPr>
              <a:t>rozbudzanie u dzieci ciekawości poznawczej </a:t>
            </a:r>
            <a:r>
              <a:rPr lang="pl-PL" altLang="pl-PL" dirty="0" smtClean="0">
                <a:solidFill>
                  <a:srgbClr val="000099"/>
                </a:solidFill>
                <a:latin typeface="+mn-lt"/>
              </a:rPr>
              <a:t>oraz </a:t>
            </a:r>
            <a:r>
              <a:rPr lang="pl-PL" altLang="pl-PL" dirty="0">
                <a:solidFill>
                  <a:srgbClr val="000099"/>
                </a:solidFill>
                <a:latin typeface="+mn-lt"/>
              </a:rPr>
              <a:t>motywacji </a:t>
            </a:r>
            <a:r>
              <a:rPr lang="pl-PL" altLang="pl-PL" dirty="0" smtClean="0">
                <a:solidFill>
                  <a:srgbClr val="000099"/>
                </a:solidFill>
                <a:latin typeface="+mn-lt"/>
              </a:rPr>
              <a:t/>
            </a:r>
            <a:br>
              <a:rPr lang="pl-PL" altLang="pl-PL" dirty="0" smtClean="0">
                <a:solidFill>
                  <a:srgbClr val="000099"/>
                </a:solidFill>
                <a:latin typeface="+mn-lt"/>
              </a:rPr>
            </a:br>
            <a:r>
              <a:rPr lang="pl-PL" altLang="pl-PL" dirty="0" smtClean="0">
                <a:solidFill>
                  <a:srgbClr val="000099"/>
                </a:solidFill>
                <a:latin typeface="+mn-lt"/>
              </a:rPr>
              <a:t>do </a:t>
            </a:r>
            <a:r>
              <a:rPr lang="pl-PL" altLang="pl-PL" dirty="0">
                <a:solidFill>
                  <a:srgbClr val="000099"/>
                </a:solidFill>
                <a:latin typeface="+mn-lt"/>
              </a:rPr>
              <a:t>dalszej edukacji.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0" y="116632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000" b="1" dirty="0" smtClean="0">
                <a:solidFill>
                  <a:srgbClr val="000099"/>
                </a:solidFill>
              </a:rPr>
              <a:t>Cele projektu</a:t>
            </a:r>
            <a:endParaRPr lang="pl-PL" sz="4000" b="1" dirty="0">
              <a:solidFill>
                <a:srgbClr val="000099"/>
              </a:solidFill>
            </a:endParaRPr>
          </a:p>
        </p:txBody>
      </p:sp>
      <p:pic>
        <p:nvPicPr>
          <p:cNvPr id="4" name="Picture 2" descr="C:\Users\fundacja\Desktop\Prezentacje na seminarium\W klasi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10889"/>
            <a:ext cx="1746545" cy="1777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0738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542351" y="810933"/>
            <a:ext cx="8229600" cy="5073427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Symbol" panose="05050102010706020507" pitchFamily="18" charset="2"/>
              <a:buChar char="D"/>
            </a:pPr>
            <a:r>
              <a:rPr lang="pl-PL" altLang="pl-PL" sz="2400" dirty="0" smtClean="0">
                <a:solidFill>
                  <a:srgbClr val="000099"/>
                </a:solidFill>
              </a:rPr>
              <a:t>uczy </a:t>
            </a:r>
            <a:r>
              <a:rPr lang="pl-PL" altLang="pl-PL" sz="2400" dirty="0">
                <a:solidFill>
                  <a:srgbClr val="000099"/>
                </a:solidFill>
              </a:rPr>
              <a:t>bezpiecznych zachowań, </a:t>
            </a:r>
            <a:endParaRPr lang="pl-PL" altLang="pl-PL" sz="2400" dirty="0" smtClean="0">
              <a:solidFill>
                <a:srgbClr val="000099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Symbol" panose="05050102010706020507" pitchFamily="18" charset="2"/>
              <a:buChar char="D"/>
            </a:pPr>
            <a:r>
              <a:rPr lang="pl-PL" altLang="pl-PL" sz="2400" dirty="0" smtClean="0">
                <a:solidFill>
                  <a:srgbClr val="000099"/>
                </a:solidFill>
              </a:rPr>
              <a:t>zachęca </a:t>
            </a:r>
            <a:r>
              <a:rPr lang="pl-PL" altLang="pl-PL" sz="2400" dirty="0">
                <a:solidFill>
                  <a:srgbClr val="000099"/>
                </a:solidFill>
              </a:rPr>
              <a:t>rodziców do aktywnego uczestnictwa </a:t>
            </a:r>
            <a:br>
              <a:rPr lang="pl-PL" altLang="pl-PL" sz="2400" dirty="0">
                <a:solidFill>
                  <a:srgbClr val="000099"/>
                </a:solidFill>
              </a:rPr>
            </a:br>
            <a:r>
              <a:rPr lang="pl-PL" altLang="pl-PL" sz="2400" dirty="0">
                <a:solidFill>
                  <a:srgbClr val="000099"/>
                </a:solidFill>
              </a:rPr>
              <a:t>w edukacji dziecka,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Symbol" panose="05050102010706020507" pitchFamily="18" charset="2"/>
              <a:buChar char="D"/>
            </a:pPr>
            <a:r>
              <a:rPr lang="pl-PL" altLang="pl-PL" sz="2400" dirty="0" smtClean="0">
                <a:solidFill>
                  <a:srgbClr val="000099"/>
                </a:solidFill>
              </a:rPr>
              <a:t>oferuje </a:t>
            </a:r>
            <a:r>
              <a:rPr lang="pl-PL" altLang="pl-PL" sz="2400" dirty="0">
                <a:solidFill>
                  <a:srgbClr val="000099"/>
                </a:solidFill>
              </a:rPr>
              <a:t>propozycję różnorodnych form pracy </a:t>
            </a:r>
            <a:br>
              <a:rPr lang="pl-PL" altLang="pl-PL" sz="2400" dirty="0">
                <a:solidFill>
                  <a:srgbClr val="000099"/>
                </a:solidFill>
              </a:rPr>
            </a:br>
            <a:r>
              <a:rPr lang="pl-PL" altLang="pl-PL" sz="2400" dirty="0">
                <a:solidFill>
                  <a:srgbClr val="000099"/>
                </a:solidFill>
              </a:rPr>
              <a:t>z dzieckiem, kształtujących umiejętność racjonalnego gospodarowania finansami oraz szacunku dla pracy,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Symbol" panose="05050102010706020507" pitchFamily="18" charset="2"/>
              <a:buChar char="D"/>
            </a:pPr>
            <a:r>
              <a:rPr lang="pl-PL" altLang="pl-PL" sz="2400" dirty="0">
                <a:solidFill>
                  <a:srgbClr val="000099"/>
                </a:solidFill>
              </a:rPr>
              <a:t>zajęcia prowadzone są w atrakcyjnej, aktywnej formie</a:t>
            </a:r>
            <a:r>
              <a:rPr lang="pl-PL" altLang="pl-PL" sz="2400" dirty="0" smtClean="0">
                <a:solidFill>
                  <a:srgbClr val="000099"/>
                </a:solidFill>
              </a:rPr>
              <a:t>, </a:t>
            </a:r>
            <a:endParaRPr lang="pl-PL" altLang="pl-PL" sz="2400" dirty="0">
              <a:solidFill>
                <a:srgbClr val="000099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Symbol" panose="05050102010706020507" pitchFamily="18" charset="2"/>
              <a:buChar char="D"/>
            </a:pPr>
            <a:r>
              <a:rPr lang="pl-PL" altLang="pl-PL" sz="2400" dirty="0">
                <a:solidFill>
                  <a:srgbClr val="000099"/>
                </a:solidFill>
              </a:rPr>
              <a:t>wszystkie zadania edukacyjne są związane  z przygodą, </a:t>
            </a:r>
            <a:br>
              <a:rPr lang="pl-PL" altLang="pl-PL" sz="2400" dirty="0">
                <a:solidFill>
                  <a:srgbClr val="000099"/>
                </a:solidFill>
              </a:rPr>
            </a:br>
            <a:r>
              <a:rPr lang="pl-PL" altLang="pl-PL" sz="2400" dirty="0" smtClean="0">
                <a:solidFill>
                  <a:srgbClr val="000099"/>
                </a:solidFill>
              </a:rPr>
              <a:t>w </a:t>
            </a:r>
            <a:r>
              <a:rPr lang="pl-PL" altLang="pl-PL" sz="2400" dirty="0">
                <a:solidFill>
                  <a:srgbClr val="000099"/>
                </a:solidFill>
              </a:rPr>
              <a:t>której uczestniczy dziecko, 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Symbol" panose="05050102010706020507" pitchFamily="18" charset="2"/>
              <a:buChar char="D"/>
            </a:pPr>
            <a:r>
              <a:rPr lang="pl-PL" altLang="pl-PL" sz="2400" dirty="0">
                <a:solidFill>
                  <a:srgbClr val="000099"/>
                </a:solidFill>
              </a:rPr>
              <a:t>projekt jest wyposażony  w innowacyjne i kolorowe  materiały </a:t>
            </a:r>
            <a:r>
              <a:rPr lang="pl-PL" altLang="pl-PL" sz="2400" dirty="0" smtClean="0">
                <a:solidFill>
                  <a:srgbClr val="000099"/>
                </a:solidFill>
              </a:rPr>
              <a:t>dydaktyczne przekazywane nieodpłatnie szkole.</a:t>
            </a:r>
            <a:endParaRPr lang="pl-PL" sz="2400" dirty="0">
              <a:solidFill>
                <a:srgbClr val="000099"/>
              </a:solidFill>
            </a:endParaRPr>
          </a:p>
        </p:txBody>
      </p:sp>
      <p:sp>
        <p:nvSpPr>
          <p:cNvPr id="17" name="pole tekstowe 16"/>
          <p:cNvSpPr txBox="1"/>
          <p:nvPr/>
        </p:nvSpPr>
        <p:spPr>
          <a:xfrm>
            <a:off x="7218" y="116632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000" b="1" dirty="0" smtClean="0">
                <a:solidFill>
                  <a:srgbClr val="000099"/>
                </a:solidFill>
              </a:rPr>
              <a:t>Zalety projektu</a:t>
            </a:r>
            <a:endParaRPr lang="pl-PL" sz="4000" b="1" dirty="0">
              <a:solidFill>
                <a:srgbClr val="000099"/>
              </a:solidFill>
            </a:endParaRPr>
          </a:p>
        </p:txBody>
      </p:sp>
      <p:pic>
        <p:nvPicPr>
          <p:cNvPr id="4" name="Picture 2" descr="C:\Users\fundacja\Desktop\Prezentacje na seminarium\W klasi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60648"/>
            <a:ext cx="1962569" cy="1997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6000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63</Words>
  <Application>Microsoft Office PowerPoint</Application>
  <PresentationFormat>Pokaz na ekranie (4:3)</PresentationFormat>
  <Paragraphs>26</Paragraphs>
  <Slides>4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Motyw pakietu Office</vt:lpstr>
      <vt:lpstr>Slajd 1</vt:lpstr>
      <vt:lpstr>Slajd 2</vt:lpstr>
      <vt:lpstr>Slajd 3</vt:lpstr>
      <vt:lpstr>Slajd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Dom-Staszica</dc:creator>
  <cp:lastModifiedBy>Dom-Staszica</cp:lastModifiedBy>
  <cp:revision>1</cp:revision>
  <dcterms:created xsi:type="dcterms:W3CDTF">2014-12-08T16:53:18Z</dcterms:created>
  <dcterms:modified xsi:type="dcterms:W3CDTF">2014-12-08T16:54:58Z</dcterms:modified>
</cp:coreProperties>
</file>