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1"/>
      </p:bgRef>
    </p:bg>
    <p:spTree>
      <p:nvGrpSpPr>
        <p:cNvPr id="1" name=""/>
        <p:cNvGrpSpPr/>
        <p:nvPr/>
      </p:nvGrpSpPr>
      <p:grpSpPr>
        <a:xfrm>
          <a:off x="0" y="0"/>
          <a:ext cx="0" cy="0"/>
          <a:chOff x="0" y="0"/>
          <a:chExt cx="0" cy="0"/>
        </a:xfrm>
      </p:grpSpPr>
      <p:sp>
        <p:nvSpPr>
          <p:cNvPr id="8" name="Tytuł 7"/>
          <p:cNvSpPr>
            <a:spLocks noGrp="1"/>
          </p:cNvSpPr>
          <p:nvPr>
            <p:ph type="ctrTitle"/>
          </p:nvPr>
        </p:nvSpPr>
        <p:spPr>
          <a:xfrm>
            <a:off x="2286000" y="3124200"/>
            <a:ext cx="6172200" cy="1894362"/>
          </a:xfrm>
        </p:spPr>
        <p:txBody>
          <a:bodyPr/>
          <a:lstStyle>
            <a:lvl1pPr>
              <a:defRPr b="1"/>
            </a:lvl1pPr>
          </a:lstStyle>
          <a:p>
            <a:r>
              <a:rPr kumimoji="0" lang="pl-PL" smtClean="0"/>
              <a:t>Kliknij, aby edytować styl</a:t>
            </a:r>
            <a:endParaRPr kumimoji="0" lang="en-US"/>
          </a:p>
        </p:txBody>
      </p:sp>
      <p:sp>
        <p:nvSpPr>
          <p:cNvPr id="9" name="Podtytuł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bwMode="auto">
          <a:xfrm rot="5400000">
            <a:off x="7764621" y="1174097"/>
            <a:ext cx="2286000" cy="381000"/>
          </a:xfrm>
        </p:spPr>
        <p:txBody>
          <a:bodyPr/>
          <a:lstStyle/>
          <a:p>
            <a:fld id="{E34B6BB3-2940-4609-B4F9-EC8F209C4CD1}" type="datetimeFigureOut">
              <a:rPr lang="pl-PL" smtClean="0"/>
              <a:pPr/>
              <a:t>2016-01-26</a:t>
            </a:fld>
            <a:endParaRPr lang="pl-PL"/>
          </a:p>
        </p:txBody>
      </p:sp>
      <p:sp>
        <p:nvSpPr>
          <p:cNvPr id="17" name="Symbol zastępczy stopki 16"/>
          <p:cNvSpPr>
            <a:spLocks noGrp="1"/>
          </p:cNvSpPr>
          <p:nvPr>
            <p:ph type="ftr" sz="quarter" idx="11"/>
          </p:nvPr>
        </p:nvSpPr>
        <p:spPr bwMode="auto">
          <a:xfrm rot="5400000">
            <a:off x="7077269" y="4181669"/>
            <a:ext cx="3657600" cy="384048"/>
          </a:xfrm>
        </p:spPr>
        <p:txBody>
          <a:bodyPr/>
          <a:lstStyle/>
          <a:p>
            <a:endParaRPr lang="pl-PL"/>
          </a:p>
        </p:txBody>
      </p:sp>
      <p:sp>
        <p:nvSpPr>
          <p:cNvPr id="10" name="Prostokąt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Prostokąt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Prostokąt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Łącznik prosty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Łącznik prosty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Łącznik prosty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Łącznik prosty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Łącznik prosty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Łącznik prosty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Prostokąt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ymbol zastępczy numeru slajdu 28"/>
          <p:cNvSpPr>
            <a:spLocks noGrp="1"/>
          </p:cNvSpPr>
          <p:nvPr>
            <p:ph type="sldNum" sz="quarter" idx="12"/>
          </p:nvPr>
        </p:nvSpPr>
        <p:spPr bwMode="auto">
          <a:xfrm>
            <a:off x="1325544" y="4928702"/>
            <a:ext cx="609600" cy="517524"/>
          </a:xfrm>
        </p:spPr>
        <p:txBody>
          <a:bodyPr/>
          <a:lstStyle/>
          <a:p>
            <a:fld id="{60E63A7A-2B53-496D-BBB4-A949F119A01F}"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E34B6BB3-2940-4609-B4F9-EC8F209C4CD1}" type="datetimeFigureOut">
              <a:rPr lang="pl-PL" smtClean="0"/>
              <a:pPr/>
              <a:t>2016-01-26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E63A7A-2B53-496D-BBB4-A949F119A01F}"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9"/>
            <a:ext cx="1676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E34B6BB3-2940-4609-B4F9-EC8F209C4CD1}" type="datetimeFigureOut">
              <a:rPr lang="pl-PL" smtClean="0"/>
              <a:pPr/>
              <a:t>2016-01-26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E63A7A-2B53-496D-BBB4-A949F119A01F}"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8" name="Symbol zastępczy zawartości 7"/>
          <p:cNvSpPr>
            <a:spLocks noGrp="1"/>
          </p:cNvSpPr>
          <p:nvPr>
            <p:ph sz="quarter" idx="1"/>
          </p:nvPr>
        </p:nvSpPr>
        <p:spPr>
          <a:xfrm>
            <a:off x="457200" y="1600200"/>
            <a:ext cx="7467600" cy="487375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4"/>
          </p:nvPr>
        </p:nvSpPr>
        <p:spPr/>
        <p:txBody>
          <a:bodyPr rtlCol="0"/>
          <a:lstStyle/>
          <a:p>
            <a:fld id="{E34B6BB3-2940-4609-B4F9-EC8F209C4CD1}" type="datetimeFigureOut">
              <a:rPr lang="pl-PL" smtClean="0"/>
              <a:pPr/>
              <a:t>2016-01-26</a:t>
            </a:fld>
            <a:endParaRPr lang="pl-PL"/>
          </a:p>
        </p:txBody>
      </p:sp>
      <p:sp>
        <p:nvSpPr>
          <p:cNvPr id="9" name="Symbol zastępczy numeru slajdu 8"/>
          <p:cNvSpPr>
            <a:spLocks noGrp="1"/>
          </p:cNvSpPr>
          <p:nvPr>
            <p:ph type="sldNum" sz="quarter" idx="15"/>
          </p:nvPr>
        </p:nvSpPr>
        <p:spPr/>
        <p:txBody>
          <a:bodyPr rtlCol="0"/>
          <a:lstStyle/>
          <a:p>
            <a:fld id="{60E63A7A-2B53-496D-BBB4-A949F119A01F}" type="slidenum">
              <a:rPr lang="pl-PL" smtClean="0"/>
              <a:pPr/>
              <a:t>‹#›</a:t>
            </a:fld>
            <a:endParaRPr lang="pl-PL"/>
          </a:p>
        </p:txBody>
      </p:sp>
      <p:sp>
        <p:nvSpPr>
          <p:cNvPr id="10" name="Symbol zastępczy stopki 9"/>
          <p:cNvSpPr>
            <a:spLocks noGrp="1"/>
          </p:cNvSpPr>
          <p:nvPr>
            <p:ph type="ftr" sz="quarter" idx="16"/>
          </p:nvPr>
        </p:nvSpPr>
        <p:spPr/>
        <p:txBody>
          <a:bodyPr rtlCol="0"/>
          <a:lstStyle/>
          <a:p>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286000" y="2895600"/>
            <a:ext cx="6172200" cy="2053590"/>
          </a:xfrm>
        </p:spPr>
        <p:txBody>
          <a:bodyPr/>
          <a:lstStyle>
            <a:lvl1pPr algn="l">
              <a:buNone/>
              <a:defRPr sz="3000" b="1" cap="small"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bwMode="auto">
          <a:xfrm rot="5400000">
            <a:off x="7763256" y="1170432"/>
            <a:ext cx="2286000" cy="381000"/>
          </a:xfrm>
        </p:spPr>
        <p:txBody>
          <a:bodyPr/>
          <a:lstStyle/>
          <a:p>
            <a:fld id="{E34B6BB3-2940-4609-B4F9-EC8F209C4CD1}" type="datetimeFigureOut">
              <a:rPr lang="pl-PL" smtClean="0"/>
              <a:pPr/>
              <a:t>2016-01-26</a:t>
            </a:fld>
            <a:endParaRPr lang="pl-PL"/>
          </a:p>
        </p:txBody>
      </p:sp>
      <p:sp>
        <p:nvSpPr>
          <p:cNvPr id="5" name="Symbol zastępczy stopki 4"/>
          <p:cNvSpPr>
            <a:spLocks noGrp="1"/>
          </p:cNvSpPr>
          <p:nvPr>
            <p:ph type="ftr" sz="quarter" idx="11"/>
          </p:nvPr>
        </p:nvSpPr>
        <p:spPr bwMode="auto">
          <a:xfrm rot="5400000">
            <a:off x="7077456" y="4178808"/>
            <a:ext cx="3657600" cy="384048"/>
          </a:xfrm>
        </p:spPr>
        <p:txBody>
          <a:bodyPr/>
          <a:lstStyle/>
          <a:p>
            <a:endParaRPr lang="pl-PL"/>
          </a:p>
        </p:txBody>
      </p:sp>
      <p:sp>
        <p:nvSpPr>
          <p:cNvPr id="9" name="Prostokąt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Łącznik prosty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Łącznik prosty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Łącznik prosty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Łącznik prosty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Łącznik prosty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rostokąt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Łącznik prosty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ymbol zastępczy numeru slajdu 5"/>
          <p:cNvSpPr>
            <a:spLocks noGrp="1"/>
          </p:cNvSpPr>
          <p:nvPr>
            <p:ph type="sldNum" sz="quarter" idx="12"/>
          </p:nvPr>
        </p:nvSpPr>
        <p:spPr bwMode="auto">
          <a:xfrm>
            <a:off x="1340616" y="4928702"/>
            <a:ext cx="609600" cy="517524"/>
          </a:xfrm>
        </p:spPr>
        <p:txBody>
          <a:bodyPr/>
          <a:lstStyle/>
          <a:p>
            <a:fld id="{60E63A7A-2B53-496D-BBB4-A949F119A01F}"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E34B6BB3-2940-4609-B4F9-EC8F209C4CD1}" type="datetimeFigureOut">
              <a:rPr lang="pl-PL" smtClean="0"/>
              <a:pPr/>
              <a:t>2016-01-26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0E63A7A-2B53-496D-BBB4-A949F119A01F}" type="slidenum">
              <a:rPr lang="pl-PL" smtClean="0"/>
              <a:pPr/>
              <a:t>‹#›</a:t>
            </a:fld>
            <a:endParaRPr lang="pl-PL"/>
          </a:p>
        </p:txBody>
      </p:sp>
      <p:sp>
        <p:nvSpPr>
          <p:cNvPr id="9" name="Symbol zastępczy zawartości 8"/>
          <p:cNvSpPr>
            <a:spLocks noGrp="1"/>
          </p:cNvSpPr>
          <p:nvPr>
            <p:ph sz="quarter" idx="1"/>
          </p:nvPr>
        </p:nvSpPr>
        <p:spPr>
          <a:xfrm>
            <a:off x="457200" y="1600200"/>
            <a:ext cx="3657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270248" y="1600200"/>
            <a:ext cx="3657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7543800" cy="1143000"/>
          </a:xfrm>
        </p:spPr>
        <p:txBody>
          <a:bodyPr anchor="b"/>
          <a:lstStyle>
            <a:lvl1pPr>
              <a:defRPr/>
            </a:lvl1pPr>
          </a:lstStyle>
          <a:p>
            <a:r>
              <a:rPr kumimoji="0" lang="pl-PL" smtClean="0"/>
              <a:t>Kliknij, aby edytować styl</a:t>
            </a:r>
            <a:endParaRPr kumimoji="0" lang="en-US"/>
          </a:p>
        </p:txBody>
      </p:sp>
      <p:sp>
        <p:nvSpPr>
          <p:cNvPr id="7" name="Symbol zastępczy daty 6"/>
          <p:cNvSpPr>
            <a:spLocks noGrp="1"/>
          </p:cNvSpPr>
          <p:nvPr>
            <p:ph type="dt" sz="half" idx="10"/>
          </p:nvPr>
        </p:nvSpPr>
        <p:spPr/>
        <p:txBody>
          <a:bodyPr/>
          <a:lstStyle/>
          <a:p>
            <a:fld id="{E34B6BB3-2940-4609-B4F9-EC8F209C4CD1}" type="datetimeFigureOut">
              <a:rPr lang="pl-PL" smtClean="0"/>
              <a:pPr/>
              <a:t>2016-01-26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60E63A7A-2B53-496D-BBB4-A949F119A01F}" type="slidenum">
              <a:rPr lang="pl-PL" smtClean="0"/>
              <a:pPr/>
              <a:t>‹#›</a:t>
            </a:fld>
            <a:endParaRPr lang="pl-PL"/>
          </a:p>
        </p:txBody>
      </p:sp>
      <p:sp>
        <p:nvSpPr>
          <p:cNvPr id="11" name="Symbol zastępczy zawartości 10"/>
          <p:cNvSpPr>
            <a:spLocks noGrp="1"/>
          </p:cNvSpPr>
          <p:nvPr>
            <p:ph sz="quarter" idx="2"/>
          </p:nvPr>
        </p:nvSpPr>
        <p:spPr>
          <a:xfrm>
            <a:off x="457200" y="2362200"/>
            <a:ext cx="3657600" cy="3886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371975" y="2362200"/>
            <a:ext cx="3657600" cy="3886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2" name="Symbol zastępczy tekst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
        <p:nvSpPr>
          <p:cNvPr id="14" name="Symbol zastępczy tekst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6" name="Symbol zastępczy daty 5"/>
          <p:cNvSpPr>
            <a:spLocks noGrp="1"/>
          </p:cNvSpPr>
          <p:nvPr>
            <p:ph type="dt" sz="half" idx="10"/>
          </p:nvPr>
        </p:nvSpPr>
        <p:spPr/>
        <p:txBody>
          <a:bodyPr rtlCol="0"/>
          <a:lstStyle/>
          <a:p>
            <a:fld id="{E34B6BB3-2940-4609-B4F9-EC8F209C4CD1}" type="datetimeFigureOut">
              <a:rPr lang="pl-PL" smtClean="0"/>
              <a:pPr/>
              <a:t>2016-01-26</a:t>
            </a:fld>
            <a:endParaRPr lang="pl-PL"/>
          </a:p>
        </p:txBody>
      </p:sp>
      <p:sp>
        <p:nvSpPr>
          <p:cNvPr id="7" name="Symbol zastępczy numeru slajdu 6"/>
          <p:cNvSpPr>
            <a:spLocks noGrp="1"/>
          </p:cNvSpPr>
          <p:nvPr>
            <p:ph type="sldNum" sz="quarter" idx="11"/>
          </p:nvPr>
        </p:nvSpPr>
        <p:spPr/>
        <p:txBody>
          <a:bodyPr rtlCol="0"/>
          <a:lstStyle/>
          <a:p>
            <a:fld id="{60E63A7A-2B53-496D-BBB4-A949F119A01F}" type="slidenum">
              <a:rPr lang="pl-PL" smtClean="0"/>
              <a:pPr/>
              <a:t>‹#›</a:t>
            </a:fld>
            <a:endParaRPr lang="pl-PL"/>
          </a:p>
        </p:txBody>
      </p:sp>
      <p:sp>
        <p:nvSpPr>
          <p:cNvPr id="8" name="Symbol zastępczy stopki 7"/>
          <p:cNvSpPr>
            <a:spLocks noGrp="1"/>
          </p:cNvSpPr>
          <p:nvPr>
            <p:ph type="ftr" sz="quarter" idx="12"/>
          </p:nvPr>
        </p:nvSpPr>
        <p:spPr/>
        <p:txBody>
          <a:bodyPr rtlCol="0"/>
          <a:lstStyle/>
          <a:p>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34B6BB3-2940-4609-B4F9-EC8F209C4CD1}" type="datetimeFigureOut">
              <a:rPr lang="pl-PL" smtClean="0"/>
              <a:pPr/>
              <a:t>2016-01-26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0E63A7A-2B53-496D-BBB4-A949F119A01F}"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1"/>
      </p:bgRef>
    </p:bg>
    <p:spTree>
      <p:nvGrpSpPr>
        <p:cNvPr id="1" name=""/>
        <p:cNvGrpSpPr/>
        <p:nvPr/>
      </p:nvGrpSpPr>
      <p:grpSpPr>
        <a:xfrm>
          <a:off x="0" y="0"/>
          <a:ext cx="0" cy="0"/>
          <a:chOff x="0" y="0"/>
          <a:chExt cx="0" cy="0"/>
        </a:xfrm>
      </p:grpSpPr>
      <p:sp>
        <p:nvSpPr>
          <p:cNvPr id="10" name="Łącznik prosty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ytuł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8" name="Łącznik prosty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Łącznik prosty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Łącznik prosty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rostokąt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Łącznik prosty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ymbol zastępczy zawartości 17"/>
          <p:cNvSpPr>
            <a:spLocks noGrp="1"/>
          </p:cNvSpPr>
          <p:nvPr>
            <p:ph sz="quarter" idx="1"/>
          </p:nvPr>
        </p:nvSpPr>
        <p:spPr>
          <a:xfrm>
            <a:off x="304800" y="274320"/>
            <a:ext cx="5638800" cy="6327648"/>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1" name="Symbol zastępczy daty 20"/>
          <p:cNvSpPr>
            <a:spLocks noGrp="1"/>
          </p:cNvSpPr>
          <p:nvPr>
            <p:ph type="dt" sz="half" idx="14"/>
          </p:nvPr>
        </p:nvSpPr>
        <p:spPr/>
        <p:txBody>
          <a:bodyPr rtlCol="0"/>
          <a:lstStyle/>
          <a:p>
            <a:fld id="{E34B6BB3-2940-4609-B4F9-EC8F209C4CD1}" type="datetimeFigureOut">
              <a:rPr lang="pl-PL" smtClean="0"/>
              <a:pPr/>
              <a:t>2016-01-26</a:t>
            </a:fld>
            <a:endParaRPr lang="pl-PL"/>
          </a:p>
        </p:txBody>
      </p:sp>
      <p:sp>
        <p:nvSpPr>
          <p:cNvPr id="22" name="Symbol zastępczy numeru slajdu 21"/>
          <p:cNvSpPr>
            <a:spLocks noGrp="1"/>
          </p:cNvSpPr>
          <p:nvPr>
            <p:ph type="sldNum" sz="quarter" idx="15"/>
          </p:nvPr>
        </p:nvSpPr>
        <p:spPr/>
        <p:txBody>
          <a:bodyPr rtlCol="0"/>
          <a:lstStyle/>
          <a:p>
            <a:fld id="{60E63A7A-2B53-496D-BBB4-A949F119A01F}" type="slidenum">
              <a:rPr lang="pl-PL" smtClean="0"/>
              <a:pPr/>
              <a:t>‹#›</a:t>
            </a:fld>
            <a:endParaRPr lang="pl-PL"/>
          </a:p>
        </p:txBody>
      </p:sp>
      <p:sp>
        <p:nvSpPr>
          <p:cNvPr id="23" name="Symbol zastępczy stopki 22"/>
          <p:cNvSpPr>
            <a:spLocks noGrp="1"/>
          </p:cNvSpPr>
          <p:nvPr>
            <p:ph type="ftr" sz="quarter" idx="16"/>
          </p:nvPr>
        </p:nvSpPr>
        <p:spPr/>
        <p:txBody>
          <a:bodyPr rtlCol="0"/>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Łącznik prosty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ytuł 1"/>
          <p:cNvSpPr>
            <a:spLocks noGrp="1"/>
          </p:cNvSpPr>
          <p:nvPr>
            <p:ph type="title"/>
          </p:nvPr>
        </p:nvSpPr>
        <p:spPr>
          <a:xfrm rot="5400000">
            <a:off x="3350133" y="3200400"/>
            <a:ext cx="6309360" cy="457200"/>
          </a:xfrm>
        </p:spPr>
        <p:txBody>
          <a:bodyPr anchor="b"/>
          <a:lstStyle>
            <a:lvl1pPr algn="l">
              <a:buNone/>
              <a:defRPr sz="2000" b="1"/>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10" name="Łącznik prosty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Prostokąt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Łącznik prosty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Łącznik prosty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Łącznik prosty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ymbol zastępczy daty 16"/>
          <p:cNvSpPr>
            <a:spLocks noGrp="1"/>
          </p:cNvSpPr>
          <p:nvPr>
            <p:ph type="dt" sz="half" idx="10"/>
          </p:nvPr>
        </p:nvSpPr>
        <p:spPr/>
        <p:txBody>
          <a:bodyPr rtlCol="0"/>
          <a:lstStyle/>
          <a:p>
            <a:fld id="{E34B6BB3-2940-4609-B4F9-EC8F209C4CD1}" type="datetimeFigureOut">
              <a:rPr lang="pl-PL" smtClean="0"/>
              <a:pPr/>
              <a:t>2016-01-26</a:t>
            </a:fld>
            <a:endParaRPr lang="pl-PL"/>
          </a:p>
        </p:txBody>
      </p:sp>
      <p:sp>
        <p:nvSpPr>
          <p:cNvPr id="18" name="Symbol zastępczy numeru slajdu 17"/>
          <p:cNvSpPr>
            <a:spLocks noGrp="1"/>
          </p:cNvSpPr>
          <p:nvPr>
            <p:ph type="sldNum" sz="quarter" idx="11"/>
          </p:nvPr>
        </p:nvSpPr>
        <p:spPr/>
        <p:txBody>
          <a:bodyPr rtlCol="0"/>
          <a:lstStyle/>
          <a:p>
            <a:fld id="{60E63A7A-2B53-496D-BBB4-A949F119A01F}" type="slidenum">
              <a:rPr lang="pl-PL" smtClean="0"/>
              <a:pPr/>
              <a:t>‹#›</a:t>
            </a:fld>
            <a:endParaRPr lang="pl-PL"/>
          </a:p>
        </p:txBody>
      </p:sp>
      <p:sp>
        <p:nvSpPr>
          <p:cNvPr id="21" name="Symbol zastępczy stopki 20"/>
          <p:cNvSpPr>
            <a:spLocks noGrp="1"/>
          </p:cNvSpPr>
          <p:nvPr>
            <p:ph type="ftr" sz="quarter" idx="12"/>
          </p:nvPr>
        </p:nvSpPr>
        <p:spPr/>
        <p:txBody>
          <a:bodyPr rtlCol="0"/>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Łącznik prosty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ymbol zastępczy tytułu 21"/>
          <p:cNvSpPr>
            <a:spLocks noGrp="1"/>
          </p:cNvSpPr>
          <p:nvPr>
            <p:ph type="title"/>
          </p:nvPr>
        </p:nvSpPr>
        <p:spPr>
          <a:xfrm>
            <a:off x="457200" y="274638"/>
            <a:ext cx="7467600" cy="1143000"/>
          </a:xfrm>
          <a:prstGeom prst="rect">
            <a:avLst/>
          </a:prstGeom>
        </p:spPr>
        <p:txBody>
          <a:bodyPr vert="horz" anchor="b">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34B6BB3-2940-4609-B4F9-EC8F209C4CD1}" type="datetimeFigureOut">
              <a:rPr lang="pl-PL" smtClean="0"/>
              <a:pPr/>
              <a:t>2016-01-26</a:t>
            </a:fld>
            <a:endParaRPr lang="pl-PL"/>
          </a:p>
        </p:txBody>
      </p:sp>
      <p:sp>
        <p:nvSpPr>
          <p:cNvPr id="3" name="Symbol zastępczy stopki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l-PL"/>
          </a:p>
        </p:txBody>
      </p:sp>
      <p:sp>
        <p:nvSpPr>
          <p:cNvPr id="7" name="Łącznik prosty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Łącznik prosty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ostokąt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Łącznik prosty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ymbol zastępczy numeru slajd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0E63A7A-2B53-496D-BBB4-A949F119A01F}"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arenting.pl/portal/niesmialosc-dzieck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arenting.pl/portal/rozwoj-wyobrazni" TargetMode="External"/><Relationship Id="rId2" Type="http://schemas.openxmlformats.org/officeDocument/2006/relationships/hyperlink" Target="https://parenting.pl/portal/ostroznie-i-bez-paniki-kontrola-rodzicielska-w-interneci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kalisz@multimed24.pl" TargetMode="External"/><Relationship Id="rId2" Type="http://schemas.openxmlformats.org/officeDocument/2006/relationships/hyperlink" Target="http://www.dyzurnet.p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l.wikipedia.org/wiki/Fotografia" TargetMode="External"/><Relationship Id="rId7" Type="http://schemas.openxmlformats.org/officeDocument/2006/relationships/hyperlink" Target="https://pl.wikipedia.org/wiki/Oprogramowanie_u%C5%BCytkowe"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hyperlink" Target="https://pl.wikipedia.org/wiki/Fotografia_cyfrowa" TargetMode="External"/><Relationship Id="rId5" Type="http://schemas.openxmlformats.org/officeDocument/2006/relationships/hyperlink" Target="https://pl.wikipedia.org/wiki/Hosting" TargetMode="External"/><Relationship Id="rId4" Type="http://schemas.openxmlformats.org/officeDocument/2006/relationships/hyperlink" Target="https://pl.wikipedia.org/wiki/Serwis_spo%C5%82eczno%C5%9Bciowy"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l.wikipedia.org/wiki/Aplikacja_mobilna"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descr="b7b9366e7554590bd93ce93e75e4cb29,640,0,0,0.jpg"/>
          <p:cNvPicPr>
            <a:picLocks noChangeAspect="1"/>
          </p:cNvPicPr>
          <p:nvPr/>
        </p:nvPicPr>
        <p:blipFill>
          <a:blip r:embed="rId2" cstate="print"/>
          <a:stretch>
            <a:fillRect/>
          </a:stretch>
        </p:blipFill>
        <p:spPr>
          <a:xfrm>
            <a:off x="0" y="3346511"/>
            <a:ext cx="5292080" cy="3511489"/>
          </a:xfrm>
          <a:prstGeom prst="rect">
            <a:avLst/>
          </a:prstGeom>
        </p:spPr>
      </p:pic>
      <p:sp>
        <p:nvSpPr>
          <p:cNvPr id="2" name="Tytuł 1"/>
          <p:cNvSpPr>
            <a:spLocks noGrp="1"/>
          </p:cNvSpPr>
          <p:nvPr>
            <p:ph type="ctrTitle"/>
          </p:nvPr>
        </p:nvSpPr>
        <p:spPr>
          <a:xfrm>
            <a:off x="0" y="908720"/>
            <a:ext cx="6172200" cy="1894362"/>
          </a:xfrm>
        </p:spPr>
        <p:txBody>
          <a:bodyPr>
            <a:noAutofit/>
          </a:bodyPr>
          <a:lstStyle/>
          <a:p>
            <a:r>
              <a:rPr lang="pl-PL" sz="4400" i="1" dirty="0" smtClean="0">
                <a:solidFill>
                  <a:srgbClr val="FF0000"/>
                </a:solidFill>
              </a:rPr>
              <a:t>Uzależnienie od Internetu i Telefonu komórkowego. </a:t>
            </a:r>
            <a:endParaRPr lang="pl-PL" sz="4400" i="1" dirty="0">
              <a:solidFill>
                <a:srgbClr val="FF0000"/>
              </a:solidFill>
            </a:endParaRPr>
          </a:p>
        </p:txBody>
      </p:sp>
      <p:sp>
        <p:nvSpPr>
          <p:cNvPr id="3" name="Podtytuł 2"/>
          <p:cNvSpPr>
            <a:spLocks noGrp="1"/>
          </p:cNvSpPr>
          <p:nvPr>
            <p:ph type="subTitle" idx="1"/>
          </p:nvPr>
        </p:nvSpPr>
        <p:spPr/>
        <p:txBody>
          <a:bodyPr/>
          <a:lstStyle/>
          <a:p>
            <a:endParaRPr lang="pl-PL" dirty="0"/>
          </a:p>
        </p:txBody>
      </p:sp>
      <p:pic>
        <p:nvPicPr>
          <p:cNvPr id="4" name="Obraz 3" descr="pobrane (2).jpg"/>
          <p:cNvPicPr>
            <a:picLocks noChangeAspect="1"/>
          </p:cNvPicPr>
          <p:nvPr/>
        </p:nvPicPr>
        <p:blipFill>
          <a:blip r:embed="rId3" cstate="print"/>
          <a:stretch>
            <a:fillRect/>
          </a:stretch>
        </p:blipFill>
        <p:spPr>
          <a:xfrm>
            <a:off x="4427984" y="1412776"/>
            <a:ext cx="4503174" cy="273630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lstStyle/>
          <a:p>
            <a:pPr>
              <a:buNone/>
            </a:pPr>
            <a:r>
              <a:rPr lang="pl-PL" dirty="0" smtClean="0"/>
              <a:t>    Wielu z nas myśli, że dziecko siedzące w domowym zaciszu przed ekranem komputera jest bezpieczne. Nie nabije sobie guza, nie przewróci się, nie ma kontaktu z alkoholem, narkotykami, papierosami oraz nie wkracza w nieodpowiednie towarzystwo. Tymczasem na siedzące przed ekranem dziecko czyha wiele niebezpieczeństw: pornografia, </a:t>
            </a:r>
            <a:r>
              <a:rPr lang="pl-PL" dirty="0" err="1" smtClean="0"/>
              <a:t>cyberprzemoc</a:t>
            </a:r>
            <a:r>
              <a:rPr lang="pl-PL" dirty="0" smtClean="0"/>
              <a:t> </a:t>
            </a:r>
            <a:r>
              <a:rPr lang="pl-PL" dirty="0" smtClean="0"/>
              <a:t>(wyśmiewanie, kradzież tożsamości, rozpowszechnianie niechcianych zdjęć i filmów), uzależnienie od Internetu, kontakt z niewłaściwymi osobami. </a:t>
            </a:r>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normAutofit fontScale="92500"/>
          </a:bodyPr>
          <a:lstStyle/>
          <a:p>
            <a:pPr>
              <a:buNone/>
            </a:pPr>
            <a:r>
              <a:rPr lang="pl-PL" dirty="0" smtClean="0"/>
              <a:t>   W </a:t>
            </a:r>
            <a:r>
              <a:rPr lang="pl-PL" dirty="0" smtClean="0"/>
              <a:t>świecie realnym wielu młodych ludzi ma trudności z wejściem w relacje koleżeńskie, wirtualna rzeczywistość stwarza pozornie idealne warunki do przełamania </a:t>
            </a:r>
            <a:r>
              <a:rPr lang="pl-PL" dirty="0" smtClean="0">
                <a:hlinkClick r:id="rId2"/>
              </a:rPr>
              <a:t>nieśmiałości</a:t>
            </a:r>
            <a:r>
              <a:rPr lang="pl-PL" dirty="0" smtClean="0"/>
              <a:t> i zyskania przyjaciół. Nic więc dziwnego, że co trzeci młody człowiek regularnie komunikuje się przez Internet z osobami, których nigdy nie poznał na żywo. Systematyczne kontakty z obcymi ludźmi mogą być jednak tragiczne w skutkach. Dzieci są zwykle ufne i chętnie dzielą się informacjami na swój temat. Często nieopatrznie zdradzają swoje dane osobowe, adres zamieszkania lub numer telefonu komórkowego. Wówczas bardzo łatwo mogą paść ofiarą oszusta lub pedofila wykorzystującego naiwność dziecka.</a:t>
            </a:r>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normAutofit lnSpcReduction="10000"/>
          </a:bodyPr>
          <a:lstStyle/>
          <a:p>
            <a:pPr>
              <a:buNone/>
            </a:pPr>
            <a:r>
              <a:rPr lang="pl-PL" dirty="0" smtClean="0"/>
              <a:t>   Dużym </a:t>
            </a:r>
            <a:r>
              <a:rPr lang="pl-PL" dirty="0" smtClean="0"/>
              <a:t>zagrożeniem dla dzieci surfujących w </a:t>
            </a:r>
            <a:r>
              <a:rPr lang="pl-PL" dirty="0" smtClean="0"/>
              <a:t>Internecie </a:t>
            </a:r>
            <a:r>
              <a:rPr lang="pl-PL" dirty="0" smtClean="0"/>
              <a:t>jest również pornografia. Zdarza się, że dzieci przypadkowo natrafiają na strony o treści pornograficznej. Obsceniczne zdjęcia i filmy nie są przeznaczone dla osób nieletnich, a ich oglądanie może mieć bardzo negatywny wpływ na psychikę dziecka</a:t>
            </a:r>
            <a:r>
              <a:rPr lang="pl-PL" dirty="0" smtClean="0"/>
              <a:t>. </a:t>
            </a:r>
            <a:r>
              <a:rPr lang="pl-PL" dirty="0" smtClean="0"/>
              <a:t>zjawiskiem, na które narażone są dzieci korzystające z Internetu, jest </a:t>
            </a:r>
            <a:r>
              <a:rPr lang="pl-PL" dirty="0" err="1" smtClean="0"/>
              <a:t>cyberprzemoc</a:t>
            </a:r>
            <a:r>
              <a:rPr lang="pl-PL" dirty="0" smtClean="0"/>
              <a:t>. Prześladowanie przez Internet przybiera różne formy. Dziecko może stać się obiektem wulgarnych ataków słownych, ale i gróźb cielesnych. Upokarzanie i </a:t>
            </a:r>
            <a:r>
              <a:rPr lang="pl-PL" b="1" dirty="0" smtClean="0"/>
              <a:t>zastraszanie w Internecie</a:t>
            </a:r>
            <a:r>
              <a:rPr lang="pl-PL" dirty="0" smtClean="0"/>
              <a:t> może doprowadzić do próby samobójczej ofiary.</a:t>
            </a:r>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Objawy uzależnienia od Internetu:</a:t>
            </a:r>
            <a:endParaRPr lang="pl-PL" dirty="0"/>
          </a:p>
        </p:txBody>
      </p:sp>
      <p:sp>
        <p:nvSpPr>
          <p:cNvPr id="3" name="Symbol zastępczy zawartości 2"/>
          <p:cNvSpPr>
            <a:spLocks noGrp="1"/>
          </p:cNvSpPr>
          <p:nvPr>
            <p:ph sz="quarter" idx="1"/>
          </p:nvPr>
        </p:nvSpPr>
        <p:spPr/>
        <p:txBody>
          <a:bodyPr/>
          <a:lstStyle/>
          <a:p>
            <a:pPr>
              <a:buNone/>
            </a:pPr>
            <a:r>
              <a:rPr lang="pl-PL" dirty="0" smtClean="0"/>
              <a:t>    - ciągłe </a:t>
            </a:r>
            <a:r>
              <a:rPr lang="pl-PL" dirty="0" smtClean="0"/>
              <a:t>myślenie o komputerze i Internecie – rozmyślanie o tym, co się robiło w sieci albo co będzie się robić po </a:t>
            </a:r>
            <a:r>
              <a:rPr lang="pl-PL" dirty="0" smtClean="0"/>
              <a:t>zalogowaniu,</a:t>
            </a:r>
          </a:p>
          <a:p>
            <a:pPr>
              <a:buNone/>
            </a:pPr>
            <a:r>
              <a:rPr lang="pl-PL" dirty="0" smtClean="0"/>
              <a:t> </a:t>
            </a:r>
            <a:r>
              <a:rPr lang="pl-PL" dirty="0" smtClean="0"/>
              <a:t>   - próby </a:t>
            </a:r>
            <a:r>
              <a:rPr lang="pl-PL" dirty="0" smtClean="0"/>
              <a:t>kontroli czy ograniczania czasu spędzonego przed </a:t>
            </a:r>
            <a:r>
              <a:rPr lang="pl-PL" dirty="0" smtClean="0"/>
              <a:t>Internetem kończą </a:t>
            </a:r>
            <a:r>
              <a:rPr lang="pl-PL" dirty="0" smtClean="0"/>
              <a:t>się tzw. zespołem abstynencyjnym czyli złym samopoczuciem w okresach pozbawionych kontaktu z </a:t>
            </a:r>
            <a:r>
              <a:rPr lang="pl-PL" dirty="0" smtClean="0"/>
              <a:t>Internetem. Pojawia </a:t>
            </a:r>
            <a:r>
              <a:rPr lang="pl-PL" dirty="0" smtClean="0"/>
              <a:t>się nadmierna nerwowość, agresja i zły </a:t>
            </a:r>
            <a:r>
              <a:rPr lang="pl-PL" dirty="0" smtClean="0"/>
              <a:t>nastrój,</a:t>
            </a:r>
          </a:p>
          <a:p>
            <a:pPr>
              <a:buNone/>
            </a:pPr>
            <a:r>
              <a:rPr lang="pl-PL" dirty="0" smtClean="0"/>
              <a:t>    - kłamstwa </a:t>
            </a:r>
            <a:r>
              <a:rPr lang="pl-PL" dirty="0" smtClean="0"/>
              <a:t>na temat czasu spędzonego </a:t>
            </a:r>
            <a:r>
              <a:rPr lang="pl-PL" dirty="0" smtClean="0"/>
              <a:t>w Internecie,</a:t>
            </a:r>
            <a:endParaRPr lang="pl-PL" dirty="0" smtClean="0"/>
          </a:p>
          <a:p>
            <a:pPr>
              <a:buNone/>
            </a:pP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lstStyle/>
          <a:p>
            <a:pPr>
              <a:buNone/>
            </a:pPr>
            <a:r>
              <a:rPr lang="pl-PL" dirty="0" smtClean="0"/>
              <a:t>    - problemy </a:t>
            </a:r>
            <a:r>
              <a:rPr lang="pl-PL" dirty="0" smtClean="0"/>
              <a:t>w innych dziedzinach życia </a:t>
            </a:r>
            <a:r>
              <a:rPr lang="pl-PL" dirty="0" smtClean="0"/>
              <a:t>(w szkole</a:t>
            </a:r>
            <a:r>
              <a:rPr lang="pl-PL" dirty="0" smtClean="0"/>
              <a:t>, życiu towarzyskim, </a:t>
            </a:r>
            <a:r>
              <a:rPr lang="pl-PL" dirty="0" smtClean="0"/>
              <a:t>zaniedbywanie higieny </a:t>
            </a:r>
            <a:r>
              <a:rPr lang="pl-PL" dirty="0" smtClean="0"/>
              <a:t>osobistej</a:t>
            </a:r>
            <a:r>
              <a:rPr lang="pl-PL" dirty="0" smtClean="0"/>
              <a:t>) związane z brakiem czasu np. na odrabianie lekcji, realne spotkania z rówieśnikami, mycie się, dbanie o estetykę wyglądu, </a:t>
            </a:r>
          </a:p>
          <a:p>
            <a:pPr>
              <a:buNone/>
            </a:pPr>
            <a:r>
              <a:rPr lang="pl-PL" dirty="0" smtClean="0"/>
              <a:t>    - ciągłe zmęczenie spowodowane dużą ilością czasu spędzanego przed Internetem,</a:t>
            </a:r>
          </a:p>
          <a:p>
            <a:pPr>
              <a:buNone/>
            </a:pPr>
            <a:r>
              <a:rPr lang="pl-PL" dirty="0" smtClean="0"/>
              <a:t> </a:t>
            </a:r>
            <a:r>
              <a:rPr lang="pl-PL" dirty="0" smtClean="0"/>
              <a:t>   - potrzeba </a:t>
            </a:r>
            <a:r>
              <a:rPr lang="pl-PL" dirty="0" smtClean="0"/>
              <a:t>wydłużania czasu spędzonego przed </a:t>
            </a:r>
            <a:r>
              <a:rPr lang="pl-PL" dirty="0" smtClean="0"/>
              <a:t>Internetem, by </a:t>
            </a:r>
            <a:r>
              <a:rPr lang="pl-PL" dirty="0" smtClean="0"/>
              <a:t>osiągnąć pożądany poziom </a:t>
            </a:r>
            <a:r>
              <a:rPr lang="pl-PL" dirty="0" smtClean="0"/>
              <a:t>satysfakcji,</a:t>
            </a:r>
          </a:p>
          <a:p>
            <a:pPr>
              <a:buNone/>
            </a:pPr>
            <a:endParaRPr lang="pl-PL" dirty="0" smtClean="0"/>
          </a:p>
          <a:p>
            <a:pPr>
              <a:buNone/>
            </a:pPr>
            <a:endParaRPr lang="pl-PL" dirty="0" smtClean="0"/>
          </a:p>
          <a:p>
            <a:pPr>
              <a:buNone/>
            </a:pPr>
            <a:endParaRPr lang="pl-PL" dirty="0" smtClean="0"/>
          </a:p>
          <a:p>
            <a:pPr>
              <a:buNone/>
            </a:pPr>
            <a:endParaRPr lang="pl-P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lstStyle/>
          <a:p>
            <a:pPr>
              <a:buNone/>
            </a:pPr>
            <a:r>
              <a:rPr lang="pl-PL" dirty="0" smtClean="0"/>
              <a:t>     - niepokój, rozdrażnienie, zmiany </a:t>
            </a:r>
            <a:r>
              <a:rPr lang="pl-PL" dirty="0" smtClean="0"/>
              <a:t>nastroju, lub depresji gdy niemożliwe jest użycie </a:t>
            </a:r>
            <a:r>
              <a:rPr lang="pl-PL" dirty="0" smtClean="0"/>
              <a:t>Internetu zgodnie </a:t>
            </a:r>
            <a:r>
              <a:rPr lang="pl-PL" dirty="0" smtClean="0"/>
              <a:t>z wcześniejszym planem lub gdy używanie  </a:t>
            </a:r>
            <a:r>
              <a:rPr lang="pl-PL" dirty="0" smtClean="0"/>
              <a:t>Internetu  </a:t>
            </a:r>
            <a:r>
              <a:rPr lang="pl-PL" dirty="0" smtClean="0"/>
              <a:t>zostanie </a:t>
            </a:r>
            <a:r>
              <a:rPr lang="pl-PL" dirty="0" smtClean="0"/>
              <a:t>przerwane,</a:t>
            </a:r>
          </a:p>
          <a:p>
            <a:pPr>
              <a:buNone/>
            </a:pPr>
            <a:r>
              <a:rPr lang="pl-PL" dirty="0" smtClean="0"/>
              <a:t> </a:t>
            </a:r>
            <a:r>
              <a:rPr lang="pl-PL" dirty="0" smtClean="0"/>
              <a:t>    - </a:t>
            </a:r>
            <a:r>
              <a:rPr lang="pl-PL" dirty="0" smtClean="0"/>
              <a:t>brak kontroli nad czasem spędzonym przed komputerem – dziecku wydaje się, że grało w grę tylko przez pół godziny, gdy tymczasem minęły już cztery </a:t>
            </a:r>
            <a:r>
              <a:rPr lang="pl-PL" dirty="0" smtClean="0"/>
              <a:t>godziny. </a:t>
            </a:r>
          </a:p>
          <a:p>
            <a:pPr>
              <a:buNone/>
            </a:pPr>
            <a:endParaRPr lang="pl-PL" dirty="0" smtClean="0"/>
          </a:p>
          <a:p>
            <a:pPr>
              <a:buNone/>
            </a:pPr>
            <a:endParaRPr lang="pl-PL" dirty="0" smtClean="0"/>
          </a:p>
          <a:p>
            <a:pPr>
              <a:buNone/>
            </a:pPr>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Dlaczego dzieci i młodzież uzależniają się od </a:t>
            </a:r>
            <a:r>
              <a:rPr lang="pl-PL" dirty="0" err="1" smtClean="0"/>
              <a:t>internetu</a:t>
            </a:r>
            <a:r>
              <a:rPr lang="pl-PL" dirty="0" smtClean="0"/>
              <a:t> i telefonu? </a:t>
            </a:r>
            <a:endParaRPr lang="pl-PL" dirty="0"/>
          </a:p>
        </p:txBody>
      </p:sp>
      <p:sp>
        <p:nvSpPr>
          <p:cNvPr id="3" name="Symbol zastępczy zawartości 2"/>
          <p:cNvSpPr>
            <a:spLocks noGrp="1"/>
          </p:cNvSpPr>
          <p:nvPr>
            <p:ph sz="quarter" idx="1"/>
          </p:nvPr>
        </p:nvSpPr>
        <p:spPr/>
        <p:txBody>
          <a:bodyPr/>
          <a:lstStyle/>
          <a:p>
            <a:pPr>
              <a:buNone/>
            </a:pPr>
            <a:r>
              <a:rPr lang="pl-PL" dirty="0" smtClean="0"/>
              <a:t>   W </a:t>
            </a:r>
            <a:r>
              <a:rPr lang="pl-PL" dirty="0" smtClean="0"/>
              <a:t>świecie wirtualnym wszystko wydaje się proste. Świat wirtualny może dawać poczucie bezpieczeństwa. </a:t>
            </a:r>
            <a:r>
              <a:rPr lang="pl-PL" dirty="0" smtClean="0"/>
              <a:t>W Internecie każdy może być kim chce, użytkownicy czują się anonimowi, co również może sprzyjać agresji. W świecie wirtualnym łatwo można uciekać od problemów.  Kiedy </a:t>
            </a:r>
            <a:r>
              <a:rPr lang="pl-PL" dirty="0" smtClean="0"/>
              <a:t>ktoś nas zrani podczas rozmowy </a:t>
            </a:r>
            <a:r>
              <a:rPr lang="pl-PL" dirty="0" err="1" smtClean="0"/>
              <a:t>online</a:t>
            </a:r>
            <a:r>
              <a:rPr lang="pl-PL" dirty="0" smtClean="0"/>
              <a:t>, można się wylogować, </a:t>
            </a:r>
            <a:r>
              <a:rPr lang="pl-PL" dirty="0" smtClean="0"/>
              <a:t>zmienić </a:t>
            </a:r>
            <a:r>
              <a:rPr lang="pl-PL" dirty="0" err="1" smtClean="0"/>
              <a:t>nick</a:t>
            </a:r>
            <a:r>
              <a:rPr lang="pl-PL" dirty="0" smtClean="0"/>
              <a:t>. </a:t>
            </a:r>
            <a:r>
              <a:rPr lang="pl-PL" dirty="0" smtClean="0"/>
              <a:t>Można też odpowiedzieć tym samym, czyli również zaatakować. </a:t>
            </a:r>
            <a:r>
              <a:rPr lang="pl-PL" dirty="0" smtClean="0"/>
              <a:t>Można </a:t>
            </a:r>
            <a:r>
              <a:rPr lang="pl-PL" dirty="0" smtClean="0"/>
              <a:t>się też dowartościować w prosty sposób – kreować na ideał, a otoczenie tego nie zweryfikuje. To daje poczucie siły i </a:t>
            </a:r>
            <a:r>
              <a:rPr lang="pl-PL" dirty="0" smtClean="0"/>
              <a:t>satysfakcji. </a:t>
            </a:r>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Jak rozmawiać z dzieckiem o tym jak powinno bezpiecznie korzystać z Internetu? </a:t>
            </a:r>
            <a:endParaRPr lang="pl-PL" dirty="0"/>
          </a:p>
        </p:txBody>
      </p:sp>
      <p:sp>
        <p:nvSpPr>
          <p:cNvPr id="3" name="Symbol zastępczy zawartości 2"/>
          <p:cNvSpPr>
            <a:spLocks noGrp="1"/>
          </p:cNvSpPr>
          <p:nvPr>
            <p:ph sz="quarter" idx="1"/>
          </p:nvPr>
        </p:nvSpPr>
        <p:spPr/>
        <p:txBody>
          <a:bodyPr>
            <a:normAutofit lnSpcReduction="10000"/>
          </a:bodyPr>
          <a:lstStyle/>
          <a:p>
            <a:pPr>
              <a:buNone/>
            </a:pPr>
            <a:r>
              <a:rPr lang="pl-PL" dirty="0" smtClean="0"/>
              <a:t> Uświadomić dziecku, że:     </a:t>
            </a:r>
          </a:p>
          <a:p>
            <a:pPr>
              <a:buNone/>
            </a:pPr>
            <a:r>
              <a:rPr lang="pl-PL" dirty="0" smtClean="0"/>
              <a:t> </a:t>
            </a:r>
            <a:r>
              <a:rPr lang="pl-PL" dirty="0" smtClean="0"/>
              <a:t>  - nie wolno udzielać nieznajomym </a:t>
            </a:r>
            <a:r>
              <a:rPr lang="pl-PL" dirty="0" smtClean="0"/>
              <a:t>osobom </a:t>
            </a:r>
            <a:r>
              <a:rPr lang="pl-PL" dirty="0" smtClean="0"/>
              <a:t>informacji </a:t>
            </a:r>
            <a:r>
              <a:rPr lang="pl-PL" dirty="0" smtClean="0"/>
              <a:t>o sobie i swojej rodzinie, jak imię, nazwisko, adres zamieszkania, telefon, adres </a:t>
            </a:r>
            <a:r>
              <a:rPr lang="pl-PL" dirty="0" smtClean="0"/>
              <a:t>szkoły, </a:t>
            </a:r>
            <a:r>
              <a:rPr lang="pl-PL" dirty="0" smtClean="0"/>
              <a:t>miejsce pracy rodziców.</a:t>
            </a:r>
          </a:p>
          <a:p>
            <a:pPr>
              <a:buNone/>
            </a:pPr>
            <a:r>
              <a:rPr lang="pl-PL" dirty="0" smtClean="0"/>
              <a:t>   - nie powinno odpisywać </a:t>
            </a:r>
            <a:r>
              <a:rPr lang="pl-PL" dirty="0" smtClean="0"/>
              <a:t>na wiadomości </a:t>
            </a:r>
            <a:r>
              <a:rPr lang="pl-PL" dirty="0" smtClean="0"/>
              <a:t>agresywne i nie używać wulgaryzmów,</a:t>
            </a:r>
          </a:p>
          <a:p>
            <a:pPr>
              <a:buNone/>
            </a:pPr>
            <a:r>
              <a:rPr lang="pl-PL" dirty="0" smtClean="0"/>
              <a:t> </a:t>
            </a:r>
            <a:r>
              <a:rPr lang="pl-PL" dirty="0" smtClean="0"/>
              <a:t>  - </a:t>
            </a:r>
            <a:r>
              <a:rPr lang="pl-PL" dirty="0" smtClean="0"/>
              <a:t>znajomy z Internetu może nie być sympatyczną koleżanką, a niebezpiecznym dorosłym. Bez zgody rodziców nie </a:t>
            </a:r>
            <a:r>
              <a:rPr lang="pl-PL" dirty="0" smtClean="0"/>
              <a:t>wolno umawiać </a:t>
            </a:r>
            <a:r>
              <a:rPr lang="pl-PL" dirty="0" smtClean="0"/>
              <a:t>się z osobami poznanymi w Internecie. Jeśli </a:t>
            </a:r>
            <a:r>
              <a:rPr lang="pl-PL" dirty="0" smtClean="0"/>
              <a:t>rodzice wyrażą zgodę dziecko powinno iść na </a:t>
            </a:r>
            <a:r>
              <a:rPr lang="pl-PL" dirty="0" smtClean="0"/>
              <a:t>spotkanie z osobą towarzyszącą i </a:t>
            </a:r>
            <a:r>
              <a:rPr lang="pl-PL" dirty="0" smtClean="0"/>
              <a:t>w </a:t>
            </a:r>
            <a:r>
              <a:rPr lang="pl-PL" dirty="0" smtClean="0"/>
              <a:t>miejscu </a:t>
            </a:r>
            <a:r>
              <a:rPr lang="pl-PL" dirty="0" smtClean="0"/>
              <a:t>publicznym,</a:t>
            </a:r>
          </a:p>
          <a:p>
            <a:pPr>
              <a:buNone/>
            </a:pPr>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normAutofit lnSpcReduction="10000"/>
          </a:bodyPr>
          <a:lstStyle/>
          <a:p>
            <a:pPr>
              <a:buNone/>
            </a:pPr>
            <a:r>
              <a:rPr lang="pl-PL" dirty="0" smtClean="0"/>
              <a:t>    - nie powinno otwierać </a:t>
            </a:r>
            <a:r>
              <a:rPr lang="pl-PL" dirty="0" smtClean="0"/>
              <a:t>pików niewiadomego pochodzenia, gdyż mogą uszkodzić </a:t>
            </a:r>
            <a:r>
              <a:rPr lang="pl-PL" dirty="0" smtClean="0"/>
              <a:t>komputer,</a:t>
            </a:r>
          </a:p>
          <a:p>
            <a:pPr>
              <a:buNone/>
            </a:pPr>
            <a:r>
              <a:rPr lang="pl-PL" dirty="0" smtClean="0"/>
              <a:t>    - jako rodzic obiecaj dziecku, że szanujesz jego prywatność i jego prywatne znajomości, ale chcesz wiedzieć jakie osoby poznało w Internecie,</a:t>
            </a:r>
          </a:p>
          <a:p>
            <a:pPr>
              <a:buNone/>
            </a:pPr>
            <a:r>
              <a:rPr lang="pl-PL" dirty="0" smtClean="0"/>
              <a:t> </a:t>
            </a:r>
            <a:r>
              <a:rPr lang="pl-PL" dirty="0" smtClean="0"/>
              <a:t>   - należy uświadomić dziecku, że jeżeli jakikolwiek kontakt z osobą poznaną w Internecie budzi w nim lęk lub dyskomfort należy o takim fakcie poinformować osobę dorosłą oraz nie usuwać korespondencji – jest to materiał dowodowy. </a:t>
            </a:r>
          </a:p>
          <a:p>
            <a:pPr>
              <a:buNone/>
            </a:pPr>
            <a:endParaRPr lang="pl-PL" dirty="0" smtClean="0"/>
          </a:p>
          <a:p>
            <a:pPr>
              <a:buNone/>
            </a:pPr>
            <a:r>
              <a:rPr lang="pl-PL" dirty="0" smtClean="0"/>
              <a:t> </a:t>
            </a:r>
            <a:r>
              <a:rPr lang="pl-PL" dirty="0" smtClean="0"/>
              <a:t>   </a:t>
            </a:r>
          </a:p>
          <a:p>
            <a:pPr>
              <a:buNone/>
            </a:pPr>
            <a:endParaRPr lang="pl-PL" dirty="0" smtClean="0"/>
          </a:p>
          <a:p>
            <a:pPr>
              <a:buNone/>
            </a:pPr>
            <a:endParaRPr lang="pl-P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normAutofit lnSpcReduction="10000"/>
          </a:bodyPr>
          <a:lstStyle/>
          <a:p>
            <a:pPr>
              <a:buNone/>
            </a:pPr>
            <a:r>
              <a:rPr lang="pl-PL" dirty="0" smtClean="0"/>
              <a:t>- Ogranicz </a:t>
            </a:r>
            <a:r>
              <a:rPr lang="pl-PL" dirty="0" smtClean="0"/>
              <a:t>dziecku dostęp do Internetu w telefonie komórkowym – dziecko mając telefon z dostępem do Internetu może z niego korzystać bez ograniczeń czasowych, szczególnie niebezpieczne jest korzystanie z telefonu w godzinach nocnych – dziecko nie wysypia się, jest narażone na kontakt np. z pedofilami, którzy nocami przesiadują w Internecie i czyhają na młode ofiary pozbawione kontroli rodzicielskiej. Często rodzic nie jest w stanie wiedzieć co dziecko robi w drugim pokoju pod kołdrą. </a:t>
            </a:r>
          </a:p>
          <a:p>
            <a:pPr>
              <a:buNone/>
            </a:pPr>
            <a:endParaRPr lang="pl-PL" dirty="0" smtClean="0"/>
          </a:p>
          <a:p>
            <a:pPr>
              <a:buNone/>
            </a:pPr>
            <a:r>
              <a:rPr lang="pl-PL" dirty="0" smtClean="0"/>
              <a:t>- Kontroluj jakie strony internetowe odwiedza Twoje dziecko. </a:t>
            </a:r>
            <a:endParaRPr 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Do czego służy naszym dzieciom Internet i Telefon?</a:t>
            </a:r>
            <a:endParaRPr lang="pl-PL" dirty="0"/>
          </a:p>
        </p:txBody>
      </p:sp>
      <p:sp>
        <p:nvSpPr>
          <p:cNvPr id="3" name="Symbol zastępczy zawartości 2"/>
          <p:cNvSpPr>
            <a:spLocks noGrp="1"/>
          </p:cNvSpPr>
          <p:nvPr>
            <p:ph sz="quarter" idx="1"/>
          </p:nvPr>
        </p:nvSpPr>
        <p:spPr/>
        <p:txBody>
          <a:bodyPr/>
          <a:lstStyle/>
          <a:p>
            <a:pPr>
              <a:buNone/>
            </a:pPr>
            <a:r>
              <a:rPr lang="pl-PL" dirty="0" smtClean="0"/>
              <a:t>   Komputer i </a:t>
            </a:r>
            <a:r>
              <a:rPr lang="pl-PL" dirty="0" smtClean="0">
                <a:hlinkClick r:id="rId2"/>
              </a:rPr>
              <a:t>Internet</a:t>
            </a:r>
            <a:r>
              <a:rPr lang="pl-PL" dirty="0" smtClean="0"/>
              <a:t> mają wiele zalet – ułatwiają codzienne funkcjonowanie, pomagają zdobywać wiedzę uczniom, rozwijają </a:t>
            </a:r>
            <a:r>
              <a:rPr lang="pl-PL" dirty="0" smtClean="0">
                <a:hlinkClick r:id="rId3"/>
              </a:rPr>
              <a:t>wyobraźnię</a:t>
            </a:r>
            <a:r>
              <a:rPr lang="pl-PL" dirty="0" smtClean="0"/>
              <a:t>, umożliwiają szybki dostęp do informacji i kontaktów z rówieśnikami. Internet i telefon towarzyszą naszym dzieciom niemal wszędzie. Problem stanowi jednak czas, jaki dziecko przeznacza na korzystanie z nowoczesnych technologii, do jakich treści ma dostęp, do czego wykorzystuje komputer i telefon. Najpopularniejszą formą korzystania z Internetu i telefonu </a:t>
            </a:r>
            <a:r>
              <a:rPr lang="pl-PL" dirty="0" smtClean="0"/>
              <a:t>wśród dzieci i młodzieży to portale </a:t>
            </a:r>
            <a:r>
              <a:rPr lang="pl-PL" dirty="0" err="1" smtClean="0"/>
              <a:t>społecznościowe</a:t>
            </a:r>
            <a:r>
              <a:rPr lang="pl-PL" dirty="0" smtClean="0"/>
              <a:t>. </a:t>
            </a:r>
            <a:endParaRPr lang="pl-P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Co robić kiedy dziecko padnie ofiarą przestępstwa w Internecie? </a:t>
            </a:r>
            <a:endParaRPr lang="pl-PL" dirty="0"/>
          </a:p>
        </p:txBody>
      </p:sp>
      <p:sp>
        <p:nvSpPr>
          <p:cNvPr id="3" name="Symbol zastępczy zawartości 2"/>
          <p:cNvSpPr>
            <a:spLocks noGrp="1"/>
          </p:cNvSpPr>
          <p:nvPr>
            <p:ph sz="quarter" idx="1"/>
          </p:nvPr>
        </p:nvSpPr>
        <p:spPr/>
        <p:txBody>
          <a:bodyPr/>
          <a:lstStyle/>
          <a:p>
            <a:r>
              <a:rPr lang="pl-PL" dirty="0" smtClean="0"/>
              <a:t>Nie obwiniaj dziecka, że coś mu się przytrafiło,</a:t>
            </a:r>
          </a:p>
          <a:p>
            <a:r>
              <a:rPr lang="pl-PL" dirty="0" smtClean="0"/>
              <a:t>Zabezpiecz dowody, nie usuwaj niczego z komputera, zapisz wszystkie rozmowy, zdjęcia,</a:t>
            </a:r>
          </a:p>
          <a:p>
            <a:r>
              <a:rPr lang="pl-PL" dirty="0" smtClean="0"/>
              <a:t>Zgłoś sprawę na policję.</a:t>
            </a:r>
            <a:endParaRPr lang="pl-P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Gdzie szukać pomocy?</a:t>
            </a:r>
            <a:endParaRPr lang="pl-PL" dirty="0"/>
          </a:p>
        </p:txBody>
      </p:sp>
      <p:sp>
        <p:nvSpPr>
          <p:cNvPr id="3" name="Symbol zastępczy zawartości 2"/>
          <p:cNvSpPr>
            <a:spLocks noGrp="1"/>
          </p:cNvSpPr>
          <p:nvPr>
            <p:ph sz="quarter" idx="1"/>
          </p:nvPr>
        </p:nvSpPr>
        <p:spPr/>
        <p:txBody>
          <a:bodyPr>
            <a:normAutofit fontScale="77500" lnSpcReduction="20000"/>
          </a:bodyPr>
          <a:lstStyle/>
          <a:p>
            <a:pPr>
              <a:buFontTx/>
              <a:buChar char="-"/>
            </a:pPr>
            <a:r>
              <a:rPr lang="pl-PL" dirty="0" err="1" smtClean="0">
                <a:hlinkClick r:id="rId2"/>
              </a:rPr>
              <a:t>www.dyzurnet.pl</a:t>
            </a:r>
            <a:r>
              <a:rPr lang="pl-PL" dirty="0" smtClean="0"/>
              <a:t>  - strona internetowa, która przyjmuje zgłoszenia o treściach nielegalnych zamieszczonych w Internecie np. pornografia,</a:t>
            </a:r>
          </a:p>
          <a:p>
            <a:pPr>
              <a:buFontTx/>
              <a:buChar char="-"/>
            </a:pPr>
            <a:endParaRPr lang="pl-PL" dirty="0" smtClean="0"/>
          </a:p>
          <a:p>
            <a:pPr>
              <a:buFontTx/>
              <a:buChar char="-"/>
            </a:pPr>
            <a:r>
              <a:rPr lang="pl-PL" dirty="0" smtClean="0"/>
              <a:t>Tel. 800 100 </a:t>
            </a:r>
            <a:r>
              <a:rPr lang="pl-PL" dirty="0" err="1" smtClean="0"/>
              <a:t>100</a:t>
            </a:r>
            <a:r>
              <a:rPr lang="pl-PL" dirty="0" smtClean="0"/>
              <a:t> – telefon dla rodziców w sprawie bezpieczeństwa dzieci w sieci</a:t>
            </a:r>
          </a:p>
          <a:p>
            <a:pPr>
              <a:buFontTx/>
              <a:buChar char="-"/>
            </a:pPr>
            <a:endParaRPr lang="pl-PL" dirty="0" smtClean="0"/>
          </a:p>
          <a:p>
            <a:pPr>
              <a:buFontTx/>
              <a:buChar char="-"/>
            </a:pPr>
            <a:r>
              <a:rPr lang="pl-PL" b="1" dirty="0" smtClean="0"/>
              <a:t>Centrum Medyczne </a:t>
            </a:r>
            <a:r>
              <a:rPr lang="pl-PL" b="1" dirty="0" err="1" smtClean="0"/>
              <a:t>Multimed</a:t>
            </a:r>
            <a:r>
              <a:rPr lang="pl-PL" dirty="0" smtClean="0"/>
              <a:t/>
            </a:r>
            <a:br>
              <a:rPr lang="pl-PL" dirty="0" smtClean="0"/>
            </a:br>
            <a:r>
              <a:rPr lang="pl-PL" b="1" dirty="0" smtClean="0"/>
              <a:t>Tadeusz </a:t>
            </a:r>
            <a:r>
              <a:rPr lang="pl-PL" b="1" dirty="0" err="1" smtClean="0"/>
              <a:t>Jucyk</a:t>
            </a:r>
            <a:r>
              <a:rPr lang="pl-PL" b="1" dirty="0" smtClean="0"/>
              <a:t> </a:t>
            </a:r>
            <a:r>
              <a:rPr lang="pl-PL" b="1" dirty="0" smtClean="0"/>
              <a:t>– Leczenie Uzależnień</a:t>
            </a:r>
            <a:r>
              <a:rPr lang="pl-PL" dirty="0" smtClean="0"/>
              <a:t/>
            </a:r>
            <a:br>
              <a:rPr lang="pl-PL" dirty="0" smtClean="0"/>
            </a:br>
            <a:r>
              <a:rPr lang="pl-PL" b="1" dirty="0" smtClean="0"/>
              <a:t>ul</a:t>
            </a:r>
            <a:r>
              <a:rPr lang="pl-PL" b="1" dirty="0" smtClean="0"/>
              <a:t>. Majkowska 13a</a:t>
            </a:r>
            <a:r>
              <a:rPr lang="pl-PL" dirty="0" smtClean="0"/>
              <a:t/>
            </a:r>
            <a:br>
              <a:rPr lang="pl-PL" dirty="0" smtClean="0"/>
            </a:br>
            <a:r>
              <a:rPr lang="pl-PL" b="1" dirty="0" smtClean="0"/>
              <a:t>Przychodnia </a:t>
            </a:r>
            <a:r>
              <a:rPr lang="pl-PL" b="1" dirty="0" err="1" smtClean="0"/>
              <a:t>Medix</a:t>
            </a:r>
            <a:r>
              <a:rPr lang="pl-PL" dirty="0" smtClean="0"/>
              <a:t/>
            </a:r>
            <a:br>
              <a:rPr lang="pl-PL" dirty="0" smtClean="0"/>
            </a:br>
            <a:r>
              <a:rPr lang="pl-PL" b="1" dirty="0" smtClean="0"/>
              <a:t>62-800 Kalisz</a:t>
            </a:r>
            <a:r>
              <a:rPr lang="pl-PL" dirty="0" smtClean="0"/>
              <a:t/>
            </a:r>
            <a:br>
              <a:rPr lang="pl-PL" dirty="0" smtClean="0"/>
            </a:br>
            <a:r>
              <a:rPr lang="pl-PL" b="1" dirty="0" smtClean="0"/>
              <a:t>e-mail:  </a:t>
            </a:r>
            <a:r>
              <a:rPr lang="pl-PL" dirty="0" smtClean="0">
                <a:hlinkClick r:id="rId3"/>
              </a:rPr>
              <a:t>kalisz@multimed24.pl</a:t>
            </a:r>
            <a:endParaRPr lang="pl-PL" dirty="0" smtClean="0"/>
          </a:p>
          <a:p>
            <a:pPr>
              <a:buFontTx/>
              <a:buChar char="-"/>
            </a:pPr>
            <a:r>
              <a:rPr lang="pl-PL" b="1" dirty="0" smtClean="0"/>
              <a:t>Czynne:</a:t>
            </a:r>
            <a:r>
              <a:rPr lang="pl-PL" dirty="0" smtClean="0"/>
              <a:t/>
            </a:r>
            <a:br>
              <a:rPr lang="pl-PL" dirty="0" smtClean="0"/>
            </a:br>
            <a:r>
              <a:rPr lang="pl-PL" b="1" dirty="0" smtClean="0"/>
              <a:t>Poniedziałek - Piątek  7:30 do </a:t>
            </a:r>
            <a:r>
              <a:rPr lang="pl-PL" b="1" dirty="0" smtClean="0"/>
              <a:t>20:00</a:t>
            </a:r>
          </a:p>
          <a:p>
            <a:pPr>
              <a:buFontTx/>
              <a:buChar char="-"/>
            </a:pPr>
            <a:r>
              <a:rPr lang="pl-PL" b="1" dirty="0" smtClean="0"/>
              <a:t>Rejestracja</a:t>
            </a:r>
            <a:r>
              <a:rPr lang="pl-PL" dirty="0" smtClean="0"/>
              <a:t/>
            </a:r>
            <a:br>
              <a:rPr lang="pl-PL" dirty="0" smtClean="0"/>
            </a:br>
            <a:r>
              <a:rPr lang="pl-PL" b="1" dirty="0" smtClean="0"/>
              <a:t>osobista lub telefoniczna.</a:t>
            </a:r>
            <a:r>
              <a:rPr lang="pl-PL" dirty="0" smtClean="0"/>
              <a:t/>
            </a:r>
            <a:br>
              <a:rPr lang="pl-PL" dirty="0" smtClean="0"/>
            </a:br>
            <a:r>
              <a:rPr lang="pl-PL" b="1" dirty="0" smtClean="0"/>
              <a:t>Tel.  62 501 86 18,  782 899 298</a:t>
            </a:r>
            <a:endParaRPr lang="pl-P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lstStyle/>
          <a:p>
            <a:pPr>
              <a:buNone/>
            </a:pPr>
            <a:r>
              <a:rPr lang="pl-PL" dirty="0" smtClean="0"/>
              <a:t>- Ośrodek Terapii Uzależnień KARAN, ul. 29 </a:t>
            </a:r>
            <a:r>
              <a:rPr lang="pl-PL" dirty="0" smtClean="0"/>
              <a:t>Pułku Piechoty 35, 62-800 Kalisz</a:t>
            </a:r>
            <a:r>
              <a:rPr lang="pl-PL" dirty="0" smtClean="0"/>
              <a:t>,</a:t>
            </a:r>
            <a:r>
              <a:rPr lang="pl-PL" dirty="0" smtClean="0"/>
              <a:t> </a:t>
            </a:r>
            <a:r>
              <a:rPr lang="pl-PL" dirty="0" smtClean="0"/>
              <a:t>tel. </a:t>
            </a:r>
            <a:r>
              <a:rPr lang="pl-PL" smtClean="0"/>
              <a:t>62 741 41 97, </a:t>
            </a:r>
            <a:r>
              <a:rPr lang="pl-PL" smtClean="0"/>
              <a:t>osrodek.karan-kalisz@o2.pl</a:t>
            </a:r>
            <a:endParaRPr lang="pl-P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descr="instagram1.jpg"/>
          <p:cNvPicPr>
            <a:picLocks noChangeAspect="1"/>
          </p:cNvPicPr>
          <p:nvPr/>
        </p:nvPicPr>
        <p:blipFill>
          <a:blip r:embed="rId2" cstate="print"/>
          <a:stretch>
            <a:fillRect/>
          </a:stretch>
        </p:blipFill>
        <p:spPr>
          <a:xfrm>
            <a:off x="4716016" y="1628800"/>
            <a:ext cx="3852428" cy="1584176"/>
          </a:xfrm>
          <a:prstGeom prst="rect">
            <a:avLst/>
          </a:prstGeom>
        </p:spPr>
      </p:pic>
      <p:sp>
        <p:nvSpPr>
          <p:cNvPr id="2" name="Tytuł 1"/>
          <p:cNvSpPr>
            <a:spLocks noGrp="1"/>
          </p:cNvSpPr>
          <p:nvPr>
            <p:ph type="title"/>
          </p:nvPr>
        </p:nvSpPr>
        <p:spPr>
          <a:xfrm>
            <a:off x="539552" y="476672"/>
            <a:ext cx="7467600" cy="1143000"/>
          </a:xfrm>
        </p:spPr>
        <p:txBody>
          <a:bodyPr>
            <a:noAutofit/>
          </a:bodyPr>
          <a:lstStyle/>
          <a:p>
            <a:r>
              <a:rPr lang="pl-PL" sz="4400" dirty="0" smtClean="0"/>
              <a:t>Najpopularniejsze portale wśród młodzieży </a:t>
            </a:r>
            <a:endParaRPr lang="pl-PL" sz="4400" dirty="0"/>
          </a:p>
        </p:txBody>
      </p:sp>
      <p:pic>
        <p:nvPicPr>
          <p:cNvPr id="3" name="Obraz 2" descr="Facebook_New_Logo_2015.svg_.png"/>
          <p:cNvPicPr>
            <a:picLocks noChangeAspect="1"/>
          </p:cNvPicPr>
          <p:nvPr/>
        </p:nvPicPr>
        <p:blipFill>
          <a:blip r:embed="rId3" cstate="print"/>
          <a:stretch>
            <a:fillRect/>
          </a:stretch>
        </p:blipFill>
        <p:spPr>
          <a:xfrm>
            <a:off x="467544" y="1628800"/>
            <a:ext cx="3997468" cy="1503048"/>
          </a:xfrm>
          <a:prstGeom prst="rect">
            <a:avLst/>
          </a:prstGeom>
        </p:spPr>
      </p:pic>
      <p:pic>
        <p:nvPicPr>
          <p:cNvPr id="4" name="Obraz 3" descr="caecd5bfa4_original.png"/>
          <p:cNvPicPr>
            <a:picLocks noChangeAspect="1"/>
          </p:cNvPicPr>
          <p:nvPr/>
        </p:nvPicPr>
        <p:blipFill>
          <a:blip r:embed="rId4" cstate="print"/>
          <a:stretch>
            <a:fillRect/>
          </a:stretch>
        </p:blipFill>
        <p:spPr>
          <a:xfrm>
            <a:off x="4644008" y="3068960"/>
            <a:ext cx="4185027" cy="1512168"/>
          </a:xfrm>
          <a:prstGeom prst="rect">
            <a:avLst/>
          </a:prstGeom>
        </p:spPr>
      </p:pic>
      <p:pic>
        <p:nvPicPr>
          <p:cNvPr id="5" name="Obraz 4" descr="images.png"/>
          <p:cNvPicPr>
            <a:picLocks noChangeAspect="1"/>
          </p:cNvPicPr>
          <p:nvPr/>
        </p:nvPicPr>
        <p:blipFill>
          <a:blip r:embed="rId5" cstate="print"/>
          <a:stretch>
            <a:fillRect/>
          </a:stretch>
        </p:blipFill>
        <p:spPr>
          <a:xfrm>
            <a:off x="323528" y="3573016"/>
            <a:ext cx="2143125" cy="2143125"/>
          </a:xfrm>
          <a:prstGeom prst="rect">
            <a:avLst/>
          </a:prstGeom>
        </p:spPr>
      </p:pic>
      <p:pic>
        <p:nvPicPr>
          <p:cNvPr id="7" name="Obraz 6" descr="Jak-latwo-i-przyjemnie-korzystac-z-Youtube-a-Poznaj-skroty-klawiszowe.jpg"/>
          <p:cNvPicPr>
            <a:picLocks noChangeAspect="1"/>
          </p:cNvPicPr>
          <p:nvPr/>
        </p:nvPicPr>
        <p:blipFill>
          <a:blip r:embed="rId6" cstate="print"/>
          <a:stretch>
            <a:fillRect/>
          </a:stretch>
        </p:blipFill>
        <p:spPr>
          <a:xfrm>
            <a:off x="6425161" y="5157192"/>
            <a:ext cx="2718839" cy="1529854"/>
          </a:xfrm>
          <a:prstGeom prst="rect">
            <a:avLst/>
          </a:prstGeom>
        </p:spPr>
      </p:pic>
      <p:pic>
        <p:nvPicPr>
          <p:cNvPr id="8" name="Obraz 7" descr="images (1).png"/>
          <p:cNvPicPr>
            <a:picLocks noChangeAspect="1"/>
          </p:cNvPicPr>
          <p:nvPr/>
        </p:nvPicPr>
        <p:blipFill>
          <a:blip r:embed="rId7" cstate="print"/>
          <a:stretch>
            <a:fillRect/>
          </a:stretch>
        </p:blipFill>
        <p:spPr>
          <a:xfrm>
            <a:off x="3059832" y="4797152"/>
            <a:ext cx="2990850" cy="1524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ymbol zastępczy zawartości 5" descr="Facebook_New_Logo_2015.svg_.png"/>
          <p:cNvPicPr>
            <a:picLocks noGrp="1" noChangeAspect="1"/>
          </p:cNvPicPr>
          <p:nvPr>
            <p:ph sz="quarter" idx="1"/>
          </p:nvPr>
        </p:nvPicPr>
        <p:blipFill>
          <a:blip r:embed="rId2" cstate="print"/>
          <a:stretch>
            <a:fillRect/>
          </a:stretch>
        </p:blipFill>
        <p:spPr>
          <a:xfrm>
            <a:off x="2483768" y="188640"/>
            <a:ext cx="3648832" cy="1371961"/>
          </a:xfrm>
        </p:spPr>
      </p:pic>
      <p:sp>
        <p:nvSpPr>
          <p:cNvPr id="7" name="pole tekstowe 6"/>
          <p:cNvSpPr txBox="1"/>
          <p:nvPr/>
        </p:nvSpPr>
        <p:spPr>
          <a:xfrm>
            <a:off x="539552" y="2204864"/>
            <a:ext cx="7928774" cy="2554545"/>
          </a:xfrm>
          <a:prstGeom prst="rect">
            <a:avLst/>
          </a:prstGeom>
          <a:noFill/>
        </p:spPr>
        <p:txBody>
          <a:bodyPr wrap="none" rtlCol="0">
            <a:spAutoFit/>
          </a:bodyPr>
          <a:lstStyle/>
          <a:p>
            <a:r>
              <a:rPr lang="pl-PL" sz="3200" dirty="0" err="1" smtClean="0"/>
              <a:t>Facebook</a:t>
            </a:r>
            <a:r>
              <a:rPr lang="pl-PL" sz="3200" dirty="0" smtClean="0"/>
              <a:t> – serwis </a:t>
            </a:r>
            <a:r>
              <a:rPr lang="pl-PL" sz="3200" dirty="0" err="1" smtClean="0"/>
              <a:t>społecznościowy</a:t>
            </a:r>
            <a:r>
              <a:rPr lang="pl-PL" sz="3200" dirty="0" smtClean="0"/>
              <a:t>, </a:t>
            </a:r>
            <a:endParaRPr lang="pl-PL" sz="3200" dirty="0" smtClean="0"/>
          </a:p>
          <a:p>
            <a:r>
              <a:rPr lang="pl-PL" sz="3200" dirty="0" smtClean="0"/>
              <a:t>w </a:t>
            </a:r>
            <a:r>
              <a:rPr lang="pl-PL" sz="3200" dirty="0" smtClean="0"/>
              <a:t>ramach którego zarejestrowani </a:t>
            </a:r>
            <a:endParaRPr lang="pl-PL" sz="3200" dirty="0" smtClean="0"/>
          </a:p>
          <a:p>
            <a:r>
              <a:rPr lang="pl-PL" sz="3200" dirty="0" smtClean="0"/>
              <a:t>użytkownicy </a:t>
            </a:r>
            <a:r>
              <a:rPr lang="pl-PL" sz="3200" dirty="0" smtClean="0"/>
              <a:t>mogą tworzyć sieci i grupy, </a:t>
            </a:r>
            <a:endParaRPr lang="pl-PL" sz="3200" dirty="0" smtClean="0"/>
          </a:p>
          <a:p>
            <a:r>
              <a:rPr lang="pl-PL" sz="3200" dirty="0" smtClean="0"/>
              <a:t>dzielić </a:t>
            </a:r>
            <a:r>
              <a:rPr lang="pl-PL" sz="3200" dirty="0" smtClean="0"/>
              <a:t>się wiadomościami i zdjęciami </a:t>
            </a:r>
            <a:endParaRPr lang="pl-PL" sz="3200" dirty="0" smtClean="0"/>
          </a:p>
          <a:p>
            <a:r>
              <a:rPr lang="pl-PL" sz="3200" dirty="0" smtClean="0"/>
              <a:t>oraz </a:t>
            </a:r>
            <a:r>
              <a:rPr lang="pl-PL" sz="3200" dirty="0" smtClean="0"/>
              <a:t>korzystać z </a:t>
            </a:r>
            <a:r>
              <a:rPr lang="pl-PL" sz="3200" dirty="0" smtClean="0"/>
              <a:t>aplikacji. </a:t>
            </a:r>
            <a:endParaRPr lang="pl-PL"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pic>
        <p:nvPicPr>
          <p:cNvPr id="4" name="Symbol zastępczy zawartości 3" descr="caecd5bfa4_original.png"/>
          <p:cNvPicPr>
            <a:picLocks noGrp="1" noChangeAspect="1"/>
          </p:cNvPicPr>
          <p:nvPr>
            <p:ph sz="quarter" idx="1"/>
          </p:nvPr>
        </p:nvPicPr>
        <p:blipFill>
          <a:blip r:embed="rId2" cstate="print"/>
          <a:stretch>
            <a:fillRect/>
          </a:stretch>
        </p:blipFill>
        <p:spPr>
          <a:xfrm>
            <a:off x="2411760" y="260648"/>
            <a:ext cx="3587167" cy="1296144"/>
          </a:xfrm>
        </p:spPr>
      </p:pic>
      <p:sp>
        <p:nvSpPr>
          <p:cNvPr id="5" name="pole tekstowe 4"/>
          <p:cNvSpPr txBox="1"/>
          <p:nvPr/>
        </p:nvSpPr>
        <p:spPr>
          <a:xfrm>
            <a:off x="395536" y="1988840"/>
            <a:ext cx="8315097" cy="3046988"/>
          </a:xfrm>
          <a:prstGeom prst="rect">
            <a:avLst/>
          </a:prstGeom>
          <a:noFill/>
        </p:spPr>
        <p:txBody>
          <a:bodyPr wrap="none" rtlCol="0">
            <a:spAutoFit/>
          </a:bodyPr>
          <a:lstStyle/>
          <a:p>
            <a:r>
              <a:rPr lang="pl-PL" sz="3200" dirty="0" smtClean="0"/>
              <a:t>To bardzo popularny wśród nastolatków, </a:t>
            </a:r>
            <a:endParaRPr lang="pl-PL" sz="3200" dirty="0" smtClean="0"/>
          </a:p>
          <a:p>
            <a:r>
              <a:rPr lang="pl-PL" sz="3200" dirty="0" smtClean="0"/>
              <a:t>zwłaszcza </a:t>
            </a:r>
            <a:r>
              <a:rPr lang="pl-PL" sz="3200" dirty="0" smtClean="0"/>
              <a:t>gimnazjalistów, </a:t>
            </a:r>
          </a:p>
          <a:p>
            <a:r>
              <a:rPr lang="pl-PL" sz="3200" dirty="0" smtClean="0"/>
              <a:t>serwis </a:t>
            </a:r>
            <a:r>
              <a:rPr lang="pl-PL" sz="3200" dirty="0" err="1" smtClean="0"/>
              <a:t>społecznościowy</a:t>
            </a:r>
            <a:r>
              <a:rPr lang="pl-PL" sz="3200" dirty="0" smtClean="0"/>
              <a:t>, w ramach którego </a:t>
            </a:r>
            <a:endParaRPr lang="pl-PL" sz="3200" dirty="0" smtClean="0"/>
          </a:p>
          <a:p>
            <a:r>
              <a:rPr lang="pl-PL" sz="3200" dirty="0" smtClean="0"/>
              <a:t>zarejestrowani </a:t>
            </a:r>
            <a:r>
              <a:rPr lang="pl-PL" sz="3200" dirty="0" smtClean="0"/>
              <a:t>użytkownicy </a:t>
            </a:r>
            <a:endParaRPr lang="pl-PL" sz="3200" dirty="0" smtClean="0"/>
          </a:p>
          <a:p>
            <a:r>
              <a:rPr lang="pl-PL" sz="3200" dirty="0" smtClean="0"/>
              <a:t>mogą </a:t>
            </a:r>
            <a:r>
              <a:rPr lang="pl-PL" sz="3200" dirty="0" smtClean="0"/>
              <a:t>zadawać innym pytania </a:t>
            </a:r>
            <a:endParaRPr lang="pl-PL" sz="3200" dirty="0" smtClean="0"/>
          </a:p>
          <a:p>
            <a:r>
              <a:rPr lang="pl-PL" sz="3200" dirty="0" smtClean="0"/>
              <a:t>oraz </a:t>
            </a:r>
            <a:r>
              <a:rPr lang="pl-PL" sz="3200" dirty="0" smtClean="0"/>
              <a:t>na nie odpowiadać. </a:t>
            </a:r>
            <a:endParaRPr lang="pl-PL" sz="3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sz="quarter" idx="1"/>
          </p:nvPr>
        </p:nvSpPr>
        <p:spPr/>
        <p:txBody>
          <a:bodyPr/>
          <a:lstStyle/>
          <a:p>
            <a:pPr>
              <a:buNone/>
            </a:pPr>
            <a:r>
              <a:rPr lang="pl-PL" b="1" dirty="0" smtClean="0"/>
              <a:t>   </a:t>
            </a:r>
            <a:endParaRPr lang="pl-PL" dirty="0"/>
          </a:p>
        </p:txBody>
      </p:sp>
      <p:pic>
        <p:nvPicPr>
          <p:cNvPr id="4" name="Obraz 3" descr="instagram1.jpg"/>
          <p:cNvPicPr>
            <a:picLocks noChangeAspect="1"/>
          </p:cNvPicPr>
          <p:nvPr/>
        </p:nvPicPr>
        <p:blipFill>
          <a:blip r:embed="rId2" cstate="print"/>
          <a:stretch>
            <a:fillRect/>
          </a:stretch>
        </p:blipFill>
        <p:spPr>
          <a:xfrm>
            <a:off x="2195736" y="0"/>
            <a:ext cx="4261346" cy="1752329"/>
          </a:xfrm>
          <a:prstGeom prst="rect">
            <a:avLst/>
          </a:prstGeom>
        </p:spPr>
      </p:pic>
      <p:sp>
        <p:nvSpPr>
          <p:cNvPr id="5" name="pole tekstowe 4"/>
          <p:cNvSpPr txBox="1"/>
          <p:nvPr/>
        </p:nvSpPr>
        <p:spPr>
          <a:xfrm>
            <a:off x="251520" y="2204864"/>
            <a:ext cx="7310014" cy="3539430"/>
          </a:xfrm>
          <a:prstGeom prst="rect">
            <a:avLst/>
          </a:prstGeom>
          <a:noFill/>
        </p:spPr>
        <p:txBody>
          <a:bodyPr wrap="none" rtlCol="0">
            <a:spAutoFit/>
          </a:bodyPr>
          <a:lstStyle/>
          <a:p>
            <a:r>
              <a:rPr lang="pl-PL" sz="2800" b="1" dirty="0" err="1" smtClean="0"/>
              <a:t>Instagram</a:t>
            </a:r>
            <a:r>
              <a:rPr lang="pl-PL" sz="2800" dirty="0" smtClean="0"/>
              <a:t> – </a:t>
            </a:r>
            <a:r>
              <a:rPr lang="pl-PL" sz="2800" dirty="0" smtClean="0">
                <a:hlinkClick r:id="rId3" tooltip="Fotografia"/>
              </a:rPr>
              <a:t>fotograficzny</a:t>
            </a:r>
            <a:r>
              <a:rPr lang="pl-PL" sz="2800" dirty="0" smtClean="0"/>
              <a:t> </a:t>
            </a:r>
            <a:r>
              <a:rPr lang="pl-PL" sz="2800" dirty="0" smtClean="0">
                <a:hlinkClick r:id="rId4" tooltip="Serwis społecznościowy"/>
              </a:rPr>
              <a:t>serwis </a:t>
            </a:r>
            <a:endParaRPr lang="pl-PL" sz="2800" dirty="0" smtClean="0">
              <a:hlinkClick r:id="rId4" tooltip="Serwis społecznościowy"/>
            </a:endParaRPr>
          </a:p>
          <a:p>
            <a:r>
              <a:rPr lang="pl-PL" sz="2800" dirty="0" err="1" smtClean="0">
                <a:hlinkClick r:id="rId4" tooltip="Serwis społecznościowy"/>
              </a:rPr>
              <a:t>społecznościowy</a:t>
            </a:r>
            <a:r>
              <a:rPr lang="pl-PL" sz="2800" dirty="0" smtClean="0"/>
              <a:t> </a:t>
            </a:r>
            <a:r>
              <a:rPr lang="pl-PL" sz="2800" dirty="0" smtClean="0">
                <a:hlinkClick r:id="rId5" tooltip="Hosting"/>
              </a:rPr>
              <a:t>hostingu</a:t>
            </a:r>
            <a:r>
              <a:rPr lang="pl-PL" sz="2800" dirty="0" smtClean="0"/>
              <a:t> </a:t>
            </a:r>
            <a:r>
              <a:rPr lang="pl-PL" sz="2800" dirty="0" smtClean="0">
                <a:hlinkClick r:id="rId6" tooltip="Fotografia cyfrowa"/>
              </a:rPr>
              <a:t>zdjęć</a:t>
            </a:r>
            <a:r>
              <a:rPr lang="pl-PL" sz="2800" dirty="0" smtClean="0"/>
              <a:t>, </a:t>
            </a:r>
            <a:endParaRPr lang="pl-PL" sz="2800" dirty="0" smtClean="0"/>
          </a:p>
          <a:p>
            <a:r>
              <a:rPr lang="pl-PL" sz="2800" dirty="0" smtClean="0"/>
              <a:t>połączony </a:t>
            </a:r>
            <a:r>
              <a:rPr lang="pl-PL" sz="2800" dirty="0" smtClean="0"/>
              <a:t>z </a:t>
            </a:r>
            <a:r>
              <a:rPr lang="pl-PL" sz="2800" dirty="0" smtClean="0">
                <a:hlinkClick r:id="rId7" tooltip="Oprogramowanie użytkowe"/>
              </a:rPr>
              <a:t>aplikacją</a:t>
            </a:r>
            <a:r>
              <a:rPr lang="pl-PL" sz="2800" dirty="0" smtClean="0"/>
              <a:t> o tej samej nazwie </a:t>
            </a:r>
            <a:r>
              <a:rPr lang="pl-PL" sz="2800" dirty="0" smtClean="0"/>
              <a:t>, </a:t>
            </a:r>
          </a:p>
          <a:p>
            <a:r>
              <a:rPr lang="pl-PL" sz="2800" dirty="0" smtClean="0"/>
              <a:t>który </a:t>
            </a:r>
            <a:r>
              <a:rPr lang="pl-PL" sz="2800" dirty="0" smtClean="0"/>
              <a:t>umożliwia użytkownikom </a:t>
            </a:r>
            <a:endParaRPr lang="pl-PL" sz="2800" dirty="0" smtClean="0"/>
          </a:p>
          <a:p>
            <a:r>
              <a:rPr lang="pl-PL" sz="2800" dirty="0" smtClean="0"/>
              <a:t>robienie </a:t>
            </a:r>
            <a:r>
              <a:rPr lang="pl-PL" sz="2800" dirty="0" smtClean="0"/>
              <a:t>zdjęć i filmów, stosowanie do nich </a:t>
            </a:r>
            <a:endParaRPr lang="pl-PL" sz="2800" dirty="0" smtClean="0"/>
          </a:p>
          <a:p>
            <a:r>
              <a:rPr lang="pl-PL" sz="2800" dirty="0" smtClean="0"/>
              <a:t>filtrów </a:t>
            </a:r>
            <a:r>
              <a:rPr lang="pl-PL" sz="2800" dirty="0" smtClean="0"/>
              <a:t>cyfrowych oraz </a:t>
            </a:r>
            <a:endParaRPr lang="pl-PL" sz="2800" dirty="0" smtClean="0"/>
          </a:p>
          <a:p>
            <a:r>
              <a:rPr lang="pl-PL" sz="2800" dirty="0" smtClean="0"/>
              <a:t>udostępnianie </a:t>
            </a:r>
            <a:r>
              <a:rPr lang="pl-PL" sz="2800" dirty="0" smtClean="0"/>
              <a:t>ich w różnych serwisach </a:t>
            </a:r>
            <a:endParaRPr lang="pl-PL" sz="2800" dirty="0" smtClean="0"/>
          </a:p>
          <a:p>
            <a:r>
              <a:rPr lang="pl-PL" sz="2800" dirty="0" err="1" smtClean="0"/>
              <a:t>społecznościowych</a:t>
            </a:r>
            <a:endParaRPr lang="pl-PL"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pic>
        <p:nvPicPr>
          <p:cNvPr id="4" name="Symbol zastępczy zawartości 3" descr="images.png"/>
          <p:cNvPicPr>
            <a:picLocks noGrp="1" noChangeAspect="1"/>
          </p:cNvPicPr>
          <p:nvPr>
            <p:ph sz="quarter" idx="1"/>
          </p:nvPr>
        </p:nvPicPr>
        <p:blipFill>
          <a:blip r:embed="rId2" cstate="print"/>
          <a:stretch>
            <a:fillRect/>
          </a:stretch>
        </p:blipFill>
        <p:spPr>
          <a:xfrm>
            <a:off x="179512" y="0"/>
            <a:ext cx="1975718" cy="1975718"/>
          </a:xfrm>
        </p:spPr>
      </p:pic>
      <p:sp>
        <p:nvSpPr>
          <p:cNvPr id="5" name="pole tekstowe 4"/>
          <p:cNvSpPr txBox="1"/>
          <p:nvPr/>
        </p:nvSpPr>
        <p:spPr>
          <a:xfrm>
            <a:off x="323528" y="2348880"/>
            <a:ext cx="7891904" cy="1938992"/>
          </a:xfrm>
          <a:prstGeom prst="rect">
            <a:avLst/>
          </a:prstGeom>
          <a:noFill/>
        </p:spPr>
        <p:txBody>
          <a:bodyPr wrap="none" rtlCol="0">
            <a:spAutoFit/>
          </a:bodyPr>
          <a:lstStyle/>
          <a:p>
            <a:r>
              <a:rPr lang="pl-PL" sz="2400" dirty="0" smtClean="0"/>
              <a:t>Serwis </a:t>
            </a:r>
            <a:r>
              <a:rPr lang="pl-PL" sz="2400" dirty="0" err="1" smtClean="0"/>
              <a:t>społecznościowy</a:t>
            </a:r>
            <a:r>
              <a:rPr lang="pl-PL" sz="2400" dirty="0" smtClean="0"/>
              <a:t>, zarejestrowany </a:t>
            </a:r>
            <a:r>
              <a:rPr lang="pl-PL" sz="2400" dirty="0" smtClean="0"/>
              <a:t>użytkownik </a:t>
            </a:r>
            <a:endParaRPr lang="pl-PL" sz="2400" dirty="0" smtClean="0"/>
          </a:p>
          <a:p>
            <a:r>
              <a:rPr lang="pl-PL" sz="2400" dirty="0" smtClean="0"/>
              <a:t>może wysyłać </a:t>
            </a:r>
            <a:r>
              <a:rPr lang="pl-PL" sz="2400" dirty="0" smtClean="0"/>
              <a:t>i odczytywać tak zwane </a:t>
            </a:r>
            <a:r>
              <a:rPr lang="pl-PL" sz="2400" i="1" dirty="0" err="1" smtClean="0"/>
              <a:t>tweety</a:t>
            </a:r>
            <a:r>
              <a:rPr lang="pl-PL" sz="2400" dirty="0" smtClean="0"/>
              <a:t>. </a:t>
            </a:r>
          </a:p>
          <a:p>
            <a:r>
              <a:rPr lang="pl-PL" sz="2400" i="1" dirty="0" err="1" smtClean="0"/>
              <a:t>Tweet</a:t>
            </a:r>
            <a:r>
              <a:rPr lang="pl-PL" sz="2400" dirty="0" smtClean="0"/>
              <a:t> to krótka wiadomość </a:t>
            </a:r>
            <a:r>
              <a:rPr lang="pl-PL" sz="2400" dirty="0" smtClean="0"/>
              <a:t>tekstowa wyświetlana </a:t>
            </a:r>
            <a:r>
              <a:rPr lang="pl-PL" sz="2400" dirty="0" smtClean="0"/>
              <a:t>na </a:t>
            </a:r>
            <a:endParaRPr lang="pl-PL" sz="2400" dirty="0" smtClean="0"/>
          </a:p>
          <a:p>
            <a:r>
              <a:rPr lang="pl-PL" sz="2400" dirty="0" smtClean="0"/>
              <a:t>profilu </a:t>
            </a:r>
            <a:r>
              <a:rPr lang="pl-PL" sz="2400" dirty="0" smtClean="0"/>
              <a:t>autora wpisu oraz pokazywana użytkownikom</a:t>
            </a:r>
            <a:r>
              <a:rPr lang="pl-PL" sz="2400" dirty="0" smtClean="0"/>
              <a:t>,</a:t>
            </a:r>
          </a:p>
          <a:p>
            <a:r>
              <a:rPr lang="pl-PL" sz="2400" dirty="0" smtClean="0"/>
              <a:t> </a:t>
            </a:r>
            <a:r>
              <a:rPr lang="pl-PL" sz="2400" dirty="0" smtClean="0"/>
              <a:t>którzy obserwują dany </a:t>
            </a:r>
            <a:r>
              <a:rPr lang="pl-PL" sz="2400" dirty="0" smtClean="0"/>
              <a:t>profil. </a:t>
            </a:r>
            <a:endParaRPr lang="pl-PL"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pic>
        <p:nvPicPr>
          <p:cNvPr id="4" name="Symbol zastępczy zawartości 3" descr="images (1).png"/>
          <p:cNvPicPr>
            <a:picLocks noGrp="1" noChangeAspect="1"/>
          </p:cNvPicPr>
          <p:nvPr>
            <p:ph sz="quarter" idx="1"/>
          </p:nvPr>
        </p:nvPicPr>
        <p:blipFill>
          <a:blip r:embed="rId2" cstate="print"/>
          <a:stretch>
            <a:fillRect/>
          </a:stretch>
        </p:blipFill>
        <p:spPr>
          <a:xfrm>
            <a:off x="2915816" y="188640"/>
            <a:ext cx="2990850" cy="1524000"/>
          </a:xfrm>
        </p:spPr>
      </p:pic>
      <p:sp>
        <p:nvSpPr>
          <p:cNvPr id="5" name="pole tekstowe 4"/>
          <p:cNvSpPr txBox="1"/>
          <p:nvPr/>
        </p:nvSpPr>
        <p:spPr>
          <a:xfrm>
            <a:off x="251520" y="2492896"/>
            <a:ext cx="7550465" cy="1815882"/>
          </a:xfrm>
          <a:prstGeom prst="rect">
            <a:avLst/>
          </a:prstGeom>
          <a:noFill/>
        </p:spPr>
        <p:txBody>
          <a:bodyPr wrap="none" rtlCol="0">
            <a:spAutoFit/>
          </a:bodyPr>
          <a:lstStyle/>
          <a:p>
            <a:r>
              <a:rPr lang="pl-PL" sz="2800" dirty="0" err="1" smtClean="0"/>
              <a:t>SnapChat</a:t>
            </a:r>
            <a:r>
              <a:rPr lang="pl-PL" sz="2800" dirty="0" smtClean="0"/>
              <a:t> - </a:t>
            </a:r>
            <a:r>
              <a:rPr lang="pl-PL" sz="2800" dirty="0" smtClean="0"/>
              <a:t> </a:t>
            </a:r>
            <a:r>
              <a:rPr lang="pl-PL" sz="2800" dirty="0" smtClean="0">
                <a:hlinkClick r:id="rId3" tooltip="Aplikacja mobilna"/>
              </a:rPr>
              <a:t>aplikacja </a:t>
            </a:r>
            <a:r>
              <a:rPr lang="pl-PL" sz="2800" dirty="0" smtClean="0">
                <a:hlinkClick r:id="rId3" tooltip="Aplikacja mobilna"/>
              </a:rPr>
              <a:t>mobilna</a:t>
            </a:r>
            <a:r>
              <a:rPr lang="pl-PL" sz="2800" dirty="0" smtClean="0"/>
              <a:t>  pozwalająca </a:t>
            </a:r>
            <a:endParaRPr lang="pl-PL" sz="2800" dirty="0" smtClean="0"/>
          </a:p>
          <a:p>
            <a:r>
              <a:rPr lang="pl-PL" sz="2800" dirty="0" smtClean="0"/>
              <a:t>wysyłać </a:t>
            </a:r>
            <a:r>
              <a:rPr lang="pl-PL" sz="2800" dirty="0" smtClean="0"/>
              <a:t>krótkie filmy trwające </a:t>
            </a:r>
            <a:endParaRPr lang="pl-PL" sz="2800" dirty="0" smtClean="0"/>
          </a:p>
          <a:p>
            <a:r>
              <a:rPr lang="pl-PL" sz="2800" dirty="0" smtClean="0"/>
              <a:t>maksymalnie </a:t>
            </a:r>
            <a:r>
              <a:rPr lang="pl-PL" sz="2800" dirty="0" smtClean="0"/>
              <a:t>10 </a:t>
            </a:r>
            <a:r>
              <a:rPr lang="pl-PL" sz="2800" dirty="0" smtClean="0"/>
              <a:t>sekund, </a:t>
            </a:r>
            <a:r>
              <a:rPr lang="pl-PL" sz="2800" dirty="0" smtClean="0"/>
              <a:t>a także zdjęcia </a:t>
            </a:r>
            <a:endParaRPr lang="pl-PL" sz="2800" dirty="0" smtClean="0"/>
          </a:p>
          <a:p>
            <a:r>
              <a:rPr lang="pl-PL" sz="2800" dirty="0" smtClean="0"/>
              <a:t>wraz </a:t>
            </a:r>
            <a:r>
              <a:rPr lang="pl-PL" sz="2800" dirty="0" smtClean="0"/>
              <a:t>z </a:t>
            </a:r>
            <a:r>
              <a:rPr lang="pl-PL" sz="2800" dirty="0" smtClean="0"/>
              <a:t>podpisami. </a:t>
            </a:r>
            <a:endParaRPr lang="pl-PL"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pic>
        <p:nvPicPr>
          <p:cNvPr id="4" name="Symbol zastępczy zawartości 3" descr="Jak-latwo-i-przyjemnie-korzystac-z-Youtube-a-Poznaj-skroty-klawiszowe.jpg"/>
          <p:cNvPicPr>
            <a:picLocks noGrp="1" noChangeAspect="1"/>
          </p:cNvPicPr>
          <p:nvPr>
            <p:ph sz="quarter" idx="1"/>
          </p:nvPr>
        </p:nvPicPr>
        <p:blipFill>
          <a:blip r:embed="rId2" cstate="print"/>
          <a:stretch>
            <a:fillRect/>
          </a:stretch>
        </p:blipFill>
        <p:spPr>
          <a:xfrm>
            <a:off x="2843808" y="188640"/>
            <a:ext cx="3205055" cy="1803441"/>
          </a:xfrm>
        </p:spPr>
      </p:pic>
      <p:sp>
        <p:nvSpPr>
          <p:cNvPr id="5" name="pole tekstowe 4"/>
          <p:cNvSpPr txBox="1"/>
          <p:nvPr/>
        </p:nvSpPr>
        <p:spPr>
          <a:xfrm>
            <a:off x="323528" y="2564904"/>
            <a:ext cx="8377614" cy="1754326"/>
          </a:xfrm>
          <a:prstGeom prst="rect">
            <a:avLst/>
          </a:prstGeom>
          <a:noFill/>
        </p:spPr>
        <p:txBody>
          <a:bodyPr wrap="none" rtlCol="0">
            <a:spAutoFit/>
          </a:bodyPr>
          <a:lstStyle/>
          <a:p>
            <a:r>
              <a:rPr lang="pl-PL" sz="3600" dirty="0" smtClean="0"/>
              <a:t>Serwis internetowy, </a:t>
            </a:r>
            <a:r>
              <a:rPr lang="pl-PL" sz="3600" dirty="0" smtClean="0"/>
              <a:t>który umożliwia </a:t>
            </a:r>
            <a:endParaRPr lang="pl-PL" sz="3600" dirty="0" smtClean="0"/>
          </a:p>
          <a:p>
            <a:r>
              <a:rPr lang="pl-PL" sz="3600" dirty="0" smtClean="0"/>
              <a:t>bezpłatne </a:t>
            </a:r>
            <a:r>
              <a:rPr lang="pl-PL" sz="3600" dirty="0" smtClean="0"/>
              <a:t>umieszczanie, </a:t>
            </a:r>
            <a:r>
              <a:rPr lang="pl-PL" sz="3600" dirty="0" smtClean="0"/>
              <a:t>odtwarzanie, </a:t>
            </a:r>
          </a:p>
          <a:p>
            <a:r>
              <a:rPr lang="pl-PL" sz="3600" dirty="0" smtClean="0"/>
              <a:t>oceny </a:t>
            </a:r>
            <a:r>
              <a:rPr lang="pl-PL" sz="3600" dirty="0" smtClean="0"/>
              <a:t>i komentowania filmów. </a:t>
            </a:r>
            <a:endParaRPr lang="pl-PL"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ykusz">
  <a:themeElements>
    <a:clrScheme name="Wykusz">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Wykusz">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ykusz">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851</TotalTime>
  <Words>856</Words>
  <Application>Microsoft Office PowerPoint</Application>
  <PresentationFormat>Pokaz na ekranie (4:3)</PresentationFormat>
  <Paragraphs>79</Paragraphs>
  <Slides>22</Slides>
  <Notes>0</Notes>
  <HiddenSlides>0</HiddenSlides>
  <MMClips>0</MMClips>
  <ScaleCrop>false</ScaleCrop>
  <HeadingPairs>
    <vt:vector size="4" baseType="variant">
      <vt:variant>
        <vt:lpstr>Motyw</vt:lpstr>
      </vt:variant>
      <vt:variant>
        <vt:i4>1</vt:i4>
      </vt:variant>
      <vt:variant>
        <vt:lpstr>Tytuły slajdów</vt:lpstr>
      </vt:variant>
      <vt:variant>
        <vt:i4>22</vt:i4>
      </vt:variant>
    </vt:vector>
  </HeadingPairs>
  <TitlesOfParts>
    <vt:vector size="23" baseType="lpstr">
      <vt:lpstr>Wykusz</vt:lpstr>
      <vt:lpstr>Uzależnienie od Internetu i Telefonu komórkowego. </vt:lpstr>
      <vt:lpstr>Do czego służy naszym dzieciom Internet i Telefon?</vt:lpstr>
      <vt:lpstr>Najpopularniejsze portale wśród młodzieży </vt:lpstr>
      <vt:lpstr>Slajd 4</vt:lpstr>
      <vt:lpstr>Slajd 5</vt:lpstr>
      <vt:lpstr>Slajd 6</vt:lpstr>
      <vt:lpstr>Slajd 7</vt:lpstr>
      <vt:lpstr>Slajd 8</vt:lpstr>
      <vt:lpstr>Slajd 9</vt:lpstr>
      <vt:lpstr>Slajd 10</vt:lpstr>
      <vt:lpstr>Slajd 11</vt:lpstr>
      <vt:lpstr>Slajd 12</vt:lpstr>
      <vt:lpstr>Objawy uzależnienia od Internetu:</vt:lpstr>
      <vt:lpstr>Slajd 14</vt:lpstr>
      <vt:lpstr>Slajd 15</vt:lpstr>
      <vt:lpstr>Dlaczego dzieci i młodzież uzależniają się od internetu i telefonu? </vt:lpstr>
      <vt:lpstr>Jak rozmawiać z dzieckiem o tym jak powinno bezpiecznie korzystać z Internetu? </vt:lpstr>
      <vt:lpstr>Slajd 18</vt:lpstr>
      <vt:lpstr>Slajd 19</vt:lpstr>
      <vt:lpstr>Co robić kiedy dziecko padnie ofiarą przestępstwa w Internecie? </vt:lpstr>
      <vt:lpstr>Gdzie szukać pomocy?</vt:lpstr>
      <vt:lpstr>Slajd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Uzależnienie od Internetu i Telefonu komórkowego.</dc:title>
  <dc:creator>Justynka</dc:creator>
  <cp:lastModifiedBy>Justynka</cp:lastModifiedBy>
  <cp:revision>86</cp:revision>
  <dcterms:created xsi:type="dcterms:W3CDTF">2016-01-23T14:48:16Z</dcterms:created>
  <dcterms:modified xsi:type="dcterms:W3CDTF">2016-01-26T20:29:53Z</dcterms:modified>
</cp:coreProperties>
</file>