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handoutMasterIdLst>
    <p:handoutMasterId r:id="rId78"/>
  </p:handoutMasterIdLst>
  <p:sldIdLst>
    <p:sldId id="257" r:id="rId2"/>
    <p:sldId id="258" r:id="rId3"/>
    <p:sldId id="260" r:id="rId4"/>
    <p:sldId id="264" r:id="rId5"/>
    <p:sldId id="265" r:id="rId6"/>
    <p:sldId id="259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334" r:id="rId17"/>
    <p:sldId id="337" r:id="rId18"/>
    <p:sldId id="278" r:id="rId19"/>
    <p:sldId id="335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340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36" r:id="rId48"/>
    <p:sldId id="306" r:id="rId49"/>
    <p:sldId id="308" r:id="rId50"/>
    <p:sldId id="309" r:id="rId51"/>
    <p:sldId id="310" r:id="rId52"/>
    <p:sldId id="311" r:id="rId53"/>
    <p:sldId id="314" r:id="rId54"/>
    <p:sldId id="339" r:id="rId55"/>
    <p:sldId id="338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41" r:id="rId75"/>
    <p:sldId id="266" r:id="rId76"/>
  </p:sldIdLst>
  <p:sldSz cx="13716000" cy="10287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ada Jadwiga" initials="PJ" lastIdx="2" clrIdx="0"/>
  <p:cmAuthor id="1" name="Pawłowska Beata" initials="PB" lastIdx="1" clrIdx="1"/>
  <p:cmAuthor id="2" name="Boder Anna" initials="B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4E"/>
    <a:srgbClr val="25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24" y="42"/>
      </p:cViewPr>
      <p:guideLst>
        <p:guide orient="horz" pos="32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zegorz.pochopien\AppData\Local\Microsoft\Windows\Temporary%20Internet%20Files\Content.Outlook\T6MLYX05\Wyliczenia%20do%20prezentacj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zegorz.pochopien\AppData\Local\Microsoft\Windows\Temporary%20Internet%20Files\Content.Outlook\T6MLYX05\Wyliczenia%20do%20prezentacj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/>
          </c:spPr>
          <c:dLbls>
            <c:dLbl>
              <c:idx val="4"/>
              <c:layout>
                <c:manualLayout>
                  <c:x val="6.1982025356541307E-17"/>
                  <c:y val="-3.4817006350552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904384012232918E-3"/>
                  <c:y val="-4.11473711415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0713152036698751E-3"/>
                  <c:y val="-5.0642918328075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4.431255353706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149464047645488E-2"/>
                  <c:y val="-4.654189657939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wykres1!$D$12:$D$20</c:f>
              <c:strCache>
                <c:ptCount val="9"/>
                <c:pt idx="0">
                  <c:v>Subwencja 2016</c:v>
                </c:pt>
                <c:pt idx="1">
                  <c:v>brak obowiązku szkolnego 6-latka</c:v>
                </c:pt>
                <c:pt idx="2">
                  <c:v>subwencja dla 6-latka poza szkołą</c:v>
                </c:pt>
                <c:pt idx="3">
                  <c:v>dodatkowe wsparcie  klas I w r. szk. 2016/2017 </c:v>
                </c:pt>
                <c:pt idx="4">
                  <c:v>podwyżki dla nauczycieli</c:v>
                </c:pt>
                <c:pt idx="5">
                  <c:v>zmniejszenie się słuchaczy w szkołach dla dorosłych</c:v>
                </c:pt>
                <c:pt idx="6">
                  <c:v>inne nowe zadania</c:v>
                </c:pt>
                <c:pt idx="7">
                  <c:v>przekazanie szkół do prowadzenia MRiRW</c:v>
                </c:pt>
                <c:pt idx="8">
                  <c:v>dostosowanie do nowego ustroju szkolnego (Subwencja 2017)</c:v>
                </c:pt>
              </c:strCache>
            </c:strRef>
          </c:cat>
          <c:val>
            <c:numRef>
              <c:f>wykres1!$E$12:$E$20</c:f>
              <c:numCache>
                <c:formatCode>_-* #,##0\ _z_ł_-;\-* #,##0\ _z_ł_-;_-* "-"??\ _z_ł_-;_-@_-</c:formatCode>
                <c:ptCount val="9"/>
                <c:pt idx="0">
                  <c:v>41496.951999999997</c:v>
                </c:pt>
                <c:pt idx="1">
                  <c:v>39247.518068679659</c:v>
                </c:pt>
                <c:pt idx="2">
                  <c:v>40683.468668679656</c:v>
                </c:pt>
                <c:pt idx="3">
                  <c:v>41204.671467558073</c:v>
                </c:pt>
                <c:pt idx="4">
                  <c:v>41622.671467558073</c:v>
                </c:pt>
                <c:pt idx="5">
                  <c:v>41569.578889773911</c:v>
                </c:pt>
                <c:pt idx="6">
                  <c:v>41584.447186629637</c:v>
                </c:pt>
                <c:pt idx="7">
                  <c:v>41579.03118662964</c:v>
                </c:pt>
                <c:pt idx="8">
                  <c:v>41909.536000000007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40544"/>
        <c:axId val="465340936"/>
      </c:lineChart>
      <c:catAx>
        <c:axId val="46534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pl-PL"/>
          </a:p>
        </c:txPr>
        <c:crossAx val="465340936"/>
        <c:crosses val="autoZero"/>
        <c:auto val="1"/>
        <c:lblAlgn val="ctr"/>
        <c:lblOffset val="100"/>
        <c:tickLblSkip val="1"/>
        <c:noMultiLvlLbl val="0"/>
      </c:catAx>
      <c:valAx>
        <c:axId val="465340936"/>
        <c:scaling>
          <c:orientation val="minMax"/>
          <c:min val="39000"/>
        </c:scaling>
        <c:delete val="0"/>
        <c:axPos val="l"/>
        <c:majorGridlines/>
        <c:numFmt formatCode="_-* #,##0\ _z_ł_-;\-* #,##0\ _z_ł_-;_-* &quot;-&quot;??\ _z_ł_-;_-@_-" sourceLinked="1"/>
        <c:majorTickMark val="out"/>
        <c:minorTickMark val="none"/>
        <c:tickLblPos val="nextTo"/>
        <c:crossAx val="465340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3.9288447546959376E-3"/>
                  <c:y val="0.2816169236084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wykres1!$D$13:$D$20</c:f>
              <c:strCache>
                <c:ptCount val="8"/>
                <c:pt idx="0">
                  <c:v>brak obowiązku szkolnego 6-latka</c:v>
                </c:pt>
                <c:pt idx="1">
                  <c:v>subwencja dla 6-latka poza szkołą</c:v>
                </c:pt>
                <c:pt idx="2">
                  <c:v>dodatkowe wsparcie  klas I w r. szk. 2016/2017 </c:v>
                </c:pt>
                <c:pt idx="3">
                  <c:v>podwyżki dla nauczycieli</c:v>
                </c:pt>
                <c:pt idx="4">
                  <c:v>zmniejszenie się słuchaczy w szkołach dla dorosłych</c:v>
                </c:pt>
                <c:pt idx="5">
                  <c:v>inne nowe zadania</c:v>
                </c:pt>
                <c:pt idx="6">
                  <c:v>przekazanie szkół do prowadzenia MRiRW</c:v>
                </c:pt>
                <c:pt idx="7">
                  <c:v>dostosowanie do nowego ustroju szkolnego (Subwencja 2017)</c:v>
                </c:pt>
              </c:strCache>
            </c:strRef>
          </c:cat>
          <c:val>
            <c:numRef>
              <c:f>wykres1!$F$13:$F$20</c:f>
              <c:numCache>
                <c:formatCode>_-* #,##0\ _z_ł_-;\-* #,##0\ _z_ł_-;_-* "-"??\ _z_ł_-;_-@_-</c:formatCode>
                <c:ptCount val="8"/>
                <c:pt idx="0">
                  <c:v>-2249.43393132034</c:v>
                </c:pt>
                <c:pt idx="1">
                  <c:v>1435.9505999999999</c:v>
                </c:pt>
                <c:pt idx="2">
                  <c:v>521.20279887841514</c:v>
                </c:pt>
                <c:pt idx="3">
                  <c:v>418</c:v>
                </c:pt>
                <c:pt idx="4">
                  <c:v>-53.092577784160298</c:v>
                </c:pt>
                <c:pt idx="5">
                  <c:v>14.868296855724214</c:v>
                </c:pt>
                <c:pt idx="6">
                  <c:v>-5.4160000000000004</c:v>
                </c:pt>
                <c:pt idx="7">
                  <c:v>330.50481337036672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65341720"/>
        <c:axId val="465342112"/>
      </c:barChart>
      <c:catAx>
        <c:axId val="465341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5400000" vert="horz"/>
          <a:lstStyle/>
          <a:p>
            <a:pPr>
              <a:defRPr sz="1600" baseline="0"/>
            </a:pPr>
            <a:endParaRPr lang="pl-PL"/>
          </a:p>
        </c:txPr>
        <c:crossAx val="465342112"/>
        <c:crosses val="autoZero"/>
        <c:auto val="1"/>
        <c:lblAlgn val="ctr"/>
        <c:lblOffset val="100"/>
        <c:tickLblSkip val="1"/>
        <c:noMultiLvlLbl val="0"/>
      </c:catAx>
      <c:valAx>
        <c:axId val="465342112"/>
        <c:scaling>
          <c:orientation val="minMax"/>
        </c:scaling>
        <c:delete val="0"/>
        <c:axPos val="l"/>
        <c:majorGridlines/>
        <c:numFmt formatCode="_-* #,##0\ _z_ł_-;\-* #,##0\ _z_ł_-;_-* &quot;-&quot;??\ _z_ł_-;_-@_-" sourceLinked="1"/>
        <c:majorTickMark val="out"/>
        <c:minorTickMark val="none"/>
        <c:tickLblPos val="nextTo"/>
        <c:crossAx val="465341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/>
      <dgm:spPr/>
      <dgm:t>
        <a:bodyPr/>
        <a:lstStyle/>
        <a:p>
          <a:r>
            <a:rPr lang="pl-PL" dirty="0" smtClean="0"/>
            <a:t>GIM</a:t>
          </a:r>
          <a:endParaRPr lang="pl-PL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/>
      <dgm:spPr/>
      <dgm:t>
        <a:bodyPr/>
        <a:lstStyle/>
        <a:p>
          <a:r>
            <a:rPr lang="pl-PL" dirty="0" smtClean="0"/>
            <a:t>GIM</a:t>
          </a:r>
          <a:endParaRPr lang="pl-PL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2" custLinFactX="-34601" custLinFactNeighborX="-100000" custLinFactNeighborY="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4F41CD98-45CB-4660-9E98-D197E13B3659}" type="pres">
      <dgm:prSet presAssocID="{761F90AA-63EC-4CF7-8BAF-2A1B546BBDE2}" presName="node" presStyleLbl="node1" presStyleIdx="1" presStyleCnt="2" custLinFactX="133384" custLinFactNeighborX="200000" custLinFactNeighborY="38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2C52DF2-F1D9-4BDE-947B-4A1410224498}" type="presOf" srcId="{34D60573-CA96-4423-BD89-212294F27100}" destId="{FB6459F2-DE2A-4A20-BD91-3A9FE08F688F}" srcOrd="0" destOrd="0" presId="urn:microsoft.com/office/officeart/2005/8/layout/equation1"/>
    <dgm:cxn modelId="{8A4B82A9-F402-4A36-90DC-CEFCDA7C661F}" type="presOf" srcId="{761F90AA-63EC-4CF7-8BAF-2A1B546BBDE2}" destId="{4F41CD98-45CB-4660-9E98-D197E13B3659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7772C667-3413-484B-BB9E-6FC06C9980B5}" srcId="{34D60573-CA96-4423-BD89-212294F27100}" destId="{761F90AA-63EC-4CF7-8BAF-2A1B546BBDE2}" srcOrd="1" destOrd="0" parTransId="{EF63D48E-D418-4A01-BFC7-E8E328F249D0}" sibTransId="{7494B4E7-4AC3-458F-9907-11C8B690DF82}"/>
    <dgm:cxn modelId="{746D6CF5-9248-49CC-B7D4-7A9EE970DD49}" type="presOf" srcId="{C9FD1929-448C-4E2B-A307-AD9A64DE354D}" destId="{B838B0FF-07D4-447F-9735-F7E35B280F51}" srcOrd="0" destOrd="0" presId="urn:microsoft.com/office/officeart/2005/8/layout/equation1"/>
    <dgm:cxn modelId="{25F1021E-AC88-4C69-8B27-DE9D39162DC7}" type="presOf" srcId="{561715FC-21DF-43E8-9764-FE5EA2E357BA}" destId="{939AF57D-5D2A-4439-ADEB-EBA01CBE4CDC}" srcOrd="0" destOrd="0" presId="urn:microsoft.com/office/officeart/2005/8/layout/equation1"/>
    <dgm:cxn modelId="{7F614BC3-A242-4291-92D2-6D4B156FF623}" type="presParOf" srcId="{FB6459F2-DE2A-4A20-BD91-3A9FE08F688F}" destId="{939AF57D-5D2A-4439-ADEB-EBA01CBE4CDC}" srcOrd="0" destOrd="0" presId="urn:microsoft.com/office/officeart/2005/8/layout/equation1"/>
    <dgm:cxn modelId="{5F3985A1-45F9-4AEF-B4E9-E1BEDB30DAC2}" type="presParOf" srcId="{FB6459F2-DE2A-4A20-BD91-3A9FE08F688F}" destId="{8481D817-20D3-4021-8D7B-77F1F106E5A1}" srcOrd="1" destOrd="0" presId="urn:microsoft.com/office/officeart/2005/8/layout/equation1"/>
    <dgm:cxn modelId="{83D210B4-76CE-49EB-A004-5A22C91E223E}" type="presParOf" srcId="{FB6459F2-DE2A-4A20-BD91-3A9FE08F688F}" destId="{B838B0FF-07D4-447F-9735-F7E35B280F51}" srcOrd="2" destOrd="0" presId="urn:microsoft.com/office/officeart/2005/8/layout/equation1"/>
    <dgm:cxn modelId="{CBDED291-2474-4230-9ECE-7772983C146A}" type="presParOf" srcId="{FB6459F2-DE2A-4A20-BD91-3A9FE08F688F}" destId="{F4F21380-26B8-46FF-BEC6-E16B438FC887}" srcOrd="3" destOrd="0" presId="urn:microsoft.com/office/officeart/2005/8/layout/equation1"/>
    <dgm:cxn modelId="{7C212339-BCDE-4AD0-A682-850993221494}" type="presParOf" srcId="{FB6459F2-DE2A-4A20-BD91-3A9FE08F688F}" destId="{4F41CD98-45CB-4660-9E98-D197E13B3659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r"/>
          <a:r>
            <a:rPr lang="pl-PL" sz="2400" dirty="0" smtClean="0"/>
            <a:t>GIM</a:t>
          </a:r>
          <a:endParaRPr lang="pl-PL" sz="24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SP</a:t>
          </a:r>
          <a:r>
            <a:rPr lang="pl-PL" sz="1800" dirty="0" smtClean="0"/>
            <a:t>8kl.gim</a:t>
          </a:r>
          <a:endParaRPr lang="pl-PL" sz="18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D890A5C-77FC-4626-8E54-76EDCE671941}" type="presOf" srcId="{C9FD1929-448C-4E2B-A307-AD9A64DE354D}" destId="{B838B0FF-07D4-447F-9735-F7E35B280F5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11DFA81D-275D-4811-B82C-F588F2DBD20E}" type="presOf" srcId="{34D60573-CA96-4423-BD89-212294F27100}" destId="{FB6459F2-DE2A-4A20-BD91-3A9FE08F688F}" srcOrd="0" destOrd="0" presId="urn:microsoft.com/office/officeart/2005/8/layout/equation1"/>
    <dgm:cxn modelId="{37AB7FA0-C266-4B6F-B29F-F74980348733}" type="presOf" srcId="{D96E4491-F83D-4833-AB81-BA2729387618}" destId="{F6FF129E-4DC2-498E-B837-728A7CBF0BFB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3AAFDEEE-8EEA-46C6-88CD-994A0455548B}" type="presOf" srcId="{561715FC-21DF-43E8-9764-FE5EA2E357BA}" destId="{939AF57D-5D2A-4439-ADEB-EBA01CBE4CDC}" srcOrd="0" destOrd="0" presId="urn:microsoft.com/office/officeart/2005/8/layout/equation1"/>
    <dgm:cxn modelId="{30E45C50-FE09-446E-B2F8-285D1712EFE7}" type="presOf" srcId="{761F90AA-63EC-4CF7-8BAF-2A1B546BBDE2}" destId="{4F41CD98-45CB-4660-9E98-D197E13B3659}" srcOrd="0" destOrd="0" presId="urn:microsoft.com/office/officeart/2005/8/layout/equation1"/>
    <dgm:cxn modelId="{2248FFEB-F906-47E9-BECB-DD30C373D415}" type="presOf" srcId="{43693020-F3A3-4777-AFFD-2C2C33376E8C}" destId="{DE664190-B08E-4605-A774-A156C16ED541}" srcOrd="0" destOrd="0" presId="urn:microsoft.com/office/officeart/2005/8/layout/equation1"/>
    <dgm:cxn modelId="{314A8209-B2ED-44C1-8B13-A3AAD3E76AF9}" type="presParOf" srcId="{FB6459F2-DE2A-4A20-BD91-3A9FE08F688F}" destId="{939AF57D-5D2A-4439-ADEB-EBA01CBE4CDC}" srcOrd="0" destOrd="0" presId="urn:microsoft.com/office/officeart/2005/8/layout/equation1"/>
    <dgm:cxn modelId="{46A738FE-161E-4D53-94B5-1B02F17574CA}" type="presParOf" srcId="{FB6459F2-DE2A-4A20-BD91-3A9FE08F688F}" destId="{8481D817-20D3-4021-8D7B-77F1F106E5A1}" srcOrd="1" destOrd="0" presId="urn:microsoft.com/office/officeart/2005/8/layout/equation1"/>
    <dgm:cxn modelId="{B5D6CB34-C601-426E-9A51-DB2B93F65568}" type="presParOf" srcId="{FB6459F2-DE2A-4A20-BD91-3A9FE08F688F}" destId="{B838B0FF-07D4-447F-9735-F7E35B280F51}" srcOrd="2" destOrd="0" presId="urn:microsoft.com/office/officeart/2005/8/layout/equation1"/>
    <dgm:cxn modelId="{4C4D34CA-0419-4628-9075-DFA682F60D38}" type="presParOf" srcId="{FB6459F2-DE2A-4A20-BD91-3A9FE08F688F}" destId="{F4F21380-26B8-46FF-BEC6-E16B438FC887}" srcOrd="3" destOrd="0" presId="urn:microsoft.com/office/officeart/2005/8/layout/equation1"/>
    <dgm:cxn modelId="{AEAAAF64-B3C4-4115-BC37-E2F6B8CFEBED}" type="presParOf" srcId="{FB6459F2-DE2A-4A20-BD91-3A9FE08F688F}" destId="{F6FF129E-4DC2-498E-B837-728A7CBF0BFB}" srcOrd="4" destOrd="0" presId="urn:microsoft.com/office/officeart/2005/8/layout/equation1"/>
    <dgm:cxn modelId="{97197E1C-CB5F-4DF5-93B2-E92DA9CEB214}" type="presParOf" srcId="{FB6459F2-DE2A-4A20-BD91-3A9FE08F688F}" destId="{43B4CC38-3236-40EC-801C-21F801235577}" srcOrd="5" destOrd="0" presId="urn:microsoft.com/office/officeart/2005/8/layout/equation1"/>
    <dgm:cxn modelId="{98B2491E-65AD-47C2-948F-2A742551AB41}" type="presParOf" srcId="{FB6459F2-DE2A-4A20-BD91-3A9FE08F688F}" destId="{DE664190-B08E-4605-A774-A156C16ED541}" srcOrd="6" destOrd="0" presId="urn:microsoft.com/office/officeart/2005/8/layout/equation1"/>
    <dgm:cxn modelId="{5BF899B4-7872-4124-A9F5-856AA8E2A7A2}" type="presParOf" srcId="{FB6459F2-DE2A-4A20-BD91-3A9FE08F688F}" destId="{A4FD5C58-F161-4926-989B-BF931A1AFC86}" srcOrd="7" destOrd="0" presId="urn:microsoft.com/office/officeart/2005/8/layout/equation1"/>
    <dgm:cxn modelId="{433C19E3-4B18-44F4-867B-0E6CCC0EC205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ctr"/>
          <a:r>
            <a:rPr lang="pl-PL" sz="2400" dirty="0" smtClean="0"/>
            <a:t>GIM</a:t>
          </a:r>
          <a:endParaRPr lang="pl-PL" sz="24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LO</a:t>
          </a:r>
          <a:r>
            <a:rPr lang="pl-PL" sz="1400" dirty="0" smtClean="0"/>
            <a:t>4LO3, </a:t>
          </a:r>
          <a:r>
            <a:rPr lang="pl-PL" sz="1400" dirty="0" err="1" smtClean="0"/>
            <a:t>kl.gim</a:t>
          </a:r>
          <a:endParaRPr lang="pl-PL" sz="14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C8D3064-E929-4CA1-A81B-A0D58CB817E6}" type="presOf" srcId="{761F90AA-63EC-4CF7-8BAF-2A1B546BBDE2}" destId="{4F41CD98-45CB-4660-9E98-D197E13B3659}" srcOrd="0" destOrd="0" presId="urn:microsoft.com/office/officeart/2005/8/layout/equation1"/>
    <dgm:cxn modelId="{9A26350D-1B76-4D1A-9A4B-124AFD92F656}" type="presOf" srcId="{561715FC-21DF-43E8-9764-FE5EA2E357BA}" destId="{939AF57D-5D2A-4439-ADEB-EBA01CBE4CDC}" srcOrd="0" destOrd="0" presId="urn:microsoft.com/office/officeart/2005/8/layout/equation1"/>
    <dgm:cxn modelId="{36F4DB86-4CC2-4FF8-8AE0-489BEAC69B54}" type="presOf" srcId="{C9FD1929-448C-4E2B-A307-AD9A64DE354D}" destId="{B838B0FF-07D4-447F-9735-F7E35B280F5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BD47EBDE-71BD-490B-804E-C82B9CC38686}" type="presOf" srcId="{D96E4491-F83D-4833-AB81-BA2729387618}" destId="{F6FF129E-4DC2-498E-B837-728A7CBF0BFB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7BF7BEC6-356F-4156-9AFE-2E5A81615358}" type="presOf" srcId="{34D60573-CA96-4423-BD89-212294F27100}" destId="{FB6459F2-DE2A-4A20-BD91-3A9FE08F688F}" srcOrd="0" destOrd="0" presId="urn:microsoft.com/office/officeart/2005/8/layout/equation1"/>
    <dgm:cxn modelId="{904E2241-F8E2-4493-BCBA-733DA4E67D3A}" type="presOf" srcId="{43693020-F3A3-4777-AFFD-2C2C33376E8C}" destId="{DE664190-B08E-4605-A774-A156C16ED541}" srcOrd="0" destOrd="0" presId="urn:microsoft.com/office/officeart/2005/8/layout/equation1"/>
    <dgm:cxn modelId="{70172AE6-4354-470F-B2CA-A6D0003368EB}" type="presParOf" srcId="{FB6459F2-DE2A-4A20-BD91-3A9FE08F688F}" destId="{939AF57D-5D2A-4439-ADEB-EBA01CBE4CDC}" srcOrd="0" destOrd="0" presId="urn:microsoft.com/office/officeart/2005/8/layout/equation1"/>
    <dgm:cxn modelId="{C80EC470-1CE6-45CD-9790-5C516FAC1227}" type="presParOf" srcId="{FB6459F2-DE2A-4A20-BD91-3A9FE08F688F}" destId="{8481D817-20D3-4021-8D7B-77F1F106E5A1}" srcOrd="1" destOrd="0" presId="urn:microsoft.com/office/officeart/2005/8/layout/equation1"/>
    <dgm:cxn modelId="{5B5407B6-4B03-4E1F-A6DE-3D7FBEF68DBF}" type="presParOf" srcId="{FB6459F2-DE2A-4A20-BD91-3A9FE08F688F}" destId="{B838B0FF-07D4-447F-9735-F7E35B280F51}" srcOrd="2" destOrd="0" presId="urn:microsoft.com/office/officeart/2005/8/layout/equation1"/>
    <dgm:cxn modelId="{1A85B99F-00CE-43E0-A4DB-106E1E71ED70}" type="presParOf" srcId="{FB6459F2-DE2A-4A20-BD91-3A9FE08F688F}" destId="{F4F21380-26B8-46FF-BEC6-E16B438FC887}" srcOrd="3" destOrd="0" presId="urn:microsoft.com/office/officeart/2005/8/layout/equation1"/>
    <dgm:cxn modelId="{752FCC90-D8F0-49EA-817F-7E4D472EE75A}" type="presParOf" srcId="{FB6459F2-DE2A-4A20-BD91-3A9FE08F688F}" destId="{F6FF129E-4DC2-498E-B837-728A7CBF0BFB}" srcOrd="4" destOrd="0" presId="urn:microsoft.com/office/officeart/2005/8/layout/equation1"/>
    <dgm:cxn modelId="{DA4DE01C-02A7-4391-8A2A-AAF1B480177A}" type="presParOf" srcId="{FB6459F2-DE2A-4A20-BD91-3A9FE08F688F}" destId="{43B4CC38-3236-40EC-801C-21F801235577}" srcOrd="5" destOrd="0" presId="urn:microsoft.com/office/officeart/2005/8/layout/equation1"/>
    <dgm:cxn modelId="{BACFB296-6F2A-40F0-AE5A-DC8C360ACD4B}" type="presParOf" srcId="{FB6459F2-DE2A-4A20-BD91-3A9FE08F688F}" destId="{DE664190-B08E-4605-A774-A156C16ED541}" srcOrd="6" destOrd="0" presId="urn:microsoft.com/office/officeart/2005/8/layout/equation1"/>
    <dgm:cxn modelId="{F0C55625-3685-4E5F-8278-9C283C0125D2}" type="presParOf" srcId="{FB6459F2-DE2A-4A20-BD91-3A9FE08F688F}" destId="{A4FD5C58-F161-4926-989B-BF931A1AFC86}" srcOrd="7" destOrd="0" presId="urn:microsoft.com/office/officeart/2005/8/layout/equation1"/>
    <dgm:cxn modelId="{3959B088-B625-441B-88C3-754BD6B76D57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200" dirty="0" smtClean="0"/>
            <a:t>SP</a:t>
          </a:r>
          <a:r>
            <a:rPr lang="pl-PL" sz="2000" dirty="0" smtClean="0"/>
            <a:t>6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smtClean="0"/>
            <a:t>SP </a:t>
          </a:r>
          <a:r>
            <a:rPr lang="pl-PL" sz="2000" dirty="0" smtClean="0"/>
            <a:t>kl.gm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2D203E-2B5B-4A3B-92AA-E7EC182F3609}" type="presOf" srcId="{34D60573-CA96-4423-BD89-212294F27100}" destId="{FB6459F2-DE2A-4A20-BD91-3A9FE08F688F}" srcOrd="0" destOrd="0" presId="urn:microsoft.com/office/officeart/2005/8/layout/equation1"/>
    <dgm:cxn modelId="{71C4B6E7-997C-499D-A236-D2C6884EF431}" type="presOf" srcId="{C9FD1929-448C-4E2B-A307-AD9A64DE354D}" destId="{B838B0FF-07D4-447F-9735-F7E35B280F5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DC4D0303-DA2A-48DD-8D4B-7E484C3DE57B}" type="presOf" srcId="{761F90AA-63EC-4CF7-8BAF-2A1B546BBDE2}" destId="{4F41CD98-45CB-4660-9E98-D197E13B3659}" srcOrd="0" destOrd="0" presId="urn:microsoft.com/office/officeart/2005/8/layout/equation1"/>
    <dgm:cxn modelId="{0FD65B68-59A8-4CD8-A314-8CC5DEEB07F6}" type="presOf" srcId="{561715FC-21DF-43E8-9764-FE5EA2E357BA}" destId="{939AF57D-5D2A-4439-ADEB-EBA01CBE4CDC}" srcOrd="0" destOrd="0" presId="urn:microsoft.com/office/officeart/2005/8/layout/equation1"/>
    <dgm:cxn modelId="{254401E1-7B66-4976-9227-CD58835DBA53}" type="presOf" srcId="{D96E4491-F83D-4833-AB81-BA2729387618}" destId="{F6FF129E-4DC2-498E-B837-728A7CBF0BFB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3FDE645F-3E88-486B-9AD0-5DF27F483500}" type="presOf" srcId="{43693020-F3A3-4777-AFFD-2C2C33376E8C}" destId="{DE664190-B08E-4605-A774-A156C16ED541}" srcOrd="0" destOrd="0" presId="urn:microsoft.com/office/officeart/2005/8/layout/equation1"/>
    <dgm:cxn modelId="{F460FF3D-DCD0-4108-9D98-9BA9B15F321E}" type="presParOf" srcId="{FB6459F2-DE2A-4A20-BD91-3A9FE08F688F}" destId="{939AF57D-5D2A-4439-ADEB-EBA01CBE4CDC}" srcOrd="0" destOrd="0" presId="urn:microsoft.com/office/officeart/2005/8/layout/equation1"/>
    <dgm:cxn modelId="{66270AEF-DE65-4688-99E5-51DFADE99D41}" type="presParOf" srcId="{FB6459F2-DE2A-4A20-BD91-3A9FE08F688F}" destId="{8481D817-20D3-4021-8D7B-77F1F106E5A1}" srcOrd="1" destOrd="0" presId="urn:microsoft.com/office/officeart/2005/8/layout/equation1"/>
    <dgm:cxn modelId="{FE12E299-3BA4-4ED2-B033-A9FF199E5F71}" type="presParOf" srcId="{FB6459F2-DE2A-4A20-BD91-3A9FE08F688F}" destId="{B838B0FF-07D4-447F-9735-F7E35B280F51}" srcOrd="2" destOrd="0" presId="urn:microsoft.com/office/officeart/2005/8/layout/equation1"/>
    <dgm:cxn modelId="{6937ED3D-681F-43BE-ACE3-F2A13E3F160A}" type="presParOf" srcId="{FB6459F2-DE2A-4A20-BD91-3A9FE08F688F}" destId="{F4F21380-26B8-46FF-BEC6-E16B438FC887}" srcOrd="3" destOrd="0" presId="urn:microsoft.com/office/officeart/2005/8/layout/equation1"/>
    <dgm:cxn modelId="{641AF394-9051-4B62-90AC-9E38EBDFFD07}" type="presParOf" srcId="{FB6459F2-DE2A-4A20-BD91-3A9FE08F688F}" destId="{F6FF129E-4DC2-498E-B837-728A7CBF0BFB}" srcOrd="4" destOrd="0" presId="urn:microsoft.com/office/officeart/2005/8/layout/equation1"/>
    <dgm:cxn modelId="{2B0C0178-330B-4A9E-AF20-663AEA1550BD}" type="presParOf" srcId="{FB6459F2-DE2A-4A20-BD91-3A9FE08F688F}" destId="{43B4CC38-3236-40EC-801C-21F801235577}" srcOrd="5" destOrd="0" presId="urn:microsoft.com/office/officeart/2005/8/layout/equation1"/>
    <dgm:cxn modelId="{6FA158EB-FF22-4AE4-BC00-F1D9B01F0ABF}" type="presParOf" srcId="{FB6459F2-DE2A-4A20-BD91-3A9FE08F688F}" destId="{DE664190-B08E-4605-A774-A156C16ED541}" srcOrd="6" destOrd="0" presId="urn:microsoft.com/office/officeart/2005/8/layout/equation1"/>
    <dgm:cxn modelId="{21E2A3CB-0E59-4644-ADB3-FEC11FE24D96}" type="presParOf" srcId="{FB6459F2-DE2A-4A20-BD91-3A9FE08F688F}" destId="{A4FD5C58-F161-4926-989B-BF931A1AFC86}" srcOrd="7" destOrd="0" presId="urn:microsoft.com/office/officeart/2005/8/layout/equation1"/>
    <dgm:cxn modelId="{63DDA46A-CB8C-4BFE-94AA-1E9DF91C9467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200" dirty="0" smtClean="0"/>
            <a:t>LO</a:t>
          </a:r>
          <a:r>
            <a:rPr lang="pl-PL" sz="2000" dirty="0" smtClean="0"/>
            <a:t>3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LO </a:t>
          </a:r>
          <a:r>
            <a:rPr lang="pl-PL" sz="2000" dirty="0" smtClean="0"/>
            <a:t>kl.gm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E7878A6-2A57-45CD-8DA1-0E202BBDE282}" type="presOf" srcId="{43693020-F3A3-4777-AFFD-2C2C33376E8C}" destId="{DE664190-B08E-4605-A774-A156C16ED541}" srcOrd="0" destOrd="0" presId="urn:microsoft.com/office/officeart/2005/8/layout/equation1"/>
    <dgm:cxn modelId="{6A29F43B-F2F1-44FE-9019-0E767F4C3B0A}" type="presOf" srcId="{561715FC-21DF-43E8-9764-FE5EA2E357BA}" destId="{939AF57D-5D2A-4439-ADEB-EBA01CBE4CDC}" srcOrd="0" destOrd="0" presId="urn:microsoft.com/office/officeart/2005/8/layout/equation1"/>
    <dgm:cxn modelId="{FFA4A051-36F9-4C65-B2FB-96B97DD71040}" type="presOf" srcId="{D96E4491-F83D-4833-AB81-BA2729387618}" destId="{F6FF129E-4DC2-498E-B837-728A7CBF0BFB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A359306C-1A48-4B5E-B14E-78A7ECBA999F}" type="presOf" srcId="{761F90AA-63EC-4CF7-8BAF-2A1B546BBDE2}" destId="{4F41CD98-45CB-4660-9E98-D197E13B3659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8214DC8C-EEEF-4240-B0CD-9613A8F71BE7}" type="presOf" srcId="{34D60573-CA96-4423-BD89-212294F27100}" destId="{FB6459F2-DE2A-4A20-BD91-3A9FE08F688F}" srcOrd="0" destOrd="0" presId="urn:microsoft.com/office/officeart/2005/8/layout/equation1"/>
    <dgm:cxn modelId="{72E1C939-94D8-42C7-86DE-03C6959F3D70}" type="presOf" srcId="{C9FD1929-448C-4E2B-A307-AD9A64DE354D}" destId="{B838B0FF-07D4-447F-9735-F7E35B280F51}" srcOrd="0" destOrd="0" presId="urn:microsoft.com/office/officeart/2005/8/layout/equation1"/>
    <dgm:cxn modelId="{2C034983-135F-4655-8F92-948B13D44B85}" type="presParOf" srcId="{FB6459F2-DE2A-4A20-BD91-3A9FE08F688F}" destId="{939AF57D-5D2A-4439-ADEB-EBA01CBE4CDC}" srcOrd="0" destOrd="0" presId="urn:microsoft.com/office/officeart/2005/8/layout/equation1"/>
    <dgm:cxn modelId="{B51F23FB-E555-46F1-BE81-1CD65C094663}" type="presParOf" srcId="{FB6459F2-DE2A-4A20-BD91-3A9FE08F688F}" destId="{8481D817-20D3-4021-8D7B-77F1F106E5A1}" srcOrd="1" destOrd="0" presId="urn:microsoft.com/office/officeart/2005/8/layout/equation1"/>
    <dgm:cxn modelId="{48168070-ABA7-4555-97A6-A7C531DA330A}" type="presParOf" srcId="{FB6459F2-DE2A-4A20-BD91-3A9FE08F688F}" destId="{B838B0FF-07D4-447F-9735-F7E35B280F51}" srcOrd="2" destOrd="0" presId="urn:microsoft.com/office/officeart/2005/8/layout/equation1"/>
    <dgm:cxn modelId="{FD67B115-D650-4F72-8396-E25A6932E9A3}" type="presParOf" srcId="{FB6459F2-DE2A-4A20-BD91-3A9FE08F688F}" destId="{F4F21380-26B8-46FF-BEC6-E16B438FC887}" srcOrd="3" destOrd="0" presId="urn:microsoft.com/office/officeart/2005/8/layout/equation1"/>
    <dgm:cxn modelId="{B973D9A3-93B3-4D35-BB2F-6F90AACE058C}" type="presParOf" srcId="{FB6459F2-DE2A-4A20-BD91-3A9FE08F688F}" destId="{F6FF129E-4DC2-498E-B837-728A7CBF0BFB}" srcOrd="4" destOrd="0" presId="urn:microsoft.com/office/officeart/2005/8/layout/equation1"/>
    <dgm:cxn modelId="{96A08B70-BC45-4529-928A-EF1422F2E386}" type="presParOf" srcId="{FB6459F2-DE2A-4A20-BD91-3A9FE08F688F}" destId="{43B4CC38-3236-40EC-801C-21F801235577}" srcOrd="5" destOrd="0" presId="urn:microsoft.com/office/officeart/2005/8/layout/equation1"/>
    <dgm:cxn modelId="{2C345A09-9A9C-4751-9F76-3FB85BB3452B}" type="presParOf" srcId="{FB6459F2-DE2A-4A20-BD91-3A9FE08F688F}" destId="{DE664190-B08E-4605-A774-A156C16ED541}" srcOrd="6" destOrd="0" presId="urn:microsoft.com/office/officeart/2005/8/layout/equation1"/>
    <dgm:cxn modelId="{A7067AEA-9D94-4742-8960-C9DA7C73319C}" type="presParOf" srcId="{FB6459F2-DE2A-4A20-BD91-3A9FE08F688F}" destId="{A4FD5C58-F161-4926-989B-BF931A1AFC86}" srcOrd="7" destOrd="0" presId="urn:microsoft.com/office/officeart/2005/8/layout/equation1"/>
    <dgm:cxn modelId="{26FD3E2B-1FE8-4786-83A3-3849A25A2154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200" dirty="0" smtClean="0"/>
            <a:t>T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T </a:t>
          </a:r>
          <a:r>
            <a:rPr lang="pl-PL" sz="2000" dirty="0" smtClean="0"/>
            <a:t>kl.gm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9A220F2-DAF1-4468-B521-9FEF7266B690}" type="presOf" srcId="{D96E4491-F83D-4833-AB81-BA2729387618}" destId="{F6FF129E-4DC2-498E-B837-728A7CBF0BFB}" srcOrd="0" destOrd="0" presId="urn:microsoft.com/office/officeart/2005/8/layout/equation1"/>
    <dgm:cxn modelId="{6FE946A6-CE5A-4A9F-A306-8A6D8E7DEE73}" type="presOf" srcId="{761F90AA-63EC-4CF7-8BAF-2A1B546BBDE2}" destId="{4F41CD98-45CB-4660-9E98-D197E13B3659}" srcOrd="0" destOrd="0" presId="urn:microsoft.com/office/officeart/2005/8/layout/equation1"/>
    <dgm:cxn modelId="{E38228D6-425A-4522-B442-663AF82F39E9}" type="presOf" srcId="{34D60573-CA96-4423-BD89-212294F27100}" destId="{FB6459F2-DE2A-4A20-BD91-3A9FE08F688F}" srcOrd="0" destOrd="0" presId="urn:microsoft.com/office/officeart/2005/8/layout/equation1"/>
    <dgm:cxn modelId="{F4CF91F3-2DBE-4F95-A9A8-E3D9FEC75FFA}" type="presOf" srcId="{43693020-F3A3-4777-AFFD-2C2C33376E8C}" destId="{DE664190-B08E-4605-A774-A156C16ED541}" srcOrd="0" destOrd="0" presId="urn:microsoft.com/office/officeart/2005/8/layout/equation1"/>
    <dgm:cxn modelId="{00A55341-71A4-43DF-8B84-065258C19539}" type="presOf" srcId="{C9FD1929-448C-4E2B-A307-AD9A64DE354D}" destId="{B838B0FF-07D4-447F-9735-F7E35B280F5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7F5C3D63-C02B-42D4-B31F-82C98997CA3E}" type="presOf" srcId="{561715FC-21DF-43E8-9764-FE5EA2E357BA}" destId="{939AF57D-5D2A-4439-ADEB-EBA01CBE4CDC}" srcOrd="0" destOrd="0" presId="urn:microsoft.com/office/officeart/2005/8/layout/equation1"/>
    <dgm:cxn modelId="{C32432D0-2D95-49CD-892E-36502D26DB31}" type="presParOf" srcId="{FB6459F2-DE2A-4A20-BD91-3A9FE08F688F}" destId="{939AF57D-5D2A-4439-ADEB-EBA01CBE4CDC}" srcOrd="0" destOrd="0" presId="urn:microsoft.com/office/officeart/2005/8/layout/equation1"/>
    <dgm:cxn modelId="{DF0A0D30-7682-4B4E-BE5F-8706FFFA8986}" type="presParOf" srcId="{FB6459F2-DE2A-4A20-BD91-3A9FE08F688F}" destId="{8481D817-20D3-4021-8D7B-77F1F106E5A1}" srcOrd="1" destOrd="0" presId="urn:microsoft.com/office/officeart/2005/8/layout/equation1"/>
    <dgm:cxn modelId="{9FFF8EDA-3A1B-448B-9E4D-F77DFD7F5933}" type="presParOf" srcId="{FB6459F2-DE2A-4A20-BD91-3A9FE08F688F}" destId="{B838B0FF-07D4-447F-9735-F7E35B280F51}" srcOrd="2" destOrd="0" presId="urn:microsoft.com/office/officeart/2005/8/layout/equation1"/>
    <dgm:cxn modelId="{FF311A77-4A59-49CB-BC9A-8CC408B05568}" type="presParOf" srcId="{FB6459F2-DE2A-4A20-BD91-3A9FE08F688F}" destId="{F4F21380-26B8-46FF-BEC6-E16B438FC887}" srcOrd="3" destOrd="0" presId="urn:microsoft.com/office/officeart/2005/8/layout/equation1"/>
    <dgm:cxn modelId="{6B8B103D-B8B6-48A5-B4E4-42E33785EC3D}" type="presParOf" srcId="{FB6459F2-DE2A-4A20-BD91-3A9FE08F688F}" destId="{F6FF129E-4DC2-498E-B837-728A7CBF0BFB}" srcOrd="4" destOrd="0" presId="urn:microsoft.com/office/officeart/2005/8/layout/equation1"/>
    <dgm:cxn modelId="{7E5B1D63-EE59-481B-B8AF-9C02F9354639}" type="presParOf" srcId="{FB6459F2-DE2A-4A20-BD91-3A9FE08F688F}" destId="{43B4CC38-3236-40EC-801C-21F801235577}" srcOrd="5" destOrd="0" presId="urn:microsoft.com/office/officeart/2005/8/layout/equation1"/>
    <dgm:cxn modelId="{A078B919-87BE-4413-A617-16D8741768AD}" type="presParOf" srcId="{FB6459F2-DE2A-4A20-BD91-3A9FE08F688F}" destId="{DE664190-B08E-4605-A774-A156C16ED541}" srcOrd="6" destOrd="0" presId="urn:microsoft.com/office/officeart/2005/8/layout/equation1"/>
    <dgm:cxn modelId="{1A914F9F-285C-4F36-8EB8-5112B0D32263}" type="presParOf" srcId="{FB6459F2-DE2A-4A20-BD91-3A9FE08F688F}" destId="{A4FD5C58-F161-4926-989B-BF931A1AFC86}" srcOrd="7" destOrd="0" presId="urn:microsoft.com/office/officeart/2005/8/layout/equation1"/>
    <dgm:cxn modelId="{E21933D3-AC71-4B82-BADB-03A111E181AA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r"/>
          <a:r>
            <a:rPr lang="pl-PL" sz="2400" dirty="0" smtClean="0"/>
            <a:t>GIM</a:t>
          </a:r>
          <a:endParaRPr lang="pl-PL" sz="24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T</a:t>
          </a:r>
          <a:br>
            <a:rPr lang="pl-PL" sz="3200" dirty="0" smtClean="0"/>
          </a:br>
          <a:r>
            <a:rPr lang="pl-PL" sz="1800" dirty="0" err="1" smtClean="0"/>
            <a:t>kl.gim</a:t>
          </a:r>
          <a:endParaRPr lang="pl-PL" sz="18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1F97F25-2380-4984-9CE3-28A621C9E331}" type="presOf" srcId="{D96E4491-F83D-4833-AB81-BA2729387618}" destId="{F6FF129E-4DC2-498E-B837-728A7CBF0BFB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BE2D09FF-45DC-4E88-AD80-097E53229A42}" type="presOf" srcId="{34D60573-CA96-4423-BD89-212294F27100}" destId="{FB6459F2-DE2A-4A20-BD91-3A9FE08F688F}" srcOrd="0" destOrd="0" presId="urn:microsoft.com/office/officeart/2005/8/layout/equation1"/>
    <dgm:cxn modelId="{CA283AAB-F73A-45C7-926E-ADEB4FCBBC07}" type="presOf" srcId="{43693020-F3A3-4777-AFFD-2C2C33376E8C}" destId="{DE664190-B08E-4605-A774-A156C16ED541}" srcOrd="0" destOrd="0" presId="urn:microsoft.com/office/officeart/2005/8/layout/equation1"/>
    <dgm:cxn modelId="{04B1FEA1-E9CD-4FC1-A4DB-6B210DF26A01}" type="presOf" srcId="{C9FD1929-448C-4E2B-A307-AD9A64DE354D}" destId="{B838B0FF-07D4-447F-9735-F7E35B280F51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02A2952F-3FAB-4BFD-98CD-88078A2D26DE}" type="presOf" srcId="{761F90AA-63EC-4CF7-8BAF-2A1B546BBDE2}" destId="{4F41CD98-45CB-4660-9E98-D197E13B3659}" srcOrd="0" destOrd="0" presId="urn:microsoft.com/office/officeart/2005/8/layout/equation1"/>
    <dgm:cxn modelId="{B0FC0ED4-3A41-4820-B597-997352087DCE}" type="presOf" srcId="{561715FC-21DF-43E8-9764-FE5EA2E357BA}" destId="{939AF57D-5D2A-4439-ADEB-EBA01CBE4CDC}" srcOrd="0" destOrd="0" presId="urn:microsoft.com/office/officeart/2005/8/layout/equation1"/>
    <dgm:cxn modelId="{10583FA7-F417-4D37-B6CC-8DBA8CDC20E7}" type="presParOf" srcId="{FB6459F2-DE2A-4A20-BD91-3A9FE08F688F}" destId="{939AF57D-5D2A-4439-ADEB-EBA01CBE4CDC}" srcOrd="0" destOrd="0" presId="urn:microsoft.com/office/officeart/2005/8/layout/equation1"/>
    <dgm:cxn modelId="{90C8E497-33E7-4B31-A89B-CF85E3DF9BED}" type="presParOf" srcId="{FB6459F2-DE2A-4A20-BD91-3A9FE08F688F}" destId="{8481D817-20D3-4021-8D7B-77F1F106E5A1}" srcOrd="1" destOrd="0" presId="urn:microsoft.com/office/officeart/2005/8/layout/equation1"/>
    <dgm:cxn modelId="{113B9187-3FBE-4F33-B1B2-3B610EE0EDE7}" type="presParOf" srcId="{FB6459F2-DE2A-4A20-BD91-3A9FE08F688F}" destId="{B838B0FF-07D4-447F-9735-F7E35B280F51}" srcOrd="2" destOrd="0" presId="urn:microsoft.com/office/officeart/2005/8/layout/equation1"/>
    <dgm:cxn modelId="{92B612B2-5F0A-4667-913B-AFEC042BBA3D}" type="presParOf" srcId="{FB6459F2-DE2A-4A20-BD91-3A9FE08F688F}" destId="{F4F21380-26B8-46FF-BEC6-E16B438FC887}" srcOrd="3" destOrd="0" presId="urn:microsoft.com/office/officeart/2005/8/layout/equation1"/>
    <dgm:cxn modelId="{2BB0AF5C-4536-43C9-BAE1-C0ED5DCCA22D}" type="presParOf" srcId="{FB6459F2-DE2A-4A20-BD91-3A9FE08F688F}" destId="{F6FF129E-4DC2-498E-B837-728A7CBF0BFB}" srcOrd="4" destOrd="0" presId="urn:microsoft.com/office/officeart/2005/8/layout/equation1"/>
    <dgm:cxn modelId="{39C1DA39-8405-47B8-8C19-95AB801E9B54}" type="presParOf" srcId="{FB6459F2-DE2A-4A20-BD91-3A9FE08F688F}" destId="{43B4CC38-3236-40EC-801C-21F801235577}" srcOrd="5" destOrd="0" presId="urn:microsoft.com/office/officeart/2005/8/layout/equation1"/>
    <dgm:cxn modelId="{F123E3D3-29B5-40F5-B018-F54404AE6F1E}" type="presParOf" srcId="{FB6459F2-DE2A-4A20-BD91-3A9FE08F688F}" destId="{DE664190-B08E-4605-A774-A156C16ED541}" srcOrd="6" destOrd="0" presId="urn:microsoft.com/office/officeart/2005/8/layout/equation1"/>
    <dgm:cxn modelId="{381586F9-8276-4204-9693-1636B5190EC3}" type="presParOf" srcId="{FB6459F2-DE2A-4A20-BD91-3A9FE08F688F}" destId="{A4FD5C58-F161-4926-989B-BF931A1AFC86}" srcOrd="7" destOrd="0" presId="urn:microsoft.com/office/officeart/2005/8/layout/equation1"/>
    <dgm:cxn modelId="{02752213-6C1D-4573-8FE3-169599A69ABE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ctr"/>
          <a:r>
            <a:rPr lang="pl-PL" sz="2400" dirty="0" smtClean="0"/>
            <a:t>GIM</a:t>
          </a:r>
          <a:endParaRPr lang="pl-PL" sz="24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BS</a:t>
          </a:r>
          <a:r>
            <a:rPr lang="pl-PL" sz="2000" dirty="0" smtClean="0"/>
            <a:t>I</a:t>
          </a:r>
          <a:r>
            <a:rPr lang="pl-PL" sz="2400" dirty="0" smtClean="0"/>
            <a:t> </a:t>
          </a:r>
          <a:r>
            <a:rPr lang="pl-PL" sz="1400" dirty="0" err="1" smtClean="0"/>
            <a:t>kl.gim</a:t>
          </a:r>
          <a:endParaRPr lang="pl-PL" sz="14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36C160E-B407-42AE-8C13-99334EAD8407}" type="presOf" srcId="{D96E4491-F83D-4833-AB81-BA2729387618}" destId="{F6FF129E-4DC2-498E-B837-728A7CBF0BFB}" srcOrd="0" destOrd="0" presId="urn:microsoft.com/office/officeart/2005/8/layout/equation1"/>
    <dgm:cxn modelId="{645F1491-0CFC-49FC-A966-289E00D054E2}" type="presOf" srcId="{761F90AA-63EC-4CF7-8BAF-2A1B546BBDE2}" destId="{4F41CD98-45CB-4660-9E98-D197E13B3659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E0D48DFB-0BE9-4842-A41B-F6DF68F8BC82}" type="presOf" srcId="{43693020-F3A3-4777-AFFD-2C2C33376E8C}" destId="{DE664190-B08E-4605-A774-A156C16ED541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B2BEA2B4-7EDF-4DC8-848B-1EFF41AA36F8}" type="presOf" srcId="{34D60573-CA96-4423-BD89-212294F27100}" destId="{FB6459F2-DE2A-4A20-BD91-3A9FE08F688F}" srcOrd="0" destOrd="0" presId="urn:microsoft.com/office/officeart/2005/8/layout/equation1"/>
    <dgm:cxn modelId="{8550A68C-5F4C-41FC-9426-AF2EFDFB66BF}" type="presOf" srcId="{561715FC-21DF-43E8-9764-FE5EA2E357BA}" destId="{939AF57D-5D2A-4439-ADEB-EBA01CBE4CDC}" srcOrd="0" destOrd="0" presId="urn:microsoft.com/office/officeart/2005/8/layout/equation1"/>
    <dgm:cxn modelId="{2F605562-4708-46D3-B19E-7C1FFB56D0AC}" type="presOf" srcId="{C9FD1929-448C-4E2B-A307-AD9A64DE354D}" destId="{B838B0FF-07D4-447F-9735-F7E35B280F51}" srcOrd="0" destOrd="0" presId="urn:microsoft.com/office/officeart/2005/8/layout/equation1"/>
    <dgm:cxn modelId="{C74F9BFB-8700-44D4-81DE-DC2C9E75AC0F}" type="presParOf" srcId="{FB6459F2-DE2A-4A20-BD91-3A9FE08F688F}" destId="{939AF57D-5D2A-4439-ADEB-EBA01CBE4CDC}" srcOrd="0" destOrd="0" presId="urn:microsoft.com/office/officeart/2005/8/layout/equation1"/>
    <dgm:cxn modelId="{DB339206-45EE-4208-9B05-5DF6A5A1DE21}" type="presParOf" srcId="{FB6459F2-DE2A-4A20-BD91-3A9FE08F688F}" destId="{8481D817-20D3-4021-8D7B-77F1F106E5A1}" srcOrd="1" destOrd="0" presId="urn:microsoft.com/office/officeart/2005/8/layout/equation1"/>
    <dgm:cxn modelId="{6B29DDA2-99F4-4689-947A-8DD522DD7338}" type="presParOf" srcId="{FB6459F2-DE2A-4A20-BD91-3A9FE08F688F}" destId="{B838B0FF-07D4-447F-9735-F7E35B280F51}" srcOrd="2" destOrd="0" presId="urn:microsoft.com/office/officeart/2005/8/layout/equation1"/>
    <dgm:cxn modelId="{085E5230-EF75-4079-9174-C51DDED304DA}" type="presParOf" srcId="{FB6459F2-DE2A-4A20-BD91-3A9FE08F688F}" destId="{F4F21380-26B8-46FF-BEC6-E16B438FC887}" srcOrd="3" destOrd="0" presId="urn:microsoft.com/office/officeart/2005/8/layout/equation1"/>
    <dgm:cxn modelId="{BB1F324C-AFBC-4EEC-B0B7-6DEAD02DEC7C}" type="presParOf" srcId="{FB6459F2-DE2A-4A20-BD91-3A9FE08F688F}" destId="{F6FF129E-4DC2-498E-B837-728A7CBF0BFB}" srcOrd="4" destOrd="0" presId="urn:microsoft.com/office/officeart/2005/8/layout/equation1"/>
    <dgm:cxn modelId="{56149A35-6A73-49CE-9887-177CE3BCC67D}" type="presParOf" srcId="{FB6459F2-DE2A-4A20-BD91-3A9FE08F688F}" destId="{43B4CC38-3236-40EC-801C-21F801235577}" srcOrd="5" destOrd="0" presId="urn:microsoft.com/office/officeart/2005/8/layout/equation1"/>
    <dgm:cxn modelId="{DB27A7EA-0A12-4F73-93CD-7D9E65EA7CBF}" type="presParOf" srcId="{FB6459F2-DE2A-4A20-BD91-3A9FE08F688F}" destId="{DE664190-B08E-4605-A774-A156C16ED541}" srcOrd="6" destOrd="0" presId="urn:microsoft.com/office/officeart/2005/8/layout/equation1"/>
    <dgm:cxn modelId="{66DE93F4-E6F1-4691-88B3-80D7221091E3}" type="presParOf" srcId="{FB6459F2-DE2A-4A20-BD91-3A9FE08F688F}" destId="{A4FD5C58-F161-4926-989B-BF931A1AFC86}" srcOrd="7" destOrd="0" presId="urn:microsoft.com/office/officeart/2005/8/layout/equation1"/>
    <dgm:cxn modelId="{F9031DD7-63DB-4248-BDFA-E9D78D51DFCF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000" dirty="0" smtClean="0"/>
            <a:t>T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T </a:t>
          </a:r>
          <a:r>
            <a:rPr lang="pl-PL" sz="2000" dirty="0" smtClean="0"/>
            <a:t>kl.gm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28A0CB-9C23-42E3-8658-297795ED9259}" type="presOf" srcId="{C9FD1929-448C-4E2B-A307-AD9A64DE354D}" destId="{B838B0FF-07D4-447F-9735-F7E35B280F5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F416DAA2-C15D-4C0C-9515-956BFBAED6F1}" type="presOf" srcId="{43693020-F3A3-4777-AFFD-2C2C33376E8C}" destId="{DE664190-B08E-4605-A774-A156C16ED541}" srcOrd="0" destOrd="0" presId="urn:microsoft.com/office/officeart/2005/8/layout/equation1"/>
    <dgm:cxn modelId="{C581040D-8F4F-4043-AE34-DD1491F15587}" type="presOf" srcId="{D96E4491-F83D-4833-AB81-BA2729387618}" destId="{F6FF129E-4DC2-498E-B837-728A7CBF0BFB}" srcOrd="0" destOrd="0" presId="urn:microsoft.com/office/officeart/2005/8/layout/equation1"/>
    <dgm:cxn modelId="{A3265A1B-61D9-407D-90AA-EFC3ED58AD66}" type="presOf" srcId="{761F90AA-63EC-4CF7-8BAF-2A1B546BBDE2}" destId="{4F41CD98-45CB-4660-9E98-D197E13B3659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D17B94DC-F577-4333-B1A0-441F082A5A14}" type="presOf" srcId="{34D60573-CA96-4423-BD89-212294F27100}" destId="{FB6459F2-DE2A-4A20-BD91-3A9FE08F688F}" srcOrd="0" destOrd="0" presId="urn:microsoft.com/office/officeart/2005/8/layout/equation1"/>
    <dgm:cxn modelId="{9E4EE4F1-45B9-4CB4-993E-F7B58B68D0F3}" type="presOf" srcId="{561715FC-21DF-43E8-9764-FE5EA2E357BA}" destId="{939AF57D-5D2A-4439-ADEB-EBA01CBE4CDC}" srcOrd="0" destOrd="0" presId="urn:microsoft.com/office/officeart/2005/8/layout/equation1"/>
    <dgm:cxn modelId="{0DD81875-3018-4C9A-8857-48E8485D21B7}" type="presParOf" srcId="{FB6459F2-DE2A-4A20-BD91-3A9FE08F688F}" destId="{939AF57D-5D2A-4439-ADEB-EBA01CBE4CDC}" srcOrd="0" destOrd="0" presId="urn:microsoft.com/office/officeart/2005/8/layout/equation1"/>
    <dgm:cxn modelId="{73988AA3-BB0D-45B8-8027-7A9C582E7E1C}" type="presParOf" srcId="{FB6459F2-DE2A-4A20-BD91-3A9FE08F688F}" destId="{8481D817-20D3-4021-8D7B-77F1F106E5A1}" srcOrd="1" destOrd="0" presId="urn:microsoft.com/office/officeart/2005/8/layout/equation1"/>
    <dgm:cxn modelId="{D998D9CE-3592-487E-957C-2E172C0139AC}" type="presParOf" srcId="{FB6459F2-DE2A-4A20-BD91-3A9FE08F688F}" destId="{B838B0FF-07D4-447F-9735-F7E35B280F51}" srcOrd="2" destOrd="0" presId="urn:microsoft.com/office/officeart/2005/8/layout/equation1"/>
    <dgm:cxn modelId="{CE0A1CC0-83AB-429B-BDAE-8C7FBE08B311}" type="presParOf" srcId="{FB6459F2-DE2A-4A20-BD91-3A9FE08F688F}" destId="{F4F21380-26B8-46FF-BEC6-E16B438FC887}" srcOrd="3" destOrd="0" presId="urn:microsoft.com/office/officeart/2005/8/layout/equation1"/>
    <dgm:cxn modelId="{C74AE852-A8DC-44C6-BF9B-9AEA6AB121E7}" type="presParOf" srcId="{FB6459F2-DE2A-4A20-BD91-3A9FE08F688F}" destId="{F6FF129E-4DC2-498E-B837-728A7CBF0BFB}" srcOrd="4" destOrd="0" presId="urn:microsoft.com/office/officeart/2005/8/layout/equation1"/>
    <dgm:cxn modelId="{C01D81AF-E63F-4820-9F37-812F66FF4BFD}" type="presParOf" srcId="{FB6459F2-DE2A-4A20-BD91-3A9FE08F688F}" destId="{43B4CC38-3236-40EC-801C-21F801235577}" srcOrd="5" destOrd="0" presId="urn:microsoft.com/office/officeart/2005/8/layout/equation1"/>
    <dgm:cxn modelId="{34614073-915B-4613-820C-9788F5CA8197}" type="presParOf" srcId="{FB6459F2-DE2A-4A20-BD91-3A9FE08F688F}" destId="{DE664190-B08E-4605-A774-A156C16ED541}" srcOrd="6" destOrd="0" presId="urn:microsoft.com/office/officeart/2005/8/layout/equation1"/>
    <dgm:cxn modelId="{87153A77-1A93-441F-958A-5599292FDFAF}" type="presParOf" srcId="{FB6459F2-DE2A-4A20-BD91-3A9FE08F688F}" destId="{A4FD5C58-F161-4926-989B-BF931A1AFC86}" srcOrd="7" destOrd="0" presId="urn:microsoft.com/office/officeart/2005/8/layout/equation1"/>
    <dgm:cxn modelId="{9530E1F2-23AA-47D0-97E3-4AC802ED2DE1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000" dirty="0" smtClean="0"/>
            <a:t>ZSZ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BS</a:t>
          </a:r>
          <a:r>
            <a:rPr lang="pl-PL" sz="2000" dirty="0" smtClean="0"/>
            <a:t>I</a:t>
          </a:r>
          <a:r>
            <a:rPr lang="pl-PL" sz="3200" dirty="0" smtClean="0"/>
            <a:t> </a:t>
          </a:r>
          <a:r>
            <a:rPr lang="pl-PL" sz="2000" dirty="0" smtClean="0"/>
            <a:t>kl.gm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8BDEA9-C98A-4FBA-BDA8-F32BB5237CAA}" type="presOf" srcId="{C9FD1929-448C-4E2B-A307-AD9A64DE354D}" destId="{B838B0FF-07D4-447F-9735-F7E35B280F51}" srcOrd="0" destOrd="0" presId="urn:microsoft.com/office/officeart/2005/8/layout/equation1"/>
    <dgm:cxn modelId="{5A9205EC-8BF3-4B73-B33A-E1D0ECF918C7}" type="presOf" srcId="{43693020-F3A3-4777-AFFD-2C2C33376E8C}" destId="{DE664190-B08E-4605-A774-A156C16ED541}" srcOrd="0" destOrd="0" presId="urn:microsoft.com/office/officeart/2005/8/layout/equation1"/>
    <dgm:cxn modelId="{634F5F1D-7954-49AF-931F-4F3B02E1EFA5}" type="presOf" srcId="{D96E4491-F83D-4833-AB81-BA2729387618}" destId="{F6FF129E-4DC2-498E-B837-728A7CBF0BFB}" srcOrd="0" destOrd="0" presId="urn:microsoft.com/office/officeart/2005/8/layout/equation1"/>
    <dgm:cxn modelId="{2FDB752E-796C-4FE1-A90B-44C22B134B6A}" type="presOf" srcId="{561715FC-21DF-43E8-9764-FE5EA2E357BA}" destId="{939AF57D-5D2A-4439-ADEB-EBA01CBE4CDC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E93398B5-F094-4E51-A9AF-1A9D8CEC9D4E}" type="presOf" srcId="{761F90AA-63EC-4CF7-8BAF-2A1B546BBDE2}" destId="{4F41CD98-45CB-4660-9E98-D197E13B3659}" srcOrd="0" destOrd="0" presId="urn:microsoft.com/office/officeart/2005/8/layout/equation1"/>
    <dgm:cxn modelId="{C4A88D80-2ABE-4225-B201-D311241A78C0}" type="presOf" srcId="{34D60573-CA96-4423-BD89-212294F27100}" destId="{FB6459F2-DE2A-4A20-BD91-3A9FE08F688F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040A7FC1-3C55-4E2F-9B8A-C55DD6CD58D2}" type="presParOf" srcId="{FB6459F2-DE2A-4A20-BD91-3A9FE08F688F}" destId="{939AF57D-5D2A-4439-ADEB-EBA01CBE4CDC}" srcOrd="0" destOrd="0" presId="urn:microsoft.com/office/officeart/2005/8/layout/equation1"/>
    <dgm:cxn modelId="{BB19A116-A4D6-4063-B1B0-839452E227C7}" type="presParOf" srcId="{FB6459F2-DE2A-4A20-BD91-3A9FE08F688F}" destId="{8481D817-20D3-4021-8D7B-77F1F106E5A1}" srcOrd="1" destOrd="0" presId="urn:microsoft.com/office/officeart/2005/8/layout/equation1"/>
    <dgm:cxn modelId="{864470AA-767D-402B-9092-2EDE8EAB4EE4}" type="presParOf" srcId="{FB6459F2-DE2A-4A20-BD91-3A9FE08F688F}" destId="{B838B0FF-07D4-447F-9735-F7E35B280F51}" srcOrd="2" destOrd="0" presId="urn:microsoft.com/office/officeart/2005/8/layout/equation1"/>
    <dgm:cxn modelId="{86BFB8E2-509C-4B39-A46E-3D446393BA81}" type="presParOf" srcId="{FB6459F2-DE2A-4A20-BD91-3A9FE08F688F}" destId="{F4F21380-26B8-46FF-BEC6-E16B438FC887}" srcOrd="3" destOrd="0" presId="urn:microsoft.com/office/officeart/2005/8/layout/equation1"/>
    <dgm:cxn modelId="{DAD77199-3377-412A-97F2-3F29F00FF283}" type="presParOf" srcId="{FB6459F2-DE2A-4A20-BD91-3A9FE08F688F}" destId="{F6FF129E-4DC2-498E-B837-728A7CBF0BFB}" srcOrd="4" destOrd="0" presId="urn:microsoft.com/office/officeart/2005/8/layout/equation1"/>
    <dgm:cxn modelId="{5E59892A-7FFF-4735-83A2-B864F644A222}" type="presParOf" srcId="{FB6459F2-DE2A-4A20-BD91-3A9FE08F688F}" destId="{43B4CC38-3236-40EC-801C-21F801235577}" srcOrd="5" destOrd="0" presId="urn:microsoft.com/office/officeart/2005/8/layout/equation1"/>
    <dgm:cxn modelId="{69A766B8-085C-4A1F-95B1-D6DB15B569AA}" type="presParOf" srcId="{FB6459F2-DE2A-4A20-BD91-3A9FE08F688F}" destId="{DE664190-B08E-4605-A774-A156C16ED541}" srcOrd="6" destOrd="0" presId="urn:microsoft.com/office/officeart/2005/8/layout/equation1"/>
    <dgm:cxn modelId="{1AAF58F3-DFC8-4E8C-9B18-A664EEA223BC}" type="presParOf" srcId="{FB6459F2-DE2A-4A20-BD91-3A9FE08F688F}" destId="{A4FD5C58-F161-4926-989B-BF931A1AFC86}" srcOrd="7" destOrd="0" presId="urn:microsoft.com/office/officeart/2005/8/layout/equation1"/>
    <dgm:cxn modelId="{965A1304-BA92-4C24-9ABA-8811D562685B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DA8E66B-85AA-4FED-91C1-5F6200DA5959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C0B490-1486-459E-9C0D-6099B6E1DAD1}" type="pres">
      <dgm:prSet presAssocID="{9DA8E66B-85AA-4FED-91C1-5F6200DA59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95F5F52D-0E9B-4C65-9349-2C633B63FD57}" type="presOf" srcId="{9DA8E66B-85AA-4FED-91C1-5F6200DA5959}" destId="{86C0B490-1486-459E-9C0D-6099B6E1DAD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r"/>
          <a:r>
            <a:rPr lang="pl-PL" sz="3200" dirty="0" smtClean="0"/>
            <a:t>SP</a:t>
          </a:r>
          <a:r>
            <a:rPr lang="pl-PL" sz="2000" dirty="0" smtClean="0"/>
            <a:t>6</a:t>
          </a:r>
          <a:endParaRPr lang="pl-PL" sz="4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SP</a:t>
          </a:r>
          <a:r>
            <a:rPr lang="pl-PL" sz="2000" dirty="0" smtClean="0"/>
            <a:t>8</a:t>
          </a:r>
          <a:endParaRPr lang="pl-PL" sz="36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C16BF0-E30C-4D62-9146-2F2571A77708}" type="presOf" srcId="{D96E4491-F83D-4833-AB81-BA2729387618}" destId="{F6FF129E-4DC2-498E-B837-728A7CBF0BFB}" srcOrd="0" destOrd="0" presId="urn:microsoft.com/office/officeart/2005/8/layout/equation1"/>
    <dgm:cxn modelId="{EC74790F-1BC1-4D0F-ABF3-A6081195F8BD}" type="presOf" srcId="{561715FC-21DF-43E8-9764-FE5EA2E357BA}" destId="{939AF57D-5D2A-4439-ADEB-EBA01CBE4CDC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B7277EF8-A9D9-40F0-AC56-BCE45A3A51E8}" type="presOf" srcId="{34D60573-CA96-4423-BD89-212294F27100}" destId="{FB6459F2-DE2A-4A20-BD91-3A9FE08F688F}" srcOrd="0" destOrd="0" presId="urn:microsoft.com/office/officeart/2005/8/layout/equation1"/>
    <dgm:cxn modelId="{F6CB3937-A0BB-4A1B-B776-CF239559FD89}" type="presOf" srcId="{C9FD1929-448C-4E2B-A307-AD9A64DE354D}" destId="{B838B0FF-07D4-447F-9735-F7E35B280F51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2F0A1EC8-5D10-4796-B081-008B710FBFA9}" type="presOf" srcId="{43693020-F3A3-4777-AFFD-2C2C33376E8C}" destId="{DE664190-B08E-4605-A774-A156C16ED541}" srcOrd="0" destOrd="0" presId="urn:microsoft.com/office/officeart/2005/8/layout/equation1"/>
    <dgm:cxn modelId="{DA8C5445-FCCC-4FDA-BEA0-5709E2959458}" type="presOf" srcId="{761F90AA-63EC-4CF7-8BAF-2A1B546BBDE2}" destId="{4F41CD98-45CB-4660-9E98-D197E13B3659}" srcOrd="0" destOrd="0" presId="urn:microsoft.com/office/officeart/2005/8/layout/equation1"/>
    <dgm:cxn modelId="{35114B04-F788-44F8-9B48-B8066FC7345B}" type="presParOf" srcId="{FB6459F2-DE2A-4A20-BD91-3A9FE08F688F}" destId="{939AF57D-5D2A-4439-ADEB-EBA01CBE4CDC}" srcOrd="0" destOrd="0" presId="urn:microsoft.com/office/officeart/2005/8/layout/equation1"/>
    <dgm:cxn modelId="{57522228-BC6B-40E5-B26E-E6767781F850}" type="presParOf" srcId="{FB6459F2-DE2A-4A20-BD91-3A9FE08F688F}" destId="{8481D817-20D3-4021-8D7B-77F1F106E5A1}" srcOrd="1" destOrd="0" presId="urn:microsoft.com/office/officeart/2005/8/layout/equation1"/>
    <dgm:cxn modelId="{56B38A03-5765-4BDB-989E-B0FBBF2816F2}" type="presParOf" srcId="{FB6459F2-DE2A-4A20-BD91-3A9FE08F688F}" destId="{B838B0FF-07D4-447F-9735-F7E35B280F51}" srcOrd="2" destOrd="0" presId="urn:microsoft.com/office/officeart/2005/8/layout/equation1"/>
    <dgm:cxn modelId="{2BA80150-C439-4B31-BFD4-01D7597CCF12}" type="presParOf" srcId="{FB6459F2-DE2A-4A20-BD91-3A9FE08F688F}" destId="{F4F21380-26B8-46FF-BEC6-E16B438FC887}" srcOrd="3" destOrd="0" presId="urn:microsoft.com/office/officeart/2005/8/layout/equation1"/>
    <dgm:cxn modelId="{F67A8A02-3BE1-4937-82CF-EDB9103C97E7}" type="presParOf" srcId="{FB6459F2-DE2A-4A20-BD91-3A9FE08F688F}" destId="{F6FF129E-4DC2-498E-B837-728A7CBF0BFB}" srcOrd="4" destOrd="0" presId="urn:microsoft.com/office/officeart/2005/8/layout/equation1"/>
    <dgm:cxn modelId="{73FC02B4-5B6D-42DB-9A6C-C78D8F4C53DA}" type="presParOf" srcId="{FB6459F2-DE2A-4A20-BD91-3A9FE08F688F}" destId="{43B4CC38-3236-40EC-801C-21F801235577}" srcOrd="5" destOrd="0" presId="urn:microsoft.com/office/officeart/2005/8/layout/equation1"/>
    <dgm:cxn modelId="{5E8B6104-BCC7-4983-A441-59C8014A2592}" type="presParOf" srcId="{FB6459F2-DE2A-4A20-BD91-3A9FE08F688F}" destId="{DE664190-B08E-4605-A774-A156C16ED541}" srcOrd="6" destOrd="0" presId="urn:microsoft.com/office/officeart/2005/8/layout/equation1"/>
    <dgm:cxn modelId="{5C0736E0-9BF1-4CFB-8A76-275783C133A6}" type="presParOf" srcId="{FB6459F2-DE2A-4A20-BD91-3A9FE08F688F}" destId="{A4FD5C58-F161-4926-989B-BF931A1AFC86}" srcOrd="7" destOrd="0" presId="urn:microsoft.com/office/officeart/2005/8/layout/equation1"/>
    <dgm:cxn modelId="{B4A3734B-24EB-4209-A6B8-154562BCBB48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r"/>
          <a:r>
            <a:rPr lang="pl-PL" sz="2400" dirty="0" smtClean="0"/>
            <a:t>GIM</a:t>
          </a:r>
          <a:endParaRPr lang="pl-PL" sz="24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SP</a:t>
          </a:r>
          <a:r>
            <a:rPr lang="pl-PL" sz="1800" dirty="0" smtClean="0"/>
            <a:t>8kl.gim</a:t>
          </a:r>
          <a:endParaRPr lang="pl-PL" sz="18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0D4F2B-DA80-4303-9AB4-690D7BDF4B4D}" type="presOf" srcId="{761F90AA-63EC-4CF7-8BAF-2A1B546BBDE2}" destId="{4F41CD98-45CB-4660-9E98-D197E13B3659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C5F867A9-8872-4104-8DEE-C77ED86EC68F}" type="presOf" srcId="{C9FD1929-448C-4E2B-A307-AD9A64DE354D}" destId="{B838B0FF-07D4-447F-9735-F7E35B280F51}" srcOrd="0" destOrd="0" presId="urn:microsoft.com/office/officeart/2005/8/layout/equation1"/>
    <dgm:cxn modelId="{B76247A4-CAB4-4FE4-ADD1-8BBD47C46701}" type="presOf" srcId="{34D60573-CA96-4423-BD89-212294F27100}" destId="{FB6459F2-DE2A-4A20-BD91-3A9FE08F688F}" srcOrd="0" destOrd="0" presId="urn:microsoft.com/office/officeart/2005/8/layout/equation1"/>
    <dgm:cxn modelId="{334AB876-91F6-411F-A44B-5CDB2CAA194F}" type="presOf" srcId="{D96E4491-F83D-4833-AB81-BA2729387618}" destId="{F6FF129E-4DC2-498E-B837-728A7CBF0BFB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3FAE805D-EF59-4AD6-BA8B-05465DFBEE57}" type="presOf" srcId="{43693020-F3A3-4777-AFFD-2C2C33376E8C}" destId="{DE664190-B08E-4605-A774-A156C16ED541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EDDE5DED-A5B6-4D04-B694-CE13A95BB018}" type="presOf" srcId="{561715FC-21DF-43E8-9764-FE5EA2E357BA}" destId="{939AF57D-5D2A-4439-ADEB-EBA01CBE4CDC}" srcOrd="0" destOrd="0" presId="urn:microsoft.com/office/officeart/2005/8/layout/equation1"/>
    <dgm:cxn modelId="{B5E9F96A-E010-4B8D-B58E-678D22DDE575}" type="presParOf" srcId="{FB6459F2-DE2A-4A20-BD91-3A9FE08F688F}" destId="{939AF57D-5D2A-4439-ADEB-EBA01CBE4CDC}" srcOrd="0" destOrd="0" presId="urn:microsoft.com/office/officeart/2005/8/layout/equation1"/>
    <dgm:cxn modelId="{1731445D-4988-4D57-B693-ABF0279E2E1B}" type="presParOf" srcId="{FB6459F2-DE2A-4A20-BD91-3A9FE08F688F}" destId="{8481D817-20D3-4021-8D7B-77F1F106E5A1}" srcOrd="1" destOrd="0" presId="urn:microsoft.com/office/officeart/2005/8/layout/equation1"/>
    <dgm:cxn modelId="{C85E4004-E56F-4E5F-AD16-095BBED2682C}" type="presParOf" srcId="{FB6459F2-DE2A-4A20-BD91-3A9FE08F688F}" destId="{B838B0FF-07D4-447F-9735-F7E35B280F51}" srcOrd="2" destOrd="0" presId="urn:microsoft.com/office/officeart/2005/8/layout/equation1"/>
    <dgm:cxn modelId="{5951CA27-56A1-41CB-8983-E495FC009438}" type="presParOf" srcId="{FB6459F2-DE2A-4A20-BD91-3A9FE08F688F}" destId="{F4F21380-26B8-46FF-BEC6-E16B438FC887}" srcOrd="3" destOrd="0" presId="urn:microsoft.com/office/officeart/2005/8/layout/equation1"/>
    <dgm:cxn modelId="{AA6472AB-BBDE-4B99-AAEC-A3F5456C261B}" type="presParOf" srcId="{FB6459F2-DE2A-4A20-BD91-3A9FE08F688F}" destId="{F6FF129E-4DC2-498E-B837-728A7CBF0BFB}" srcOrd="4" destOrd="0" presId="urn:microsoft.com/office/officeart/2005/8/layout/equation1"/>
    <dgm:cxn modelId="{A22B7666-F9DB-41B9-949D-295F97CDAD77}" type="presParOf" srcId="{FB6459F2-DE2A-4A20-BD91-3A9FE08F688F}" destId="{43B4CC38-3236-40EC-801C-21F801235577}" srcOrd="5" destOrd="0" presId="urn:microsoft.com/office/officeart/2005/8/layout/equation1"/>
    <dgm:cxn modelId="{589F577A-5E46-4AB0-A4A2-BBF555BE12E8}" type="presParOf" srcId="{FB6459F2-DE2A-4A20-BD91-3A9FE08F688F}" destId="{DE664190-B08E-4605-A774-A156C16ED541}" srcOrd="6" destOrd="0" presId="urn:microsoft.com/office/officeart/2005/8/layout/equation1"/>
    <dgm:cxn modelId="{FDBF0BB1-FCD4-4446-BD4C-B53A9AE874C3}" type="presParOf" srcId="{FB6459F2-DE2A-4A20-BD91-3A9FE08F688F}" destId="{A4FD5C58-F161-4926-989B-BF931A1AFC86}" srcOrd="7" destOrd="0" presId="urn:microsoft.com/office/officeart/2005/8/layout/equation1"/>
    <dgm:cxn modelId="{BBB71D73-5772-4345-976B-80F72F63C603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ctr"/>
          <a:r>
            <a:rPr lang="pl-PL" sz="2400" dirty="0" smtClean="0"/>
            <a:t>GIM</a:t>
          </a:r>
          <a:endParaRPr lang="pl-PL" sz="24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ct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ct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ct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ct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ct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LO </a:t>
          </a:r>
          <a:r>
            <a:rPr lang="pl-PL" sz="1400" dirty="0" err="1" smtClean="0"/>
            <a:t>kl.gim</a:t>
          </a:r>
          <a:endParaRPr lang="pl-PL" sz="14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ct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ct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DC71C3-0C5C-4AD2-A3CB-784A3D914C0D}" type="presOf" srcId="{561715FC-21DF-43E8-9764-FE5EA2E357BA}" destId="{939AF57D-5D2A-4439-ADEB-EBA01CBE4CDC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F48B1582-518E-41B9-A1C2-74E2DBA18071}" type="presOf" srcId="{761F90AA-63EC-4CF7-8BAF-2A1B546BBDE2}" destId="{4F41CD98-45CB-4660-9E98-D197E13B3659}" srcOrd="0" destOrd="0" presId="urn:microsoft.com/office/officeart/2005/8/layout/equation1"/>
    <dgm:cxn modelId="{7B67AE58-578A-4B4D-B261-5733FA35E31A}" type="presOf" srcId="{D96E4491-F83D-4833-AB81-BA2729387618}" destId="{F6FF129E-4DC2-498E-B837-728A7CBF0BFB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0BC25C5E-275B-447D-B03A-6A5974A12D51}" type="presOf" srcId="{43693020-F3A3-4777-AFFD-2C2C33376E8C}" destId="{DE664190-B08E-4605-A774-A156C16ED541}" srcOrd="0" destOrd="0" presId="urn:microsoft.com/office/officeart/2005/8/layout/equation1"/>
    <dgm:cxn modelId="{27734520-9B00-4C46-8642-B0E41B01F886}" type="presOf" srcId="{34D60573-CA96-4423-BD89-212294F27100}" destId="{FB6459F2-DE2A-4A20-BD91-3A9FE08F688F}" srcOrd="0" destOrd="0" presId="urn:microsoft.com/office/officeart/2005/8/layout/equation1"/>
    <dgm:cxn modelId="{7229FB02-40C2-439A-9145-B4C6E1E3067A}" type="presOf" srcId="{C9FD1929-448C-4E2B-A307-AD9A64DE354D}" destId="{B838B0FF-07D4-447F-9735-F7E35B280F51}" srcOrd="0" destOrd="0" presId="urn:microsoft.com/office/officeart/2005/8/layout/equation1"/>
    <dgm:cxn modelId="{33B8137A-A12C-42F6-967B-A7308924187C}" type="presParOf" srcId="{FB6459F2-DE2A-4A20-BD91-3A9FE08F688F}" destId="{939AF57D-5D2A-4439-ADEB-EBA01CBE4CDC}" srcOrd="0" destOrd="0" presId="urn:microsoft.com/office/officeart/2005/8/layout/equation1"/>
    <dgm:cxn modelId="{FC99E311-E8AF-4D46-ADA9-948EC6F1DD2A}" type="presParOf" srcId="{FB6459F2-DE2A-4A20-BD91-3A9FE08F688F}" destId="{8481D817-20D3-4021-8D7B-77F1F106E5A1}" srcOrd="1" destOrd="0" presId="urn:microsoft.com/office/officeart/2005/8/layout/equation1"/>
    <dgm:cxn modelId="{CF053033-0B00-4B90-A428-977F56B697F7}" type="presParOf" srcId="{FB6459F2-DE2A-4A20-BD91-3A9FE08F688F}" destId="{B838B0FF-07D4-447F-9735-F7E35B280F51}" srcOrd="2" destOrd="0" presId="urn:microsoft.com/office/officeart/2005/8/layout/equation1"/>
    <dgm:cxn modelId="{62669469-DF6B-416D-AF1C-DDEFFDC2C1D0}" type="presParOf" srcId="{FB6459F2-DE2A-4A20-BD91-3A9FE08F688F}" destId="{F4F21380-26B8-46FF-BEC6-E16B438FC887}" srcOrd="3" destOrd="0" presId="urn:microsoft.com/office/officeart/2005/8/layout/equation1"/>
    <dgm:cxn modelId="{6D7E106C-666C-4BB9-9B25-A1704EFE14A5}" type="presParOf" srcId="{FB6459F2-DE2A-4A20-BD91-3A9FE08F688F}" destId="{F6FF129E-4DC2-498E-B837-728A7CBF0BFB}" srcOrd="4" destOrd="0" presId="urn:microsoft.com/office/officeart/2005/8/layout/equation1"/>
    <dgm:cxn modelId="{D87DDE8C-7F50-424F-B9C1-02702C167882}" type="presParOf" srcId="{FB6459F2-DE2A-4A20-BD91-3A9FE08F688F}" destId="{43B4CC38-3236-40EC-801C-21F801235577}" srcOrd="5" destOrd="0" presId="urn:microsoft.com/office/officeart/2005/8/layout/equation1"/>
    <dgm:cxn modelId="{040C334A-AA48-4804-9364-1DCBE12353E4}" type="presParOf" srcId="{FB6459F2-DE2A-4A20-BD91-3A9FE08F688F}" destId="{DE664190-B08E-4605-A774-A156C16ED541}" srcOrd="6" destOrd="0" presId="urn:microsoft.com/office/officeart/2005/8/layout/equation1"/>
    <dgm:cxn modelId="{FCA7BD51-43C8-4422-A8D3-04EEA189A457}" type="presParOf" srcId="{FB6459F2-DE2A-4A20-BD91-3A9FE08F688F}" destId="{A4FD5C58-F161-4926-989B-BF931A1AFC86}" srcOrd="7" destOrd="0" presId="urn:microsoft.com/office/officeart/2005/8/layout/equation1"/>
    <dgm:cxn modelId="{A839FC4D-C967-49FD-BE81-753A68792E9D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r"/>
          <a:r>
            <a:rPr lang="pl-PL" sz="2400" dirty="0" smtClean="0"/>
            <a:t>GIM</a:t>
          </a:r>
          <a:endParaRPr lang="pl-PL" sz="24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T</a:t>
          </a:r>
          <a:r>
            <a:rPr lang="pl-PL" sz="1800" dirty="0" smtClean="0"/>
            <a:t/>
          </a:r>
          <a:br>
            <a:rPr lang="pl-PL" sz="1800" dirty="0" smtClean="0"/>
          </a:br>
          <a:r>
            <a:rPr lang="pl-PL" sz="1800" dirty="0" err="1" smtClean="0"/>
            <a:t>kl.gim</a:t>
          </a:r>
          <a:endParaRPr lang="pl-PL" sz="18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78886" custLinFactNeighborX="-100000" custLinFactNeighborY="24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80A981C-2342-4DC1-8798-DEBCC1CFFE56}" type="presOf" srcId="{561715FC-21DF-43E8-9764-FE5EA2E357BA}" destId="{939AF57D-5D2A-4439-ADEB-EBA01CBE4CDC}" srcOrd="0" destOrd="0" presId="urn:microsoft.com/office/officeart/2005/8/layout/equation1"/>
    <dgm:cxn modelId="{7E1ABD80-2357-4059-AEC0-B28CD1B6C26A}" type="presOf" srcId="{761F90AA-63EC-4CF7-8BAF-2A1B546BBDE2}" destId="{4F41CD98-45CB-4660-9E98-D197E13B3659}" srcOrd="0" destOrd="0" presId="urn:microsoft.com/office/officeart/2005/8/layout/equation1"/>
    <dgm:cxn modelId="{72720687-699B-4359-849A-C50D5D3C292C}" type="presOf" srcId="{C9FD1929-448C-4E2B-A307-AD9A64DE354D}" destId="{B838B0FF-07D4-447F-9735-F7E35B280F5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8CAE3725-D751-43DE-8FB5-EC9EBF27037E}" type="presOf" srcId="{D96E4491-F83D-4833-AB81-BA2729387618}" destId="{F6FF129E-4DC2-498E-B837-728A7CBF0BFB}" srcOrd="0" destOrd="0" presId="urn:microsoft.com/office/officeart/2005/8/layout/equation1"/>
    <dgm:cxn modelId="{AD08F894-9416-465B-BF25-767B8331A481}" type="presOf" srcId="{43693020-F3A3-4777-AFFD-2C2C33376E8C}" destId="{DE664190-B08E-4605-A774-A156C16ED541}" srcOrd="0" destOrd="0" presId="urn:microsoft.com/office/officeart/2005/8/layout/equation1"/>
    <dgm:cxn modelId="{9534642E-F595-4F90-98A7-FD20AB69B041}" type="presOf" srcId="{34D60573-CA96-4423-BD89-212294F27100}" destId="{FB6459F2-DE2A-4A20-BD91-3A9FE08F688F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A288D39-ED81-43A7-AC28-3C010C40096C}" type="presParOf" srcId="{FB6459F2-DE2A-4A20-BD91-3A9FE08F688F}" destId="{939AF57D-5D2A-4439-ADEB-EBA01CBE4CDC}" srcOrd="0" destOrd="0" presId="urn:microsoft.com/office/officeart/2005/8/layout/equation1"/>
    <dgm:cxn modelId="{E84556AC-E67E-40C4-9615-C323C559807A}" type="presParOf" srcId="{FB6459F2-DE2A-4A20-BD91-3A9FE08F688F}" destId="{8481D817-20D3-4021-8D7B-77F1F106E5A1}" srcOrd="1" destOrd="0" presId="urn:microsoft.com/office/officeart/2005/8/layout/equation1"/>
    <dgm:cxn modelId="{72659E37-3DB0-4761-BFAF-4A8FEBE41B6B}" type="presParOf" srcId="{FB6459F2-DE2A-4A20-BD91-3A9FE08F688F}" destId="{B838B0FF-07D4-447F-9735-F7E35B280F51}" srcOrd="2" destOrd="0" presId="urn:microsoft.com/office/officeart/2005/8/layout/equation1"/>
    <dgm:cxn modelId="{70E1B386-A0DF-4162-A54D-684278B8456D}" type="presParOf" srcId="{FB6459F2-DE2A-4A20-BD91-3A9FE08F688F}" destId="{F4F21380-26B8-46FF-BEC6-E16B438FC887}" srcOrd="3" destOrd="0" presId="urn:microsoft.com/office/officeart/2005/8/layout/equation1"/>
    <dgm:cxn modelId="{D1BA3EFD-659D-4BD7-8C5E-9DDBFC2FB2AC}" type="presParOf" srcId="{FB6459F2-DE2A-4A20-BD91-3A9FE08F688F}" destId="{F6FF129E-4DC2-498E-B837-728A7CBF0BFB}" srcOrd="4" destOrd="0" presId="urn:microsoft.com/office/officeart/2005/8/layout/equation1"/>
    <dgm:cxn modelId="{75B6123A-1C9B-4977-9089-B6A54222ED97}" type="presParOf" srcId="{FB6459F2-DE2A-4A20-BD91-3A9FE08F688F}" destId="{43B4CC38-3236-40EC-801C-21F801235577}" srcOrd="5" destOrd="0" presId="urn:microsoft.com/office/officeart/2005/8/layout/equation1"/>
    <dgm:cxn modelId="{6B58A719-D859-45A6-A1F9-0A18BD6C96B1}" type="presParOf" srcId="{FB6459F2-DE2A-4A20-BD91-3A9FE08F688F}" destId="{DE664190-B08E-4605-A774-A156C16ED541}" srcOrd="6" destOrd="0" presId="urn:microsoft.com/office/officeart/2005/8/layout/equation1"/>
    <dgm:cxn modelId="{57648377-3FA5-4535-95D5-AC5284C46825}" type="presParOf" srcId="{FB6459F2-DE2A-4A20-BD91-3A9FE08F688F}" destId="{A4FD5C58-F161-4926-989B-BF931A1AFC86}" srcOrd="7" destOrd="0" presId="urn:microsoft.com/office/officeart/2005/8/layout/equation1"/>
    <dgm:cxn modelId="{6125A3A5-D234-4BBD-B1A7-5E2396AAB1D3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ctr"/>
          <a:r>
            <a:rPr lang="pl-PL" sz="2400" dirty="0" smtClean="0"/>
            <a:t>GIM</a:t>
          </a:r>
          <a:endParaRPr lang="pl-PL" sz="24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BS</a:t>
          </a:r>
          <a:r>
            <a:rPr lang="pl-PL" sz="2000" dirty="0" smtClean="0"/>
            <a:t>I</a:t>
          </a:r>
          <a:r>
            <a:rPr lang="pl-PL" sz="2400" dirty="0" smtClean="0"/>
            <a:t>, </a:t>
          </a:r>
          <a:r>
            <a:rPr lang="pl-PL" sz="1400" dirty="0" err="1" smtClean="0"/>
            <a:t>kl.gim</a:t>
          </a:r>
          <a:endParaRPr lang="pl-PL" sz="14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FA28C3-944F-4D32-B988-66346952860E}" type="presOf" srcId="{761F90AA-63EC-4CF7-8BAF-2A1B546BBDE2}" destId="{4F41CD98-45CB-4660-9E98-D197E13B3659}" srcOrd="0" destOrd="0" presId="urn:microsoft.com/office/officeart/2005/8/layout/equation1"/>
    <dgm:cxn modelId="{826E8244-815B-44F9-B218-EE8AB06E7155}" type="presOf" srcId="{43693020-F3A3-4777-AFFD-2C2C33376E8C}" destId="{DE664190-B08E-4605-A774-A156C16ED541}" srcOrd="0" destOrd="0" presId="urn:microsoft.com/office/officeart/2005/8/layout/equation1"/>
    <dgm:cxn modelId="{D34168E4-38EE-4C33-BE5E-386C86DAA2D6}" type="presOf" srcId="{C9FD1929-448C-4E2B-A307-AD9A64DE354D}" destId="{B838B0FF-07D4-447F-9735-F7E35B280F5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7C5F7478-1295-4FF0-AE90-442B31A8CBA2}" type="presOf" srcId="{D96E4491-F83D-4833-AB81-BA2729387618}" destId="{F6FF129E-4DC2-498E-B837-728A7CBF0BFB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47362E25-A064-4C5D-8A4B-9412FD279B90}" type="presOf" srcId="{561715FC-21DF-43E8-9764-FE5EA2E357BA}" destId="{939AF57D-5D2A-4439-ADEB-EBA01CBE4CDC}" srcOrd="0" destOrd="0" presId="urn:microsoft.com/office/officeart/2005/8/layout/equation1"/>
    <dgm:cxn modelId="{86FE100A-35EB-4DED-8677-CA3DC1812698}" type="presOf" srcId="{34D60573-CA96-4423-BD89-212294F27100}" destId="{FB6459F2-DE2A-4A20-BD91-3A9FE08F688F}" srcOrd="0" destOrd="0" presId="urn:microsoft.com/office/officeart/2005/8/layout/equation1"/>
    <dgm:cxn modelId="{33B1B461-08CF-4893-8448-942495BED37C}" type="presParOf" srcId="{FB6459F2-DE2A-4A20-BD91-3A9FE08F688F}" destId="{939AF57D-5D2A-4439-ADEB-EBA01CBE4CDC}" srcOrd="0" destOrd="0" presId="urn:microsoft.com/office/officeart/2005/8/layout/equation1"/>
    <dgm:cxn modelId="{9BA7318F-A94B-4079-9EE8-D9BE663707EB}" type="presParOf" srcId="{FB6459F2-DE2A-4A20-BD91-3A9FE08F688F}" destId="{8481D817-20D3-4021-8D7B-77F1F106E5A1}" srcOrd="1" destOrd="0" presId="urn:microsoft.com/office/officeart/2005/8/layout/equation1"/>
    <dgm:cxn modelId="{5B245134-5E2F-41FE-B6F1-46CCE1DDBBBF}" type="presParOf" srcId="{FB6459F2-DE2A-4A20-BD91-3A9FE08F688F}" destId="{B838B0FF-07D4-447F-9735-F7E35B280F51}" srcOrd="2" destOrd="0" presId="urn:microsoft.com/office/officeart/2005/8/layout/equation1"/>
    <dgm:cxn modelId="{8CA9EC86-DED7-4BCF-83C1-6BCF4EA863B8}" type="presParOf" srcId="{FB6459F2-DE2A-4A20-BD91-3A9FE08F688F}" destId="{F4F21380-26B8-46FF-BEC6-E16B438FC887}" srcOrd="3" destOrd="0" presId="urn:microsoft.com/office/officeart/2005/8/layout/equation1"/>
    <dgm:cxn modelId="{C10E5580-9ACE-47D5-B2A9-75536A94A694}" type="presParOf" srcId="{FB6459F2-DE2A-4A20-BD91-3A9FE08F688F}" destId="{F6FF129E-4DC2-498E-B837-728A7CBF0BFB}" srcOrd="4" destOrd="0" presId="urn:microsoft.com/office/officeart/2005/8/layout/equation1"/>
    <dgm:cxn modelId="{C72648FB-5DA2-4848-9710-686325BB40AE}" type="presParOf" srcId="{FB6459F2-DE2A-4A20-BD91-3A9FE08F688F}" destId="{43B4CC38-3236-40EC-801C-21F801235577}" srcOrd="5" destOrd="0" presId="urn:microsoft.com/office/officeart/2005/8/layout/equation1"/>
    <dgm:cxn modelId="{121BE27E-A24C-45A8-82EA-2519C8071D96}" type="presParOf" srcId="{FB6459F2-DE2A-4A20-BD91-3A9FE08F688F}" destId="{DE664190-B08E-4605-A774-A156C16ED541}" srcOrd="6" destOrd="0" presId="urn:microsoft.com/office/officeart/2005/8/layout/equation1"/>
    <dgm:cxn modelId="{E0871167-ED5A-4018-AD37-EF18FB1E25E0}" type="presParOf" srcId="{FB6459F2-DE2A-4A20-BD91-3A9FE08F688F}" destId="{A4FD5C58-F161-4926-989B-BF931A1AFC86}" srcOrd="7" destOrd="0" presId="urn:microsoft.com/office/officeart/2005/8/layout/equation1"/>
    <dgm:cxn modelId="{BD71C02A-5E37-4811-8EEF-1652CACA12F7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ctr"/>
          <a:r>
            <a:rPr lang="pl-PL" sz="3200" dirty="0" smtClean="0"/>
            <a:t>LO</a:t>
          </a:r>
          <a:r>
            <a:rPr lang="pl-PL" sz="2000" dirty="0" smtClean="0"/>
            <a:t>3</a:t>
          </a:r>
          <a:endParaRPr lang="pl-PL" sz="2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LO</a:t>
          </a:r>
          <a:r>
            <a:rPr lang="pl-PL" sz="2000" dirty="0" smtClean="0"/>
            <a:t>4</a:t>
          </a:r>
          <a:endParaRPr lang="pl-PL" sz="36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A60EB5-7ECF-4CE8-B227-9FBD609AEAE2}" type="presOf" srcId="{C9FD1929-448C-4E2B-A307-AD9A64DE354D}" destId="{B838B0FF-07D4-447F-9735-F7E35B280F51}" srcOrd="0" destOrd="0" presId="urn:microsoft.com/office/officeart/2005/8/layout/equation1"/>
    <dgm:cxn modelId="{1D69E842-19B4-4E9A-A4EC-674AFDC59D79}" type="presOf" srcId="{43693020-F3A3-4777-AFFD-2C2C33376E8C}" destId="{DE664190-B08E-4605-A774-A156C16ED54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101180D1-63A7-40C6-8CD5-18516F87FFA7}" type="presOf" srcId="{D96E4491-F83D-4833-AB81-BA2729387618}" destId="{F6FF129E-4DC2-498E-B837-728A7CBF0BFB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C2D13420-E5C5-4A6E-8F10-FE8FD5E93D64}" type="presOf" srcId="{34D60573-CA96-4423-BD89-212294F27100}" destId="{FB6459F2-DE2A-4A20-BD91-3A9FE08F688F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F03C9F5E-E9D4-4769-AD0A-BF0ED33A9D23}" type="presOf" srcId="{761F90AA-63EC-4CF7-8BAF-2A1B546BBDE2}" destId="{4F41CD98-45CB-4660-9E98-D197E13B3659}" srcOrd="0" destOrd="0" presId="urn:microsoft.com/office/officeart/2005/8/layout/equation1"/>
    <dgm:cxn modelId="{E837EA4A-FCB8-4346-B001-16CE164AEF06}" type="presOf" srcId="{561715FC-21DF-43E8-9764-FE5EA2E357BA}" destId="{939AF57D-5D2A-4439-ADEB-EBA01CBE4CDC}" srcOrd="0" destOrd="0" presId="urn:microsoft.com/office/officeart/2005/8/layout/equation1"/>
    <dgm:cxn modelId="{CF1833F3-477E-4B96-84D7-E8C1F7905F2B}" type="presParOf" srcId="{FB6459F2-DE2A-4A20-BD91-3A9FE08F688F}" destId="{939AF57D-5D2A-4439-ADEB-EBA01CBE4CDC}" srcOrd="0" destOrd="0" presId="urn:microsoft.com/office/officeart/2005/8/layout/equation1"/>
    <dgm:cxn modelId="{BEC43093-9296-4705-937C-3DC591367A93}" type="presParOf" srcId="{FB6459F2-DE2A-4A20-BD91-3A9FE08F688F}" destId="{8481D817-20D3-4021-8D7B-77F1F106E5A1}" srcOrd="1" destOrd="0" presId="urn:microsoft.com/office/officeart/2005/8/layout/equation1"/>
    <dgm:cxn modelId="{44597CDF-E818-4BAD-A14A-949331D8F567}" type="presParOf" srcId="{FB6459F2-DE2A-4A20-BD91-3A9FE08F688F}" destId="{B838B0FF-07D4-447F-9735-F7E35B280F51}" srcOrd="2" destOrd="0" presId="urn:microsoft.com/office/officeart/2005/8/layout/equation1"/>
    <dgm:cxn modelId="{424651A6-E89B-4465-B4AD-3D6D06AD5C2F}" type="presParOf" srcId="{FB6459F2-DE2A-4A20-BD91-3A9FE08F688F}" destId="{F4F21380-26B8-46FF-BEC6-E16B438FC887}" srcOrd="3" destOrd="0" presId="urn:microsoft.com/office/officeart/2005/8/layout/equation1"/>
    <dgm:cxn modelId="{DDD30DA7-0FE5-453E-B1CF-88BDE650D0F4}" type="presParOf" srcId="{FB6459F2-DE2A-4A20-BD91-3A9FE08F688F}" destId="{F6FF129E-4DC2-498E-B837-728A7CBF0BFB}" srcOrd="4" destOrd="0" presId="urn:microsoft.com/office/officeart/2005/8/layout/equation1"/>
    <dgm:cxn modelId="{60DBF31F-247F-418E-B879-409755F57C50}" type="presParOf" srcId="{FB6459F2-DE2A-4A20-BD91-3A9FE08F688F}" destId="{43B4CC38-3236-40EC-801C-21F801235577}" srcOrd="5" destOrd="0" presId="urn:microsoft.com/office/officeart/2005/8/layout/equation1"/>
    <dgm:cxn modelId="{CBA63378-631F-44FD-A2A7-F1DBC920C808}" type="presParOf" srcId="{FB6459F2-DE2A-4A20-BD91-3A9FE08F688F}" destId="{DE664190-B08E-4605-A774-A156C16ED541}" srcOrd="6" destOrd="0" presId="urn:microsoft.com/office/officeart/2005/8/layout/equation1"/>
    <dgm:cxn modelId="{3C44A29D-3EC4-458B-BD13-AA5F399629D7}" type="presParOf" srcId="{FB6459F2-DE2A-4A20-BD91-3A9FE08F688F}" destId="{A4FD5C58-F161-4926-989B-BF931A1AFC86}" srcOrd="7" destOrd="0" presId="urn:microsoft.com/office/officeart/2005/8/layout/equation1"/>
    <dgm:cxn modelId="{D912D0AA-58F3-446D-92AC-91D66A63EB3A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ctr"/>
          <a:r>
            <a:rPr lang="pl-PL" sz="3200" dirty="0" smtClean="0"/>
            <a:t>T</a:t>
          </a:r>
          <a:r>
            <a:rPr lang="pl-PL" sz="2000" dirty="0" smtClean="0"/>
            <a:t>4</a:t>
          </a:r>
          <a:endParaRPr lang="pl-PL" sz="4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T</a:t>
          </a:r>
          <a:r>
            <a:rPr lang="pl-PL" sz="2000" dirty="0" smtClean="0"/>
            <a:t>5</a:t>
          </a:r>
          <a:endParaRPr lang="pl-PL" sz="36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E6A026-296D-47C7-A651-731358B218E6}" type="presOf" srcId="{561715FC-21DF-43E8-9764-FE5EA2E357BA}" destId="{939AF57D-5D2A-4439-ADEB-EBA01CBE4CDC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6031312D-3C64-40E1-A35B-F367390E76B1}" type="presOf" srcId="{C9FD1929-448C-4E2B-A307-AD9A64DE354D}" destId="{B838B0FF-07D4-447F-9735-F7E35B280F51}" srcOrd="0" destOrd="0" presId="urn:microsoft.com/office/officeart/2005/8/layout/equation1"/>
    <dgm:cxn modelId="{819A3160-41A7-454A-9916-F7841E5D4523}" type="presOf" srcId="{761F90AA-63EC-4CF7-8BAF-2A1B546BBDE2}" destId="{4F41CD98-45CB-4660-9E98-D197E13B3659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2754FB6C-8D7B-4C5B-B4D6-DF5A7672497B}" type="presOf" srcId="{D96E4491-F83D-4833-AB81-BA2729387618}" destId="{F6FF129E-4DC2-498E-B837-728A7CBF0BFB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BD957046-E563-4DD3-A174-EC0039F4F796}" type="presOf" srcId="{34D60573-CA96-4423-BD89-212294F27100}" destId="{FB6459F2-DE2A-4A20-BD91-3A9FE08F688F}" srcOrd="0" destOrd="0" presId="urn:microsoft.com/office/officeart/2005/8/layout/equation1"/>
    <dgm:cxn modelId="{E71220DC-E6FF-4C6E-8C1D-71B8C6076A19}" type="presOf" srcId="{43693020-F3A3-4777-AFFD-2C2C33376E8C}" destId="{DE664190-B08E-4605-A774-A156C16ED541}" srcOrd="0" destOrd="0" presId="urn:microsoft.com/office/officeart/2005/8/layout/equation1"/>
    <dgm:cxn modelId="{29C19DAE-8839-4317-B16E-07A4C6AEB949}" type="presParOf" srcId="{FB6459F2-DE2A-4A20-BD91-3A9FE08F688F}" destId="{939AF57D-5D2A-4439-ADEB-EBA01CBE4CDC}" srcOrd="0" destOrd="0" presId="urn:microsoft.com/office/officeart/2005/8/layout/equation1"/>
    <dgm:cxn modelId="{C21FCC5B-5288-4365-B780-3EDA9D1E4215}" type="presParOf" srcId="{FB6459F2-DE2A-4A20-BD91-3A9FE08F688F}" destId="{8481D817-20D3-4021-8D7B-77F1F106E5A1}" srcOrd="1" destOrd="0" presId="urn:microsoft.com/office/officeart/2005/8/layout/equation1"/>
    <dgm:cxn modelId="{B729E911-8C70-4C9C-9F6B-2704ED88E615}" type="presParOf" srcId="{FB6459F2-DE2A-4A20-BD91-3A9FE08F688F}" destId="{B838B0FF-07D4-447F-9735-F7E35B280F51}" srcOrd="2" destOrd="0" presId="urn:microsoft.com/office/officeart/2005/8/layout/equation1"/>
    <dgm:cxn modelId="{590CF584-FC98-4124-9DAF-AD9922F5C264}" type="presParOf" srcId="{FB6459F2-DE2A-4A20-BD91-3A9FE08F688F}" destId="{F4F21380-26B8-46FF-BEC6-E16B438FC887}" srcOrd="3" destOrd="0" presId="urn:microsoft.com/office/officeart/2005/8/layout/equation1"/>
    <dgm:cxn modelId="{9F29DF4A-D181-43C6-8AEF-09576CC9E29A}" type="presParOf" srcId="{FB6459F2-DE2A-4A20-BD91-3A9FE08F688F}" destId="{F6FF129E-4DC2-498E-B837-728A7CBF0BFB}" srcOrd="4" destOrd="0" presId="urn:microsoft.com/office/officeart/2005/8/layout/equation1"/>
    <dgm:cxn modelId="{09BDA68C-8945-4889-8C7F-4FF6854D052F}" type="presParOf" srcId="{FB6459F2-DE2A-4A20-BD91-3A9FE08F688F}" destId="{43B4CC38-3236-40EC-801C-21F801235577}" srcOrd="5" destOrd="0" presId="urn:microsoft.com/office/officeart/2005/8/layout/equation1"/>
    <dgm:cxn modelId="{4E8C5BE2-5E3B-427F-88AE-D95F392234C1}" type="presParOf" srcId="{FB6459F2-DE2A-4A20-BD91-3A9FE08F688F}" destId="{DE664190-B08E-4605-A774-A156C16ED541}" srcOrd="6" destOrd="0" presId="urn:microsoft.com/office/officeart/2005/8/layout/equation1"/>
    <dgm:cxn modelId="{991BC766-390E-4084-870D-CA222BDCF758}" type="presParOf" srcId="{FB6459F2-DE2A-4A20-BD91-3A9FE08F688F}" destId="{A4FD5C58-F161-4926-989B-BF931A1AFC86}" srcOrd="7" destOrd="0" presId="urn:microsoft.com/office/officeart/2005/8/layout/equation1"/>
    <dgm:cxn modelId="{B582FA75-44B9-4ED1-B903-3699846170D4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r"/>
          <a:r>
            <a:rPr lang="pl-PL" sz="3200" dirty="0" smtClean="0"/>
            <a:t>ZSZ</a:t>
          </a:r>
          <a:endParaRPr lang="pl-PL" sz="4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r"/>
          <a:r>
            <a:rPr lang="pl-PL" sz="3200" dirty="0" smtClean="0"/>
            <a:t>BS</a:t>
          </a:r>
          <a:r>
            <a:rPr lang="pl-PL" sz="2000" dirty="0" smtClean="0"/>
            <a:t>I</a:t>
          </a:r>
          <a:endParaRPr lang="pl-PL" sz="36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BEBEC26-45DB-4FCF-BAFE-79AF506E92E0}" type="presOf" srcId="{761F90AA-63EC-4CF7-8BAF-2A1B546BBDE2}" destId="{4F41CD98-45CB-4660-9E98-D197E13B3659}" srcOrd="0" destOrd="0" presId="urn:microsoft.com/office/officeart/2005/8/layout/equation1"/>
    <dgm:cxn modelId="{40711667-16D0-4A37-AF49-DC058C5E426A}" type="presOf" srcId="{C9FD1929-448C-4E2B-A307-AD9A64DE354D}" destId="{B838B0FF-07D4-447F-9735-F7E35B280F51}" srcOrd="0" destOrd="0" presId="urn:microsoft.com/office/officeart/2005/8/layout/equation1"/>
    <dgm:cxn modelId="{82C160C6-44E3-4AE0-8B0C-7B0DFB659EDF}" type="presOf" srcId="{D96E4491-F83D-4833-AB81-BA2729387618}" destId="{F6FF129E-4DC2-498E-B837-728A7CBF0BFB}" srcOrd="0" destOrd="0" presId="urn:microsoft.com/office/officeart/2005/8/layout/equation1"/>
    <dgm:cxn modelId="{0C3C7DC8-3869-4894-B3C8-7B425B8E694C}" type="presOf" srcId="{34D60573-CA96-4423-BD89-212294F27100}" destId="{FB6459F2-DE2A-4A20-BD91-3A9FE08F688F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0EBE448A-FEA3-482C-BA5C-06D2E5486956}" type="presOf" srcId="{43693020-F3A3-4777-AFFD-2C2C33376E8C}" destId="{DE664190-B08E-4605-A774-A156C16ED541}" srcOrd="0" destOrd="0" presId="urn:microsoft.com/office/officeart/2005/8/layout/equation1"/>
    <dgm:cxn modelId="{EB250292-D398-40B5-9135-CBC8B2FEEEE4}" type="presOf" srcId="{561715FC-21DF-43E8-9764-FE5EA2E357BA}" destId="{939AF57D-5D2A-4439-ADEB-EBA01CBE4CDC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146746CA-B442-4B9E-B7E9-D8488826F1B4}" type="presParOf" srcId="{FB6459F2-DE2A-4A20-BD91-3A9FE08F688F}" destId="{939AF57D-5D2A-4439-ADEB-EBA01CBE4CDC}" srcOrd="0" destOrd="0" presId="urn:microsoft.com/office/officeart/2005/8/layout/equation1"/>
    <dgm:cxn modelId="{86CBF51C-7C92-4F4D-AF25-725D56D09F28}" type="presParOf" srcId="{FB6459F2-DE2A-4A20-BD91-3A9FE08F688F}" destId="{8481D817-20D3-4021-8D7B-77F1F106E5A1}" srcOrd="1" destOrd="0" presId="urn:microsoft.com/office/officeart/2005/8/layout/equation1"/>
    <dgm:cxn modelId="{5D7C4EC7-F25A-43E1-8D01-1D558FEFA35D}" type="presParOf" srcId="{FB6459F2-DE2A-4A20-BD91-3A9FE08F688F}" destId="{B838B0FF-07D4-447F-9735-F7E35B280F51}" srcOrd="2" destOrd="0" presId="urn:microsoft.com/office/officeart/2005/8/layout/equation1"/>
    <dgm:cxn modelId="{A777726F-D5D0-40CB-B4E6-83CC2AE7DC99}" type="presParOf" srcId="{FB6459F2-DE2A-4A20-BD91-3A9FE08F688F}" destId="{F4F21380-26B8-46FF-BEC6-E16B438FC887}" srcOrd="3" destOrd="0" presId="urn:microsoft.com/office/officeart/2005/8/layout/equation1"/>
    <dgm:cxn modelId="{9E694CA6-ED06-4552-80AE-B81DF5497EEE}" type="presParOf" srcId="{FB6459F2-DE2A-4A20-BD91-3A9FE08F688F}" destId="{F6FF129E-4DC2-498E-B837-728A7CBF0BFB}" srcOrd="4" destOrd="0" presId="urn:microsoft.com/office/officeart/2005/8/layout/equation1"/>
    <dgm:cxn modelId="{E460ECEB-A555-40D7-BCD1-C9E3E5BB4596}" type="presParOf" srcId="{FB6459F2-DE2A-4A20-BD91-3A9FE08F688F}" destId="{43B4CC38-3236-40EC-801C-21F801235577}" srcOrd="5" destOrd="0" presId="urn:microsoft.com/office/officeart/2005/8/layout/equation1"/>
    <dgm:cxn modelId="{C5965C43-625F-42CA-B6A3-D08FC804DF0C}" type="presParOf" srcId="{FB6459F2-DE2A-4A20-BD91-3A9FE08F688F}" destId="{DE664190-B08E-4605-A774-A156C16ED541}" srcOrd="6" destOrd="0" presId="urn:microsoft.com/office/officeart/2005/8/layout/equation1"/>
    <dgm:cxn modelId="{0400019E-3E8E-473F-8952-244C07B6AFCB}" type="presParOf" srcId="{FB6459F2-DE2A-4A20-BD91-3A9FE08F688F}" destId="{A4FD5C58-F161-4926-989B-BF931A1AFC86}" srcOrd="7" destOrd="0" presId="urn:microsoft.com/office/officeart/2005/8/layout/equation1"/>
    <dgm:cxn modelId="{B38EC263-CD11-40A5-A5F9-71010E898588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200" dirty="0" smtClean="0"/>
            <a:t>ZSZ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BS</a:t>
          </a:r>
          <a:r>
            <a:rPr lang="pl-PL" sz="2400" dirty="0" smtClean="0"/>
            <a:t>I</a:t>
          </a:r>
          <a:r>
            <a:rPr lang="pl-PL" sz="3200" dirty="0" smtClean="0"/>
            <a:t/>
          </a:r>
          <a:br>
            <a:rPr lang="pl-PL" sz="3200" dirty="0" smtClean="0"/>
          </a:br>
          <a:r>
            <a:rPr lang="pl-PL" sz="2000" dirty="0" smtClean="0"/>
            <a:t>kl.gm</a:t>
          </a:r>
          <a:endParaRPr lang="pl-PL" sz="2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ScaleX="110276" custScaleY="90771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C8BDBF0-12EC-4D8C-9B07-9E16DE1C3E7B}" type="presOf" srcId="{761F90AA-63EC-4CF7-8BAF-2A1B546BBDE2}" destId="{4F41CD98-45CB-4660-9E98-D197E13B3659}" srcOrd="0" destOrd="0" presId="urn:microsoft.com/office/officeart/2005/8/layout/equation1"/>
    <dgm:cxn modelId="{81FC2999-A579-43A0-B9A2-3CB708B95E4A}" type="presOf" srcId="{C9FD1929-448C-4E2B-A307-AD9A64DE354D}" destId="{B838B0FF-07D4-447F-9735-F7E35B280F5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0D11D2CF-174A-4D74-9226-DB7088567A97}" type="presOf" srcId="{D96E4491-F83D-4833-AB81-BA2729387618}" destId="{F6FF129E-4DC2-498E-B837-728A7CBF0BFB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07B058BA-9883-43F1-9549-C66835A797BA}" type="presOf" srcId="{561715FC-21DF-43E8-9764-FE5EA2E357BA}" destId="{939AF57D-5D2A-4439-ADEB-EBA01CBE4CDC}" srcOrd="0" destOrd="0" presId="urn:microsoft.com/office/officeart/2005/8/layout/equation1"/>
    <dgm:cxn modelId="{62CA1B17-55FB-45F2-B8AF-A4041F1B6EC2}" type="presOf" srcId="{43693020-F3A3-4777-AFFD-2C2C33376E8C}" destId="{DE664190-B08E-4605-A774-A156C16ED541}" srcOrd="0" destOrd="0" presId="urn:microsoft.com/office/officeart/2005/8/layout/equation1"/>
    <dgm:cxn modelId="{BCE88EFE-E0A1-411C-B06B-9B18050A52BC}" type="presOf" srcId="{34D60573-CA96-4423-BD89-212294F27100}" destId="{FB6459F2-DE2A-4A20-BD91-3A9FE08F688F}" srcOrd="0" destOrd="0" presId="urn:microsoft.com/office/officeart/2005/8/layout/equation1"/>
    <dgm:cxn modelId="{13A37758-B3D3-416D-A740-A4A1A374143B}" type="presParOf" srcId="{FB6459F2-DE2A-4A20-BD91-3A9FE08F688F}" destId="{939AF57D-5D2A-4439-ADEB-EBA01CBE4CDC}" srcOrd="0" destOrd="0" presId="urn:microsoft.com/office/officeart/2005/8/layout/equation1"/>
    <dgm:cxn modelId="{6822082E-B10F-42B3-ADE4-DD098222DAE3}" type="presParOf" srcId="{FB6459F2-DE2A-4A20-BD91-3A9FE08F688F}" destId="{8481D817-20D3-4021-8D7B-77F1F106E5A1}" srcOrd="1" destOrd="0" presId="urn:microsoft.com/office/officeart/2005/8/layout/equation1"/>
    <dgm:cxn modelId="{A853A665-6C01-4376-883C-BD12214796EA}" type="presParOf" srcId="{FB6459F2-DE2A-4A20-BD91-3A9FE08F688F}" destId="{B838B0FF-07D4-447F-9735-F7E35B280F51}" srcOrd="2" destOrd="0" presId="urn:microsoft.com/office/officeart/2005/8/layout/equation1"/>
    <dgm:cxn modelId="{3DB1C3C1-91FC-47CE-877C-507105801194}" type="presParOf" srcId="{FB6459F2-DE2A-4A20-BD91-3A9FE08F688F}" destId="{F4F21380-26B8-46FF-BEC6-E16B438FC887}" srcOrd="3" destOrd="0" presId="urn:microsoft.com/office/officeart/2005/8/layout/equation1"/>
    <dgm:cxn modelId="{8790CDFF-7D77-4945-9C12-3A40B8008161}" type="presParOf" srcId="{FB6459F2-DE2A-4A20-BD91-3A9FE08F688F}" destId="{F6FF129E-4DC2-498E-B837-728A7CBF0BFB}" srcOrd="4" destOrd="0" presId="urn:microsoft.com/office/officeart/2005/8/layout/equation1"/>
    <dgm:cxn modelId="{DAE26877-6A52-441A-909C-94E10826A11A}" type="presParOf" srcId="{FB6459F2-DE2A-4A20-BD91-3A9FE08F688F}" destId="{43B4CC38-3236-40EC-801C-21F801235577}" srcOrd="5" destOrd="0" presId="urn:microsoft.com/office/officeart/2005/8/layout/equation1"/>
    <dgm:cxn modelId="{34F1E7EE-013E-45C4-98FD-4B30C3CC9D37}" type="presParOf" srcId="{FB6459F2-DE2A-4A20-BD91-3A9FE08F688F}" destId="{DE664190-B08E-4605-A774-A156C16ED541}" srcOrd="6" destOrd="0" presId="urn:microsoft.com/office/officeart/2005/8/layout/equation1"/>
    <dgm:cxn modelId="{1D654710-6C22-48EA-887A-21B1D1CE334E}" type="presParOf" srcId="{FB6459F2-DE2A-4A20-BD91-3A9FE08F688F}" destId="{A4FD5C58-F161-4926-989B-BF931A1AFC86}" srcOrd="7" destOrd="0" presId="urn:microsoft.com/office/officeart/2005/8/layout/equation1"/>
    <dgm:cxn modelId="{8083CA93-80A4-4EF1-AAAF-A60B485E1F39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200" dirty="0" smtClean="0"/>
            <a:t>LO</a:t>
          </a:r>
          <a:r>
            <a:rPr lang="pl-PL" sz="2000" dirty="0" smtClean="0"/>
            <a:t>4 (T5)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LO</a:t>
          </a:r>
          <a:r>
            <a:rPr lang="pl-PL" sz="2000" dirty="0" smtClean="0"/>
            <a:t>4 (</a:t>
          </a:r>
          <a:r>
            <a:rPr lang="pl-PL" sz="2000" smtClean="0"/>
            <a:t>T5)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EBA118D-4935-4D44-BBB3-CBF17AB2BBD2}" type="presOf" srcId="{43693020-F3A3-4777-AFFD-2C2C33376E8C}" destId="{DE664190-B08E-4605-A774-A156C16ED541}" srcOrd="0" destOrd="0" presId="urn:microsoft.com/office/officeart/2005/8/layout/equation1"/>
    <dgm:cxn modelId="{6CBB655B-F491-48BC-8379-EBA1F8E8F1C5}" type="presOf" srcId="{761F90AA-63EC-4CF7-8BAF-2A1B546BBDE2}" destId="{4F41CD98-45CB-4660-9E98-D197E13B3659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8876E3F0-911D-49A0-A137-60412481DF37}" type="presOf" srcId="{561715FC-21DF-43E8-9764-FE5EA2E357BA}" destId="{939AF57D-5D2A-4439-ADEB-EBA01CBE4CDC}" srcOrd="0" destOrd="0" presId="urn:microsoft.com/office/officeart/2005/8/layout/equation1"/>
    <dgm:cxn modelId="{EB9064E1-9F84-4B44-A4A9-AA0279B62DB5}" type="presOf" srcId="{D96E4491-F83D-4833-AB81-BA2729387618}" destId="{F6FF129E-4DC2-498E-B837-728A7CBF0BFB}" srcOrd="0" destOrd="0" presId="urn:microsoft.com/office/officeart/2005/8/layout/equation1"/>
    <dgm:cxn modelId="{8B7A9189-D426-494C-B5FC-3D402B1DCBCF}" type="presOf" srcId="{34D60573-CA96-4423-BD89-212294F27100}" destId="{FB6459F2-DE2A-4A20-BD91-3A9FE08F688F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8AEC09C6-CFF2-4D4E-8A7C-79AEB1FC5BBA}" type="presOf" srcId="{C9FD1929-448C-4E2B-A307-AD9A64DE354D}" destId="{B838B0FF-07D4-447F-9735-F7E35B280F51}" srcOrd="0" destOrd="0" presId="urn:microsoft.com/office/officeart/2005/8/layout/equation1"/>
    <dgm:cxn modelId="{A5706CE8-B5B7-4820-926A-9C8448273E4F}" type="presParOf" srcId="{FB6459F2-DE2A-4A20-BD91-3A9FE08F688F}" destId="{939AF57D-5D2A-4439-ADEB-EBA01CBE4CDC}" srcOrd="0" destOrd="0" presId="urn:microsoft.com/office/officeart/2005/8/layout/equation1"/>
    <dgm:cxn modelId="{9849C2E3-21A7-4BF9-A88F-4313C32AAAE0}" type="presParOf" srcId="{FB6459F2-DE2A-4A20-BD91-3A9FE08F688F}" destId="{8481D817-20D3-4021-8D7B-77F1F106E5A1}" srcOrd="1" destOrd="0" presId="urn:microsoft.com/office/officeart/2005/8/layout/equation1"/>
    <dgm:cxn modelId="{CC12E8B3-5DCF-4DBF-8022-9A8542782698}" type="presParOf" srcId="{FB6459F2-DE2A-4A20-BD91-3A9FE08F688F}" destId="{B838B0FF-07D4-447F-9735-F7E35B280F51}" srcOrd="2" destOrd="0" presId="urn:microsoft.com/office/officeart/2005/8/layout/equation1"/>
    <dgm:cxn modelId="{5FDFBBEA-539E-4420-AAD8-5E840713AEB8}" type="presParOf" srcId="{FB6459F2-DE2A-4A20-BD91-3A9FE08F688F}" destId="{F4F21380-26B8-46FF-BEC6-E16B438FC887}" srcOrd="3" destOrd="0" presId="urn:microsoft.com/office/officeart/2005/8/layout/equation1"/>
    <dgm:cxn modelId="{8FE72FD7-1000-43D0-A1B0-A512BB377372}" type="presParOf" srcId="{FB6459F2-DE2A-4A20-BD91-3A9FE08F688F}" destId="{F6FF129E-4DC2-498E-B837-728A7CBF0BFB}" srcOrd="4" destOrd="0" presId="urn:microsoft.com/office/officeart/2005/8/layout/equation1"/>
    <dgm:cxn modelId="{A1EE4A01-049E-4F06-A93B-E562467ED887}" type="presParOf" srcId="{FB6459F2-DE2A-4A20-BD91-3A9FE08F688F}" destId="{43B4CC38-3236-40EC-801C-21F801235577}" srcOrd="5" destOrd="0" presId="urn:microsoft.com/office/officeart/2005/8/layout/equation1"/>
    <dgm:cxn modelId="{4B2DC06D-192B-4707-9AF1-1EBBB535D033}" type="presParOf" srcId="{FB6459F2-DE2A-4A20-BD91-3A9FE08F688F}" destId="{DE664190-B08E-4605-A774-A156C16ED541}" srcOrd="6" destOrd="0" presId="urn:microsoft.com/office/officeart/2005/8/layout/equation1"/>
    <dgm:cxn modelId="{4DB93BBF-E00A-4F16-96A7-4E9F3C8A33CC}" type="presParOf" srcId="{FB6459F2-DE2A-4A20-BD91-3A9FE08F688F}" destId="{A4FD5C58-F161-4926-989B-BF931A1AFC86}" srcOrd="7" destOrd="0" presId="urn:microsoft.com/office/officeart/2005/8/layout/equation1"/>
    <dgm:cxn modelId="{CF021CF5-2E04-4C97-8001-E41A15B98BEF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200" dirty="0" smtClean="0"/>
            <a:t>SP</a:t>
          </a:r>
          <a:r>
            <a:rPr lang="pl-PL" sz="2000" dirty="0" smtClean="0"/>
            <a:t>6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SP</a:t>
          </a:r>
          <a:r>
            <a:rPr lang="pl-PL" sz="1800" dirty="0" smtClean="0"/>
            <a:t>8</a:t>
          </a:r>
          <a:r>
            <a:rPr lang="pl-PL" sz="3200" dirty="0" smtClean="0"/>
            <a:t> </a:t>
          </a:r>
          <a:r>
            <a:rPr lang="pl-PL" sz="2000" dirty="0" smtClean="0"/>
            <a:t>kl.gm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4CB9CF-C9F3-444C-BEEA-F20CC59E2EED}" type="presOf" srcId="{34D60573-CA96-4423-BD89-212294F27100}" destId="{FB6459F2-DE2A-4A20-BD91-3A9FE08F688F}" srcOrd="0" destOrd="0" presId="urn:microsoft.com/office/officeart/2005/8/layout/equation1"/>
    <dgm:cxn modelId="{73C66BDA-9F6A-45BE-8730-1A5451BD32FF}" type="presOf" srcId="{561715FC-21DF-43E8-9764-FE5EA2E357BA}" destId="{939AF57D-5D2A-4439-ADEB-EBA01CBE4CDC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D749DEA4-6841-4076-93DF-CF37DC2A67D4}" type="presOf" srcId="{761F90AA-63EC-4CF7-8BAF-2A1B546BBDE2}" destId="{4F41CD98-45CB-4660-9E98-D197E13B3659}" srcOrd="0" destOrd="0" presId="urn:microsoft.com/office/officeart/2005/8/layout/equation1"/>
    <dgm:cxn modelId="{20EA7426-2675-45A2-9B62-3428FDEEAD80}" type="presOf" srcId="{C9FD1929-448C-4E2B-A307-AD9A64DE354D}" destId="{B838B0FF-07D4-447F-9735-F7E35B280F51}" srcOrd="0" destOrd="0" presId="urn:microsoft.com/office/officeart/2005/8/layout/equation1"/>
    <dgm:cxn modelId="{90FF385A-AD54-4BBB-93DB-001D5272536D}" type="presOf" srcId="{D96E4491-F83D-4833-AB81-BA2729387618}" destId="{F6FF129E-4DC2-498E-B837-728A7CBF0BFB}" srcOrd="0" destOrd="0" presId="urn:microsoft.com/office/officeart/2005/8/layout/equation1"/>
    <dgm:cxn modelId="{8473CB4F-BF24-4DCB-960E-019A7DC5885C}" type="presOf" srcId="{43693020-F3A3-4777-AFFD-2C2C33376E8C}" destId="{DE664190-B08E-4605-A774-A156C16ED541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DB50D211-66EC-4F66-9656-E09781260733}" type="presParOf" srcId="{FB6459F2-DE2A-4A20-BD91-3A9FE08F688F}" destId="{939AF57D-5D2A-4439-ADEB-EBA01CBE4CDC}" srcOrd="0" destOrd="0" presId="urn:microsoft.com/office/officeart/2005/8/layout/equation1"/>
    <dgm:cxn modelId="{10BF954D-5A7E-46CB-A517-C7F88F249F9E}" type="presParOf" srcId="{FB6459F2-DE2A-4A20-BD91-3A9FE08F688F}" destId="{8481D817-20D3-4021-8D7B-77F1F106E5A1}" srcOrd="1" destOrd="0" presId="urn:microsoft.com/office/officeart/2005/8/layout/equation1"/>
    <dgm:cxn modelId="{7BCA618A-B581-423A-BE6E-36E60551C4B8}" type="presParOf" srcId="{FB6459F2-DE2A-4A20-BD91-3A9FE08F688F}" destId="{B838B0FF-07D4-447F-9735-F7E35B280F51}" srcOrd="2" destOrd="0" presId="urn:microsoft.com/office/officeart/2005/8/layout/equation1"/>
    <dgm:cxn modelId="{C9610541-94E7-4DE6-8953-837426F73C5F}" type="presParOf" srcId="{FB6459F2-DE2A-4A20-BD91-3A9FE08F688F}" destId="{F4F21380-26B8-46FF-BEC6-E16B438FC887}" srcOrd="3" destOrd="0" presId="urn:microsoft.com/office/officeart/2005/8/layout/equation1"/>
    <dgm:cxn modelId="{EFD6736D-AD8D-4665-9D41-AAB34BFB3B95}" type="presParOf" srcId="{FB6459F2-DE2A-4A20-BD91-3A9FE08F688F}" destId="{F6FF129E-4DC2-498E-B837-728A7CBF0BFB}" srcOrd="4" destOrd="0" presId="urn:microsoft.com/office/officeart/2005/8/layout/equation1"/>
    <dgm:cxn modelId="{3F1CFCAA-9EB4-43B2-881F-AE9EE6FA357F}" type="presParOf" srcId="{FB6459F2-DE2A-4A20-BD91-3A9FE08F688F}" destId="{43B4CC38-3236-40EC-801C-21F801235577}" srcOrd="5" destOrd="0" presId="urn:microsoft.com/office/officeart/2005/8/layout/equation1"/>
    <dgm:cxn modelId="{0038D4DE-5B60-4CA1-98BE-B9205B27D471}" type="presParOf" srcId="{FB6459F2-DE2A-4A20-BD91-3A9FE08F688F}" destId="{DE664190-B08E-4605-A774-A156C16ED541}" srcOrd="6" destOrd="0" presId="urn:microsoft.com/office/officeart/2005/8/layout/equation1"/>
    <dgm:cxn modelId="{B56C129B-8219-4A12-B867-410FA743542B}" type="presParOf" srcId="{FB6459F2-DE2A-4A20-BD91-3A9FE08F688F}" destId="{A4FD5C58-F161-4926-989B-BF931A1AFC86}" srcOrd="7" destOrd="0" presId="urn:microsoft.com/office/officeart/2005/8/layout/equation1"/>
    <dgm:cxn modelId="{B17C0DE8-1B5A-457D-8CD4-AB18E015A21F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200" dirty="0" smtClean="0"/>
            <a:t>LO</a:t>
          </a:r>
          <a:r>
            <a:rPr lang="pl-PL" sz="2000" dirty="0" smtClean="0"/>
            <a:t>3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LO </a:t>
          </a:r>
          <a:r>
            <a:rPr lang="pl-PL" sz="2000" dirty="0" smtClean="0"/>
            <a:t>kl.gm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F85267-C53C-4610-9DC7-F2A9733E3F12}" type="presOf" srcId="{43693020-F3A3-4777-AFFD-2C2C33376E8C}" destId="{DE664190-B08E-4605-A774-A156C16ED541}" srcOrd="0" destOrd="0" presId="urn:microsoft.com/office/officeart/2005/8/layout/equation1"/>
    <dgm:cxn modelId="{20C77775-E027-4FD7-8530-9E4812EFE9AA}" type="presOf" srcId="{761F90AA-63EC-4CF7-8BAF-2A1B546BBDE2}" destId="{4F41CD98-45CB-4660-9E98-D197E13B3659}" srcOrd="0" destOrd="0" presId="urn:microsoft.com/office/officeart/2005/8/layout/equation1"/>
    <dgm:cxn modelId="{FEA6C9A5-226B-4E23-91B2-9D56E14F640D}" type="presOf" srcId="{D96E4491-F83D-4833-AB81-BA2729387618}" destId="{F6FF129E-4DC2-498E-B837-728A7CBF0BFB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43FC09C1-8263-4F49-92EF-199C2DC37566}" type="presOf" srcId="{34D60573-CA96-4423-BD89-212294F27100}" destId="{FB6459F2-DE2A-4A20-BD91-3A9FE08F688F}" srcOrd="0" destOrd="0" presId="urn:microsoft.com/office/officeart/2005/8/layout/equation1"/>
    <dgm:cxn modelId="{4FE4AD7E-F793-4A5D-AAF4-91E574C8EF3A}" type="presOf" srcId="{561715FC-21DF-43E8-9764-FE5EA2E357BA}" destId="{939AF57D-5D2A-4439-ADEB-EBA01CBE4CDC}" srcOrd="0" destOrd="0" presId="urn:microsoft.com/office/officeart/2005/8/layout/equation1"/>
    <dgm:cxn modelId="{6B8C4696-1A3F-4281-89FA-9DE930C8D985}" type="presOf" srcId="{C9FD1929-448C-4E2B-A307-AD9A64DE354D}" destId="{B838B0FF-07D4-447F-9735-F7E35B280F51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5B976305-DD36-45E9-BE87-27EF52240674}" type="presParOf" srcId="{FB6459F2-DE2A-4A20-BD91-3A9FE08F688F}" destId="{939AF57D-5D2A-4439-ADEB-EBA01CBE4CDC}" srcOrd="0" destOrd="0" presId="urn:microsoft.com/office/officeart/2005/8/layout/equation1"/>
    <dgm:cxn modelId="{BB81F458-CE4C-4C7B-8E82-D5C7E52D3010}" type="presParOf" srcId="{FB6459F2-DE2A-4A20-BD91-3A9FE08F688F}" destId="{8481D817-20D3-4021-8D7B-77F1F106E5A1}" srcOrd="1" destOrd="0" presId="urn:microsoft.com/office/officeart/2005/8/layout/equation1"/>
    <dgm:cxn modelId="{5899AF17-29E0-48FD-867A-2ABD70D3A109}" type="presParOf" srcId="{FB6459F2-DE2A-4A20-BD91-3A9FE08F688F}" destId="{B838B0FF-07D4-447F-9735-F7E35B280F51}" srcOrd="2" destOrd="0" presId="urn:microsoft.com/office/officeart/2005/8/layout/equation1"/>
    <dgm:cxn modelId="{95F865B1-63E2-43B8-8EB1-1E7DC6726D9A}" type="presParOf" srcId="{FB6459F2-DE2A-4A20-BD91-3A9FE08F688F}" destId="{F4F21380-26B8-46FF-BEC6-E16B438FC887}" srcOrd="3" destOrd="0" presId="urn:microsoft.com/office/officeart/2005/8/layout/equation1"/>
    <dgm:cxn modelId="{99FBE456-11A1-4092-AE4D-6CFDD13FDC4C}" type="presParOf" srcId="{FB6459F2-DE2A-4A20-BD91-3A9FE08F688F}" destId="{F6FF129E-4DC2-498E-B837-728A7CBF0BFB}" srcOrd="4" destOrd="0" presId="urn:microsoft.com/office/officeart/2005/8/layout/equation1"/>
    <dgm:cxn modelId="{A779D250-1208-4379-8561-5EC78296DAFC}" type="presParOf" srcId="{FB6459F2-DE2A-4A20-BD91-3A9FE08F688F}" destId="{43B4CC38-3236-40EC-801C-21F801235577}" srcOrd="5" destOrd="0" presId="urn:microsoft.com/office/officeart/2005/8/layout/equation1"/>
    <dgm:cxn modelId="{859BF6DB-CB2C-4096-8BBF-3A5803F4F19E}" type="presParOf" srcId="{FB6459F2-DE2A-4A20-BD91-3A9FE08F688F}" destId="{DE664190-B08E-4605-A774-A156C16ED541}" srcOrd="6" destOrd="0" presId="urn:microsoft.com/office/officeart/2005/8/layout/equation1"/>
    <dgm:cxn modelId="{24F34649-AE5A-4149-8065-D34F7BE447C5}" type="presParOf" srcId="{FB6459F2-DE2A-4A20-BD91-3A9FE08F688F}" destId="{A4FD5C58-F161-4926-989B-BF931A1AFC86}" srcOrd="7" destOrd="0" presId="urn:microsoft.com/office/officeart/2005/8/layout/equation1"/>
    <dgm:cxn modelId="{BF51C2ED-F849-44E3-AC87-3C5F934E0306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164743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2370175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 flipV="1">
          <a:off x="3681428" y="648070"/>
          <a:ext cx="813611" cy="10801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3789272" y="689375"/>
        <a:ext cx="597923" cy="25405"/>
      </dsp:txXfrm>
    </dsp:sp>
    <dsp:sp modelId="{F6FF129E-4DC2-498E-B837-728A7CBF0BFB}">
      <dsp:nvSpPr>
        <dsp:cNvPr id="0" name=""/>
        <dsp:cNvSpPr/>
      </dsp:nvSpPr>
      <dsp:spPr>
        <a:xfrm>
          <a:off x="5777882" y="0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 dirty="0"/>
        </a:p>
      </dsp:txBody>
      <dsp:txXfrm>
        <a:off x="5983314" y="205432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125631" y="295272"/>
          <a:ext cx="813611" cy="81361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>
        <a:off x="6233475" y="462876"/>
        <a:ext cx="597923" cy="478403"/>
      </dsp:txXfrm>
    </dsp:sp>
    <dsp:sp modelId="{4F41CD98-45CB-4660-9E98-D197E13B3659}">
      <dsp:nvSpPr>
        <dsp:cNvPr id="0" name=""/>
        <dsp:cNvSpPr/>
      </dsp:nvSpPr>
      <dsp:spPr>
        <a:xfrm>
          <a:off x="5777882" y="1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SP</a:t>
          </a:r>
          <a:r>
            <a:rPr lang="pl-PL" sz="1800" kern="1200" dirty="0" smtClean="0"/>
            <a:t>8kl.gim</a:t>
          </a:r>
          <a:endParaRPr lang="pl-PL" sz="1800" kern="1200" dirty="0"/>
        </a:p>
      </dsp:txBody>
      <dsp:txXfrm>
        <a:off x="5983314" y="205433"/>
        <a:ext cx="991915" cy="9919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039681" y="843"/>
          <a:ext cx="1402468" cy="14024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SP</a:t>
          </a:r>
          <a:r>
            <a:rPr lang="pl-PL" sz="2000" kern="1200" dirty="0" smtClean="0"/>
            <a:t>6</a:t>
          </a:r>
          <a:endParaRPr lang="pl-PL" sz="3000" kern="1200" dirty="0"/>
        </a:p>
      </dsp:txBody>
      <dsp:txXfrm>
        <a:off x="2245068" y="206230"/>
        <a:ext cx="991694" cy="991694"/>
      </dsp:txXfrm>
    </dsp:sp>
    <dsp:sp modelId="{B838B0FF-07D4-447F-9735-F7E35B280F51}">
      <dsp:nvSpPr>
        <dsp:cNvPr id="0" name=""/>
        <dsp:cNvSpPr/>
      </dsp:nvSpPr>
      <dsp:spPr>
        <a:xfrm>
          <a:off x="3556029" y="295362"/>
          <a:ext cx="813431" cy="81343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3663849" y="606418"/>
        <a:ext cx="597791" cy="191319"/>
      </dsp:txXfrm>
    </dsp:sp>
    <dsp:sp modelId="{F6FF129E-4DC2-498E-B837-728A7CBF0BFB}">
      <dsp:nvSpPr>
        <dsp:cNvPr id="0" name=""/>
        <dsp:cNvSpPr/>
      </dsp:nvSpPr>
      <dsp:spPr>
        <a:xfrm>
          <a:off x="4483341" y="843"/>
          <a:ext cx="1402468" cy="14024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4688728" y="206230"/>
        <a:ext cx="991694" cy="991694"/>
      </dsp:txXfrm>
    </dsp:sp>
    <dsp:sp modelId="{DE664190-B08E-4605-A774-A156C16ED541}">
      <dsp:nvSpPr>
        <dsp:cNvPr id="0" name=""/>
        <dsp:cNvSpPr/>
      </dsp:nvSpPr>
      <dsp:spPr>
        <a:xfrm>
          <a:off x="6848514" y="702082"/>
          <a:ext cx="813431" cy="68564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956334" y="716206"/>
        <a:ext cx="597791" cy="40316"/>
      </dsp:txXfrm>
    </dsp:sp>
    <dsp:sp modelId="{4F41CD98-45CB-4660-9E98-D197E13B3659}">
      <dsp:nvSpPr>
        <dsp:cNvPr id="0" name=""/>
        <dsp:cNvSpPr/>
      </dsp:nvSpPr>
      <dsp:spPr>
        <a:xfrm>
          <a:off x="8966683" y="843"/>
          <a:ext cx="1402468" cy="14024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smtClean="0"/>
            <a:t>SP </a:t>
          </a:r>
          <a:r>
            <a:rPr lang="pl-PL" sz="2000" kern="1200" dirty="0" smtClean="0"/>
            <a:t>kl.gm</a:t>
          </a:r>
          <a:endParaRPr lang="pl-PL" sz="4000" kern="1200" dirty="0"/>
        </a:p>
      </dsp:txBody>
      <dsp:txXfrm>
        <a:off x="9172070" y="206230"/>
        <a:ext cx="991694" cy="9916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164743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LO</a:t>
          </a:r>
          <a:r>
            <a:rPr lang="pl-PL" sz="2000" kern="1200" dirty="0" smtClean="0"/>
            <a:t>3</a:t>
          </a:r>
          <a:endParaRPr lang="pl-PL" sz="3000" kern="1200" dirty="0"/>
        </a:p>
      </dsp:txBody>
      <dsp:txXfrm>
        <a:off x="2370175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>
          <a:off x="3681428" y="295272"/>
          <a:ext cx="813611" cy="81361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3789272" y="606397"/>
        <a:ext cx="597923" cy="191361"/>
      </dsp:txXfrm>
    </dsp:sp>
    <dsp:sp modelId="{F6FF129E-4DC2-498E-B837-728A7CBF0BFB}">
      <dsp:nvSpPr>
        <dsp:cNvPr id="0" name=""/>
        <dsp:cNvSpPr/>
      </dsp:nvSpPr>
      <dsp:spPr>
        <a:xfrm>
          <a:off x="4608946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4814378" y="206120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974643" y="702082"/>
          <a:ext cx="813611" cy="6857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7082487" y="716209"/>
        <a:ext cx="597923" cy="40325"/>
      </dsp:txXfrm>
    </dsp:sp>
    <dsp:sp modelId="{4F41CD98-45CB-4660-9E98-D197E13B3659}">
      <dsp:nvSpPr>
        <dsp:cNvPr id="0" name=""/>
        <dsp:cNvSpPr/>
      </dsp:nvSpPr>
      <dsp:spPr>
        <a:xfrm>
          <a:off x="9110324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LO </a:t>
          </a:r>
          <a:r>
            <a:rPr lang="pl-PL" sz="2000" kern="1200" dirty="0" smtClean="0"/>
            <a:t>kl.gm</a:t>
          </a:r>
          <a:endParaRPr lang="pl-PL" sz="4000" kern="1200" dirty="0"/>
        </a:p>
      </dsp:txBody>
      <dsp:txXfrm>
        <a:off x="9315756" y="206120"/>
        <a:ext cx="991915" cy="9919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164743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</a:t>
          </a:r>
          <a:endParaRPr lang="pl-PL" sz="3000" kern="1200" dirty="0"/>
        </a:p>
      </dsp:txBody>
      <dsp:txXfrm>
        <a:off x="2370175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>
          <a:off x="3681428" y="295272"/>
          <a:ext cx="813611" cy="81361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3789272" y="606397"/>
        <a:ext cx="597923" cy="191361"/>
      </dsp:txXfrm>
    </dsp:sp>
    <dsp:sp modelId="{F6FF129E-4DC2-498E-B837-728A7CBF0BFB}">
      <dsp:nvSpPr>
        <dsp:cNvPr id="0" name=""/>
        <dsp:cNvSpPr/>
      </dsp:nvSpPr>
      <dsp:spPr>
        <a:xfrm>
          <a:off x="4608946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4814378" y="206120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974643" y="702082"/>
          <a:ext cx="813611" cy="6857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7082487" y="716209"/>
        <a:ext cx="597923" cy="40325"/>
      </dsp:txXfrm>
    </dsp:sp>
    <dsp:sp modelId="{4F41CD98-45CB-4660-9E98-D197E13B3659}">
      <dsp:nvSpPr>
        <dsp:cNvPr id="0" name=""/>
        <dsp:cNvSpPr/>
      </dsp:nvSpPr>
      <dsp:spPr>
        <a:xfrm>
          <a:off x="9110324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 </a:t>
          </a:r>
          <a:r>
            <a:rPr lang="pl-PL" sz="2000" kern="1200" dirty="0" smtClean="0"/>
            <a:t>kl.gm</a:t>
          </a:r>
          <a:endParaRPr lang="pl-PL" sz="4000" kern="1200" dirty="0"/>
        </a:p>
      </dsp:txBody>
      <dsp:txXfrm>
        <a:off x="9315756" y="206120"/>
        <a:ext cx="991915" cy="9919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164743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2370175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 flipV="1">
          <a:off x="3681428" y="648070"/>
          <a:ext cx="813611" cy="10801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3789272" y="689375"/>
        <a:ext cx="597923" cy="25405"/>
      </dsp:txXfrm>
    </dsp:sp>
    <dsp:sp modelId="{F6FF129E-4DC2-498E-B837-728A7CBF0BFB}">
      <dsp:nvSpPr>
        <dsp:cNvPr id="0" name=""/>
        <dsp:cNvSpPr/>
      </dsp:nvSpPr>
      <dsp:spPr>
        <a:xfrm>
          <a:off x="5777882" y="0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 dirty="0"/>
        </a:p>
      </dsp:txBody>
      <dsp:txXfrm>
        <a:off x="5983314" y="205432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125631" y="295272"/>
          <a:ext cx="813611" cy="81361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>
        <a:off x="6233475" y="462876"/>
        <a:ext cx="597923" cy="478403"/>
      </dsp:txXfrm>
    </dsp:sp>
    <dsp:sp modelId="{4F41CD98-45CB-4660-9E98-D197E13B3659}">
      <dsp:nvSpPr>
        <dsp:cNvPr id="0" name=""/>
        <dsp:cNvSpPr/>
      </dsp:nvSpPr>
      <dsp:spPr>
        <a:xfrm>
          <a:off x="5777882" y="1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</a:t>
          </a:r>
          <a:br>
            <a:rPr lang="pl-PL" sz="3200" kern="1200" dirty="0" smtClean="0"/>
          </a:br>
          <a:r>
            <a:rPr lang="pl-PL" sz="1800" kern="1200" dirty="0" err="1" smtClean="0"/>
            <a:t>kl.gim</a:t>
          </a:r>
          <a:endParaRPr lang="pl-PL" sz="1800" kern="1200" dirty="0"/>
        </a:p>
      </dsp:txBody>
      <dsp:txXfrm>
        <a:off x="5983314" y="205433"/>
        <a:ext cx="991915" cy="9919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039681" y="843"/>
          <a:ext cx="1402468" cy="14024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T</a:t>
          </a:r>
          <a:endParaRPr lang="pl-PL" sz="3000" kern="1200" dirty="0"/>
        </a:p>
      </dsp:txBody>
      <dsp:txXfrm>
        <a:off x="2245068" y="206230"/>
        <a:ext cx="991694" cy="991694"/>
      </dsp:txXfrm>
    </dsp:sp>
    <dsp:sp modelId="{B838B0FF-07D4-447F-9735-F7E35B280F51}">
      <dsp:nvSpPr>
        <dsp:cNvPr id="0" name=""/>
        <dsp:cNvSpPr/>
      </dsp:nvSpPr>
      <dsp:spPr>
        <a:xfrm>
          <a:off x="3556029" y="295362"/>
          <a:ext cx="813431" cy="81343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3663849" y="606418"/>
        <a:ext cx="597791" cy="191319"/>
      </dsp:txXfrm>
    </dsp:sp>
    <dsp:sp modelId="{F6FF129E-4DC2-498E-B837-728A7CBF0BFB}">
      <dsp:nvSpPr>
        <dsp:cNvPr id="0" name=""/>
        <dsp:cNvSpPr/>
      </dsp:nvSpPr>
      <dsp:spPr>
        <a:xfrm>
          <a:off x="4483341" y="843"/>
          <a:ext cx="1402468" cy="14024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4688728" y="206230"/>
        <a:ext cx="991694" cy="991694"/>
      </dsp:txXfrm>
    </dsp:sp>
    <dsp:sp modelId="{DE664190-B08E-4605-A774-A156C16ED541}">
      <dsp:nvSpPr>
        <dsp:cNvPr id="0" name=""/>
        <dsp:cNvSpPr/>
      </dsp:nvSpPr>
      <dsp:spPr>
        <a:xfrm>
          <a:off x="6848514" y="702082"/>
          <a:ext cx="813431" cy="68564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956334" y="716206"/>
        <a:ext cx="597791" cy="40316"/>
      </dsp:txXfrm>
    </dsp:sp>
    <dsp:sp modelId="{4F41CD98-45CB-4660-9E98-D197E13B3659}">
      <dsp:nvSpPr>
        <dsp:cNvPr id="0" name=""/>
        <dsp:cNvSpPr/>
      </dsp:nvSpPr>
      <dsp:spPr>
        <a:xfrm>
          <a:off x="8966683" y="843"/>
          <a:ext cx="1402468" cy="14024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 </a:t>
          </a:r>
          <a:r>
            <a:rPr lang="pl-PL" sz="2000" kern="1200" dirty="0" smtClean="0"/>
            <a:t>kl.gm</a:t>
          </a:r>
          <a:endParaRPr lang="pl-PL" sz="4000" kern="1200" dirty="0"/>
        </a:p>
      </dsp:txBody>
      <dsp:txXfrm>
        <a:off x="9172070" y="206230"/>
        <a:ext cx="991694" cy="9916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164743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ZSZ</a:t>
          </a:r>
          <a:endParaRPr lang="pl-PL" sz="3000" kern="1200" dirty="0"/>
        </a:p>
      </dsp:txBody>
      <dsp:txXfrm>
        <a:off x="2370175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>
          <a:off x="3681428" y="295272"/>
          <a:ext cx="813611" cy="81361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3789272" y="606397"/>
        <a:ext cx="597923" cy="191361"/>
      </dsp:txXfrm>
    </dsp:sp>
    <dsp:sp modelId="{F6FF129E-4DC2-498E-B837-728A7CBF0BFB}">
      <dsp:nvSpPr>
        <dsp:cNvPr id="0" name=""/>
        <dsp:cNvSpPr/>
      </dsp:nvSpPr>
      <dsp:spPr>
        <a:xfrm>
          <a:off x="4608946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4814378" y="206120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974643" y="702082"/>
          <a:ext cx="813611" cy="6857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7082487" y="716209"/>
        <a:ext cx="597923" cy="40325"/>
      </dsp:txXfrm>
    </dsp:sp>
    <dsp:sp modelId="{4F41CD98-45CB-4660-9E98-D197E13B3659}">
      <dsp:nvSpPr>
        <dsp:cNvPr id="0" name=""/>
        <dsp:cNvSpPr/>
      </dsp:nvSpPr>
      <dsp:spPr>
        <a:xfrm>
          <a:off x="9110324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BS</a:t>
          </a:r>
          <a:r>
            <a:rPr lang="pl-PL" sz="2000" kern="1200" dirty="0" smtClean="0"/>
            <a:t>I</a:t>
          </a:r>
          <a:r>
            <a:rPr lang="pl-PL" sz="3200" kern="1200" dirty="0" smtClean="0"/>
            <a:t> </a:t>
          </a:r>
          <a:r>
            <a:rPr lang="pl-PL" sz="2000" kern="1200" dirty="0" smtClean="0"/>
            <a:t>kl.gm</a:t>
          </a:r>
          <a:endParaRPr lang="pl-PL" sz="4000" kern="1200" dirty="0"/>
        </a:p>
      </dsp:txBody>
      <dsp:txXfrm>
        <a:off x="9315756" y="206120"/>
        <a:ext cx="991915" cy="9919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164743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SP</a:t>
          </a:r>
          <a:r>
            <a:rPr lang="pl-PL" sz="2000" kern="1200" dirty="0" smtClean="0"/>
            <a:t>6</a:t>
          </a:r>
          <a:endParaRPr lang="pl-PL" sz="4000" kern="1200" dirty="0"/>
        </a:p>
      </dsp:txBody>
      <dsp:txXfrm>
        <a:off x="2370175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 flipV="1">
          <a:off x="3681428" y="648070"/>
          <a:ext cx="813611" cy="10801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3789272" y="689375"/>
        <a:ext cx="597923" cy="25405"/>
      </dsp:txXfrm>
    </dsp:sp>
    <dsp:sp modelId="{F6FF129E-4DC2-498E-B837-728A7CBF0BFB}">
      <dsp:nvSpPr>
        <dsp:cNvPr id="0" name=""/>
        <dsp:cNvSpPr/>
      </dsp:nvSpPr>
      <dsp:spPr>
        <a:xfrm>
          <a:off x="5777882" y="0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 dirty="0"/>
        </a:p>
      </dsp:txBody>
      <dsp:txXfrm>
        <a:off x="5983314" y="205432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125631" y="295272"/>
          <a:ext cx="813611" cy="81361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>
        <a:off x="6233475" y="462876"/>
        <a:ext cx="597923" cy="478403"/>
      </dsp:txXfrm>
    </dsp:sp>
    <dsp:sp modelId="{4F41CD98-45CB-4660-9E98-D197E13B3659}">
      <dsp:nvSpPr>
        <dsp:cNvPr id="0" name=""/>
        <dsp:cNvSpPr/>
      </dsp:nvSpPr>
      <dsp:spPr>
        <a:xfrm>
          <a:off x="5777882" y="1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SP</a:t>
          </a:r>
          <a:r>
            <a:rPr lang="pl-PL" sz="2000" kern="1200" dirty="0" smtClean="0"/>
            <a:t>8</a:t>
          </a:r>
          <a:endParaRPr lang="pl-PL" sz="3600" kern="1200" dirty="0"/>
        </a:p>
      </dsp:txBody>
      <dsp:txXfrm>
        <a:off x="5983314" y="205433"/>
        <a:ext cx="991915" cy="99191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164743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2370175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 flipV="1">
          <a:off x="3681428" y="648070"/>
          <a:ext cx="813611" cy="10801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3789272" y="689375"/>
        <a:ext cx="597923" cy="25405"/>
      </dsp:txXfrm>
    </dsp:sp>
    <dsp:sp modelId="{F6FF129E-4DC2-498E-B837-728A7CBF0BFB}">
      <dsp:nvSpPr>
        <dsp:cNvPr id="0" name=""/>
        <dsp:cNvSpPr/>
      </dsp:nvSpPr>
      <dsp:spPr>
        <a:xfrm>
          <a:off x="5777882" y="0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 dirty="0"/>
        </a:p>
      </dsp:txBody>
      <dsp:txXfrm>
        <a:off x="5983314" y="205432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125631" y="295272"/>
          <a:ext cx="813611" cy="81361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>
        <a:off x="6233475" y="462876"/>
        <a:ext cx="597923" cy="478403"/>
      </dsp:txXfrm>
    </dsp:sp>
    <dsp:sp modelId="{4F41CD98-45CB-4660-9E98-D197E13B3659}">
      <dsp:nvSpPr>
        <dsp:cNvPr id="0" name=""/>
        <dsp:cNvSpPr/>
      </dsp:nvSpPr>
      <dsp:spPr>
        <a:xfrm>
          <a:off x="5777882" y="1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SP</a:t>
          </a:r>
          <a:r>
            <a:rPr lang="pl-PL" sz="1800" kern="1200" dirty="0" smtClean="0"/>
            <a:t>8kl.gim</a:t>
          </a:r>
          <a:endParaRPr lang="pl-PL" sz="1800" kern="1200" dirty="0"/>
        </a:p>
      </dsp:txBody>
      <dsp:txXfrm>
        <a:off x="5983314" y="205433"/>
        <a:ext cx="991915" cy="99191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164743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2370175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 flipV="1">
          <a:off x="3681428" y="648070"/>
          <a:ext cx="813611" cy="10801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3789272" y="689375"/>
        <a:ext cx="597923" cy="25405"/>
      </dsp:txXfrm>
    </dsp:sp>
    <dsp:sp modelId="{F6FF129E-4DC2-498E-B837-728A7CBF0BFB}">
      <dsp:nvSpPr>
        <dsp:cNvPr id="0" name=""/>
        <dsp:cNvSpPr/>
      </dsp:nvSpPr>
      <dsp:spPr>
        <a:xfrm>
          <a:off x="5777882" y="0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 dirty="0"/>
        </a:p>
      </dsp:txBody>
      <dsp:txXfrm>
        <a:off x="5983314" y="205432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125631" y="295272"/>
          <a:ext cx="813611" cy="81361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>
        <a:off x="6233475" y="462876"/>
        <a:ext cx="597923" cy="478403"/>
      </dsp:txXfrm>
    </dsp:sp>
    <dsp:sp modelId="{4F41CD98-45CB-4660-9E98-D197E13B3659}">
      <dsp:nvSpPr>
        <dsp:cNvPr id="0" name=""/>
        <dsp:cNvSpPr/>
      </dsp:nvSpPr>
      <dsp:spPr>
        <a:xfrm>
          <a:off x="5832646" y="1376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</a:t>
          </a:r>
          <a:r>
            <a:rPr lang="pl-PL" sz="1800" kern="1200" dirty="0" smtClean="0"/>
            <a:t/>
          </a:r>
          <a:br>
            <a:rPr lang="pl-PL" sz="1800" kern="1200" dirty="0" smtClean="0"/>
          </a:br>
          <a:r>
            <a:rPr lang="pl-PL" sz="1800" kern="1200" dirty="0" err="1" smtClean="0"/>
            <a:t>kl.gim</a:t>
          </a:r>
          <a:endParaRPr lang="pl-PL" sz="1800" kern="1200" dirty="0"/>
        </a:p>
      </dsp:txBody>
      <dsp:txXfrm>
        <a:off x="6038078" y="206808"/>
        <a:ext cx="991915" cy="99191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164743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ZSZ</a:t>
          </a:r>
          <a:endParaRPr lang="pl-PL" sz="4000" kern="1200" dirty="0"/>
        </a:p>
      </dsp:txBody>
      <dsp:txXfrm>
        <a:off x="2370175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 flipV="1">
          <a:off x="3681428" y="648070"/>
          <a:ext cx="813611" cy="10801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3789272" y="689375"/>
        <a:ext cx="597923" cy="25405"/>
      </dsp:txXfrm>
    </dsp:sp>
    <dsp:sp modelId="{F6FF129E-4DC2-498E-B837-728A7CBF0BFB}">
      <dsp:nvSpPr>
        <dsp:cNvPr id="0" name=""/>
        <dsp:cNvSpPr/>
      </dsp:nvSpPr>
      <dsp:spPr>
        <a:xfrm>
          <a:off x="5777882" y="0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 dirty="0"/>
        </a:p>
      </dsp:txBody>
      <dsp:txXfrm>
        <a:off x="5983314" y="205432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125631" y="295272"/>
          <a:ext cx="813611" cy="81361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>
        <a:off x="6233475" y="462876"/>
        <a:ext cx="597923" cy="478403"/>
      </dsp:txXfrm>
    </dsp:sp>
    <dsp:sp modelId="{4F41CD98-45CB-4660-9E98-D197E13B3659}">
      <dsp:nvSpPr>
        <dsp:cNvPr id="0" name=""/>
        <dsp:cNvSpPr/>
      </dsp:nvSpPr>
      <dsp:spPr>
        <a:xfrm>
          <a:off x="5777882" y="1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BS</a:t>
          </a:r>
          <a:r>
            <a:rPr lang="pl-PL" sz="2000" kern="1200" dirty="0" smtClean="0"/>
            <a:t>I</a:t>
          </a:r>
          <a:endParaRPr lang="pl-PL" sz="3600" kern="1200" dirty="0"/>
        </a:p>
      </dsp:txBody>
      <dsp:txXfrm>
        <a:off x="5983314" y="205433"/>
        <a:ext cx="991915" cy="991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092669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ZSZ</a:t>
          </a:r>
          <a:endParaRPr lang="pl-PL" sz="3000" kern="1200" dirty="0"/>
        </a:p>
      </dsp:txBody>
      <dsp:txXfrm>
        <a:off x="2298101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>
          <a:off x="3609354" y="295272"/>
          <a:ext cx="813611" cy="81361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3717198" y="606397"/>
        <a:ext cx="597923" cy="191361"/>
      </dsp:txXfrm>
    </dsp:sp>
    <dsp:sp modelId="{F6FF129E-4DC2-498E-B837-728A7CBF0BFB}">
      <dsp:nvSpPr>
        <dsp:cNvPr id="0" name=""/>
        <dsp:cNvSpPr/>
      </dsp:nvSpPr>
      <dsp:spPr>
        <a:xfrm>
          <a:off x="4536871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4742303" y="206120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902568" y="702082"/>
          <a:ext cx="813611" cy="6857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7010412" y="716209"/>
        <a:ext cx="597923" cy="40325"/>
      </dsp:txXfrm>
    </dsp:sp>
    <dsp:sp modelId="{4F41CD98-45CB-4660-9E98-D197E13B3659}">
      <dsp:nvSpPr>
        <dsp:cNvPr id="0" name=""/>
        <dsp:cNvSpPr/>
      </dsp:nvSpPr>
      <dsp:spPr>
        <a:xfrm>
          <a:off x="9038249" y="65419"/>
          <a:ext cx="1546928" cy="12733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BS</a:t>
          </a:r>
          <a:r>
            <a:rPr lang="pl-PL" sz="2400" kern="1200" dirty="0" smtClean="0"/>
            <a:t>I</a:t>
          </a:r>
          <a:r>
            <a:rPr lang="pl-PL" sz="3200" kern="1200" dirty="0" smtClean="0"/>
            <a:t/>
          </a:r>
          <a:br>
            <a:rPr lang="pl-PL" sz="3200" kern="1200" dirty="0" smtClean="0"/>
          </a:br>
          <a:r>
            <a:rPr lang="pl-PL" sz="2000" kern="1200" dirty="0" smtClean="0"/>
            <a:t>kl.gm</a:t>
          </a:r>
          <a:endParaRPr lang="pl-PL" sz="2000" kern="1200" dirty="0"/>
        </a:p>
      </dsp:txBody>
      <dsp:txXfrm>
        <a:off x="9264791" y="251892"/>
        <a:ext cx="1093844" cy="9003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164743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LO</a:t>
          </a:r>
          <a:r>
            <a:rPr lang="pl-PL" sz="2000" kern="1200" dirty="0" smtClean="0"/>
            <a:t>4 (T5)</a:t>
          </a:r>
          <a:endParaRPr lang="pl-PL" sz="3000" kern="1200" dirty="0"/>
        </a:p>
      </dsp:txBody>
      <dsp:txXfrm>
        <a:off x="2370175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>
          <a:off x="3681428" y="295272"/>
          <a:ext cx="813611" cy="81361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3789272" y="606397"/>
        <a:ext cx="597923" cy="191361"/>
      </dsp:txXfrm>
    </dsp:sp>
    <dsp:sp modelId="{F6FF129E-4DC2-498E-B837-728A7CBF0BFB}">
      <dsp:nvSpPr>
        <dsp:cNvPr id="0" name=""/>
        <dsp:cNvSpPr/>
      </dsp:nvSpPr>
      <dsp:spPr>
        <a:xfrm>
          <a:off x="4608946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4814378" y="206120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974643" y="702082"/>
          <a:ext cx="813611" cy="6857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7082487" y="716209"/>
        <a:ext cx="597923" cy="40325"/>
      </dsp:txXfrm>
    </dsp:sp>
    <dsp:sp modelId="{4F41CD98-45CB-4660-9E98-D197E13B3659}">
      <dsp:nvSpPr>
        <dsp:cNvPr id="0" name=""/>
        <dsp:cNvSpPr/>
      </dsp:nvSpPr>
      <dsp:spPr>
        <a:xfrm>
          <a:off x="9110324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LO</a:t>
          </a:r>
          <a:r>
            <a:rPr lang="pl-PL" sz="2000" kern="1200" dirty="0" smtClean="0"/>
            <a:t>4 (</a:t>
          </a:r>
          <a:r>
            <a:rPr lang="pl-PL" sz="2000" kern="1200" smtClean="0"/>
            <a:t>T5)</a:t>
          </a:r>
          <a:endParaRPr lang="pl-PL" sz="4000" kern="1200" dirty="0"/>
        </a:p>
      </dsp:txBody>
      <dsp:txXfrm>
        <a:off x="9315756" y="206120"/>
        <a:ext cx="991915" cy="9919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164743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SP</a:t>
          </a:r>
          <a:r>
            <a:rPr lang="pl-PL" sz="2000" kern="1200" dirty="0" smtClean="0"/>
            <a:t>6</a:t>
          </a:r>
          <a:endParaRPr lang="pl-PL" sz="3000" kern="1200" dirty="0"/>
        </a:p>
      </dsp:txBody>
      <dsp:txXfrm>
        <a:off x="2370175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>
          <a:off x="3681428" y="295272"/>
          <a:ext cx="813611" cy="81361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3789272" y="606397"/>
        <a:ext cx="597923" cy="191361"/>
      </dsp:txXfrm>
    </dsp:sp>
    <dsp:sp modelId="{F6FF129E-4DC2-498E-B837-728A7CBF0BFB}">
      <dsp:nvSpPr>
        <dsp:cNvPr id="0" name=""/>
        <dsp:cNvSpPr/>
      </dsp:nvSpPr>
      <dsp:spPr>
        <a:xfrm>
          <a:off x="4608946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4814378" y="206120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974643" y="702082"/>
          <a:ext cx="813611" cy="6857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7082487" y="716209"/>
        <a:ext cx="597923" cy="40325"/>
      </dsp:txXfrm>
    </dsp:sp>
    <dsp:sp modelId="{4F41CD98-45CB-4660-9E98-D197E13B3659}">
      <dsp:nvSpPr>
        <dsp:cNvPr id="0" name=""/>
        <dsp:cNvSpPr/>
      </dsp:nvSpPr>
      <dsp:spPr>
        <a:xfrm>
          <a:off x="9110324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SP</a:t>
          </a:r>
          <a:r>
            <a:rPr lang="pl-PL" sz="1800" kern="1200" dirty="0" smtClean="0"/>
            <a:t>8</a:t>
          </a:r>
          <a:r>
            <a:rPr lang="pl-PL" sz="3200" kern="1200" dirty="0" smtClean="0"/>
            <a:t> </a:t>
          </a:r>
          <a:r>
            <a:rPr lang="pl-PL" sz="2000" kern="1200" dirty="0" smtClean="0"/>
            <a:t>kl.gm</a:t>
          </a:r>
          <a:endParaRPr lang="pl-PL" sz="4000" kern="1200" dirty="0"/>
        </a:p>
      </dsp:txBody>
      <dsp:txXfrm>
        <a:off x="9315756" y="206120"/>
        <a:ext cx="991915" cy="9919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2164743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LO</a:t>
          </a:r>
          <a:r>
            <a:rPr lang="pl-PL" sz="2000" kern="1200" dirty="0" smtClean="0"/>
            <a:t>3</a:t>
          </a:r>
          <a:endParaRPr lang="pl-PL" sz="3000" kern="1200" dirty="0"/>
        </a:p>
      </dsp:txBody>
      <dsp:txXfrm>
        <a:off x="2370175" y="206120"/>
        <a:ext cx="991915" cy="991915"/>
      </dsp:txXfrm>
    </dsp:sp>
    <dsp:sp modelId="{B838B0FF-07D4-447F-9735-F7E35B280F51}">
      <dsp:nvSpPr>
        <dsp:cNvPr id="0" name=""/>
        <dsp:cNvSpPr/>
      </dsp:nvSpPr>
      <dsp:spPr>
        <a:xfrm>
          <a:off x="3681428" y="295272"/>
          <a:ext cx="813611" cy="81361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3789272" y="606397"/>
        <a:ext cx="597923" cy="191361"/>
      </dsp:txXfrm>
    </dsp:sp>
    <dsp:sp modelId="{F6FF129E-4DC2-498E-B837-728A7CBF0BFB}">
      <dsp:nvSpPr>
        <dsp:cNvPr id="0" name=""/>
        <dsp:cNvSpPr/>
      </dsp:nvSpPr>
      <dsp:spPr>
        <a:xfrm>
          <a:off x="4608946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4814378" y="206120"/>
        <a:ext cx="991915" cy="991915"/>
      </dsp:txXfrm>
    </dsp:sp>
    <dsp:sp modelId="{DE664190-B08E-4605-A774-A156C16ED541}">
      <dsp:nvSpPr>
        <dsp:cNvPr id="0" name=""/>
        <dsp:cNvSpPr/>
      </dsp:nvSpPr>
      <dsp:spPr>
        <a:xfrm>
          <a:off x="6974643" y="702082"/>
          <a:ext cx="813611" cy="6857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7082487" y="716209"/>
        <a:ext cx="597923" cy="40325"/>
      </dsp:txXfrm>
    </dsp:sp>
    <dsp:sp modelId="{4F41CD98-45CB-4660-9E98-D197E13B3659}">
      <dsp:nvSpPr>
        <dsp:cNvPr id="0" name=""/>
        <dsp:cNvSpPr/>
      </dsp:nvSpPr>
      <dsp:spPr>
        <a:xfrm>
          <a:off x="9110324" y="688"/>
          <a:ext cx="1402779" cy="14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LO </a:t>
          </a:r>
          <a:r>
            <a:rPr lang="pl-PL" sz="2000" kern="1200" dirty="0" smtClean="0"/>
            <a:t>kl.gm</a:t>
          </a:r>
          <a:endParaRPr lang="pl-PL" sz="4000" kern="1200" dirty="0"/>
        </a:p>
      </dsp:txBody>
      <dsp:txXfrm>
        <a:off x="9315756" y="206120"/>
        <a:ext cx="991915" cy="991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5536" tIns="47768" rIns="95536" bIns="477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5536" tIns="47768" rIns="95536" bIns="477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5D2C907A-4B27-477B-9238-8D8713B1A14F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6"/>
          </a:xfrm>
          <a:prstGeom prst="rect">
            <a:avLst/>
          </a:prstGeom>
        </p:spPr>
        <p:txBody>
          <a:bodyPr vert="horz" lIns="95536" tIns="47768" rIns="95536" bIns="477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6"/>
          </a:xfrm>
          <a:prstGeom prst="rect">
            <a:avLst/>
          </a:prstGeom>
        </p:spPr>
        <p:txBody>
          <a:bodyPr vert="horz" lIns="95536" tIns="47768" rIns="95536" bIns="4776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061757D9-E7DD-49DB-8899-4D5C4CAE7F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256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5536" tIns="47768" rIns="95536" bIns="477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5536" tIns="47768" rIns="95536" bIns="477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0B9E7441-C797-4C5A-8B53-90B38E824291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6" tIns="47768" rIns="95536" bIns="47768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6"/>
          </a:xfrm>
          <a:prstGeom prst="rect">
            <a:avLst/>
          </a:prstGeom>
        </p:spPr>
        <p:txBody>
          <a:bodyPr vert="horz" lIns="95536" tIns="47768" rIns="95536" bIns="47768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6"/>
          </a:xfrm>
          <a:prstGeom prst="rect">
            <a:avLst/>
          </a:prstGeom>
        </p:spPr>
        <p:txBody>
          <a:bodyPr vert="horz" lIns="95536" tIns="47768" rIns="95536" bIns="477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6"/>
          </a:xfrm>
          <a:prstGeom prst="rect">
            <a:avLst/>
          </a:prstGeom>
        </p:spPr>
        <p:txBody>
          <a:bodyPr vert="horz" lIns="95536" tIns="47768" rIns="95536" bIns="4776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7250DB90-9462-447A-B12E-26BB9CB071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081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34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34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345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34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7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96694-DF4D-4FBA-A612-F5A151C6471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6935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8226D-F99C-4F46-BB1C-D8BEB1A4837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01200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07443-629D-419B-8395-32CDE28A210C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091949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7BD72-AB7A-43B7-9326-AEFC3F984BD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38517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7BD72-AB7A-43B7-9326-AEFC3F984BD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198218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D925B3-3CA4-473F-9005-DC6232C9B72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515432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AC1EA-08CE-473F-B1EB-651B712BC83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1100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52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64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65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Aniu, wyrzuciłabym trzy slajdy dot. akredytacji i zastąpiła 69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45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Aniu, wyrzuciłabym trzy slajdy dot. akredytacji i zastąpiła 69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45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19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22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683545"/>
            <a:ext cx="116586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5403057"/>
            <a:ext cx="10287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33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92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547688"/>
            <a:ext cx="2957513" cy="871775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547688"/>
            <a:ext cx="8701088" cy="871775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84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5403057"/>
            <a:ext cx="10287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79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42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564609"/>
            <a:ext cx="1183005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884197"/>
            <a:ext cx="1183005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08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738438"/>
            <a:ext cx="5829300" cy="65270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738438"/>
            <a:ext cx="5829300" cy="65270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55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47690"/>
            <a:ext cx="11830050" cy="198834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521745"/>
            <a:ext cx="580251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757613"/>
            <a:ext cx="5802510" cy="552688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521745"/>
            <a:ext cx="5831087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757613"/>
            <a:ext cx="5831087" cy="552688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88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52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53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481140"/>
            <a:ext cx="6943725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62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481140"/>
            <a:ext cx="6943725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39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547690"/>
            <a:ext cx="1183005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738438"/>
            <a:ext cx="1183005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9534527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6A826B-E0D1-4C0A-A679-25723337CCA3}" type="datetimeFigureOut">
              <a:rPr lang="pl-PL" smtClean="0"/>
              <a:pPr>
                <a:defRPr/>
              </a:pPr>
              <a:t>2016-11-24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9534527"/>
            <a:ext cx="46291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9534527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017ACB-93C3-45DD-9ACA-35ED59D277D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26" Type="http://schemas.openxmlformats.org/officeDocument/2006/relationships/diagramColors" Target="../diagrams/colors13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5" Type="http://schemas.openxmlformats.org/officeDocument/2006/relationships/diagramQuickStyle" Target="../diagrams/quickStyle13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24" Type="http://schemas.openxmlformats.org/officeDocument/2006/relationships/diagramLayout" Target="../diagrams/layout13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openxmlformats.org/officeDocument/2006/relationships/diagramData" Target="../diagrams/data13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Relationship Id="rId27" Type="http://schemas.microsoft.com/office/2007/relationships/diagramDrawing" Target="../diagrams/drawing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26" Type="http://schemas.openxmlformats.org/officeDocument/2006/relationships/diagramQuickStyle" Target="../diagrams/quickStyle18.xml"/><Relationship Id="rId3" Type="http://schemas.openxmlformats.org/officeDocument/2006/relationships/diagramData" Target="../diagrams/data14.xml"/><Relationship Id="rId21" Type="http://schemas.openxmlformats.org/officeDocument/2006/relationships/diagramQuickStyle" Target="../diagrams/quickStyle17.xml"/><Relationship Id="rId7" Type="http://schemas.microsoft.com/office/2007/relationships/diagramDrawing" Target="../diagrams/drawing14.xml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5" Type="http://schemas.openxmlformats.org/officeDocument/2006/relationships/diagramLayout" Target="../diagrams/layout18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16.xml"/><Relationship Id="rId20" Type="http://schemas.openxmlformats.org/officeDocument/2006/relationships/diagramLayout" Target="../diagrams/layout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QuickStyle" Target="../diagrams/quickStyle15.xml"/><Relationship Id="rId24" Type="http://schemas.openxmlformats.org/officeDocument/2006/relationships/diagramData" Target="../diagrams/data18.xml"/><Relationship Id="rId5" Type="http://schemas.openxmlformats.org/officeDocument/2006/relationships/diagramQuickStyle" Target="../diagrams/quickStyle14.xml"/><Relationship Id="rId15" Type="http://schemas.openxmlformats.org/officeDocument/2006/relationships/diagramLayout" Target="../diagrams/layout16.xml"/><Relationship Id="rId23" Type="http://schemas.microsoft.com/office/2007/relationships/diagramDrawing" Target="../diagrams/drawing17.xml"/><Relationship Id="rId28" Type="http://schemas.microsoft.com/office/2007/relationships/diagramDrawing" Target="../diagrams/drawing18.xml"/><Relationship Id="rId10" Type="http://schemas.openxmlformats.org/officeDocument/2006/relationships/diagramLayout" Target="../diagrams/layout15.xml"/><Relationship Id="rId19" Type="http://schemas.openxmlformats.org/officeDocument/2006/relationships/diagramData" Target="../diagrams/data17.xml"/><Relationship Id="rId4" Type="http://schemas.openxmlformats.org/officeDocument/2006/relationships/diagramLayout" Target="../diagrams/layout14.xml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Relationship Id="rId22" Type="http://schemas.openxmlformats.org/officeDocument/2006/relationships/diagramColors" Target="../diagrams/colors17.xml"/><Relationship Id="rId27" Type="http://schemas.openxmlformats.org/officeDocument/2006/relationships/diagramColors" Target="../diagrams/colors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formaedukacji.men.gov.pl/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Data" Target="../diagrams/data22.xml"/><Relationship Id="rId18" Type="http://schemas.openxmlformats.org/officeDocument/2006/relationships/diagramData" Target="../diagrams/data23.xml"/><Relationship Id="rId3" Type="http://schemas.openxmlformats.org/officeDocument/2006/relationships/diagramData" Target="../diagrams/data20.xml"/><Relationship Id="rId21" Type="http://schemas.openxmlformats.org/officeDocument/2006/relationships/diagramColors" Target="../diagrams/colors23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17" Type="http://schemas.microsoft.com/office/2007/relationships/diagramDrawing" Target="../diagrams/drawing22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22.xml"/><Relationship Id="rId20" Type="http://schemas.openxmlformats.org/officeDocument/2006/relationships/diagramQuickStyle" Target="../diagrams/quickStyl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1.xml"/><Relationship Id="rId19" Type="http://schemas.openxmlformats.org/officeDocument/2006/relationships/diagramLayout" Target="../diagrams/layout23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diagramLayout" Target="../diagrams/layout22.xml"/><Relationship Id="rId22" Type="http://schemas.microsoft.com/office/2007/relationships/diagramDrawing" Target="../diagrams/drawing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8" y="3490913"/>
            <a:ext cx="59959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738563"/>
            <a:ext cx="5186363" cy="16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2973843" y="6376988"/>
            <a:ext cx="7705044" cy="790575"/>
            <a:chOff x="2973843" y="6376988"/>
            <a:chExt cx="7705044" cy="790575"/>
          </a:xfrm>
        </p:grpSpPr>
        <p:sp>
          <p:nvSpPr>
            <p:cNvPr id="9" name="Prostokąt: zaokrąglone rogi 8"/>
            <p:cNvSpPr/>
            <p:nvPr/>
          </p:nvSpPr>
          <p:spPr bwMode="auto">
            <a:xfrm>
              <a:off x="2973843" y="6376988"/>
              <a:ext cx="7220627" cy="790575"/>
            </a:xfrm>
            <a:prstGeom prst="roundRect">
              <a:avLst/>
            </a:prstGeom>
            <a:noFill/>
            <a:ln w="5715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102" name="pole tekstowe 9"/>
            <p:cNvSpPr txBox="1">
              <a:spLocks noChangeArrowheads="1"/>
            </p:cNvSpPr>
            <p:nvPr/>
          </p:nvSpPr>
          <p:spPr bwMode="auto">
            <a:xfrm>
              <a:off x="3244628" y="6446962"/>
              <a:ext cx="74342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l-PL" altLang="pl-PL" sz="3600" b="1" dirty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www.reformaedukacji.men.gov.pl</a:t>
              </a:r>
              <a:endParaRPr lang="pl-PL" altLang="pl-PL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304" y="2353057"/>
            <a:ext cx="12344400" cy="7635174"/>
          </a:xfrm>
        </p:spPr>
        <p:txBody>
          <a:bodyPr>
            <a:normAutofit/>
          </a:bodyPr>
          <a:lstStyle/>
          <a:p>
            <a:r>
              <a:rPr lang="pl-PL" sz="3200" dirty="0"/>
              <a:t>Wniosek rodziców jest składany do dyrektora publicznego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lub </a:t>
            </a:r>
            <a:r>
              <a:rPr lang="pl-PL" sz="3200" dirty="0"/>
              <a:t>niepublicznego przedszkola, szkoły podstawowej i szkoły ponadpodstawowej na terenie województwa, w którym zamieszkuje dziecko</a:t>
            </a:r>
          </a:p>
          <a:p>
            <a:r>
              <a:rPr lang="pl-PL" sz="3200" dirty="0"/>
              <a:t>Do dokumentacji dołączana jest opinia publicznej poradni psychologiczno-pedagogicznej</a:t>
            </a:r>
          </a:p>
          <a:p>
            <a:r>
              <a:rPr lang="pl-PL" sz="3200" dirty="0"/>
              <a:t>Uczeń ma prawo do </a:t>
            </a:r>
            <a:r>
              <a:rPr lang="pl-PL" sz="3200" dirty="0" smtClean="0"/>
              <a:t>korzystania </a:t>
            </a:r>
            <a:r>
              <a:rPr lang="pl-PL" sz="3200" dirty="0"/>
              <a:t>z pomocy dydaktycznych znajdujących się w zasobach szkoły</a:t>
            </a:r>
          </a:p>
          <a:p>
            <a:r>
              <a:rPr lang="pl-PL" sz="3200" dirty="0"/>
              <a:t>Uczeń ma prawo do konsultacji przygotowujących </a:t>
            </a:r>
            <a:r>
              <a:rPr lang="pl-PL" sz="3200" dirty="0" smtClean="0"/>
              <a:t>do </a:t>
            </a:r>
            <a:r>
              <a:rPr lang="pl-PL" sz="3200" dirty="0"/>
              <a:t>rocznych egzaminów klasyfikujących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5400" dirty="0">
                <a:solidFill>
                  <a:schemeClr val="tx1"/>
                </a:solidFill>
              </a:rPr>
              <a:t>Edukacja domowa – zmiany 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41179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7408" y="2365248"/>
            <a:ext cx="12265152" cy="77468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2800" b="1" dirty="0">
              <a:cs typeface="Arial" panose="020B0604020202020204" pitchFamily="34" charset="0"/>
            </a:endParaRPr>
          </a:p>
          <a:p>
            <a:pPr algn="just"/>
            <a:r>
              <a:rPr lang="pl-PL" sz="3200" b="1" dirty="0" smtClean="0">
                <a:cs typeface="Arial" panose="020B0604020202020204" pitchFamily="34" charset="0"/>
              </a:rPr>
              <a:t>Wzmocnienie </a:t>
            </a:r>
            <a:r>
              <a:rPr lang="pl-PL" sz="3200" b="1" dirty="0">
                <a:cs typeface="Arial" panose="020B0604020202020204" pitchFamily="34" charset="0"/>
              </a:rPr>
              <a:t>skuteczności nadzoru pedagogicznego:  </a:t>
            </a:r>
          </a:p>
          <a:p>
            <a:pPr lvl="1"/>
            <a:r>
              <a:rPr lang="pl-PL" sz="3200" dirty="0">
                <a:cs typeface="Arial" panose="020B0604020202020204" pitchFamily="34" charset="0"/>
              </a:rPr>
              <a:t>organ nadzoru pedagogicznego będzie mógł polecić, w drodze decyzji, organowi prowadzącemu oraz dyrektorowi szkoły lub placówki</a:t>
            </a:r>
            <a:r>
              <a:rPr lang="pl-PL" sz="32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pl-PL" sz="3200" u="sng" dirty="0">
                <a:solidFill>
                  <a:srgbClr val="C00000"/>
                </a:solidFill>
                <a:cs typeface="Arial" panose="020B0604020202020204" pitchFamily="34" charset="0"/>
              </a:rPr>
              <a:t>publicznej</a:t>
            </a:r>
            <a:r>
              <a:rPr lang="pl-PL" sz="32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pl-PL" sz="3200" u="sng" dirty="0">
                <a:cs typeface="Arial" panose="020B0604020202020204" pitchFamily="34" charset="0"/>
              </a:rPr>
              <a:t>usunięcie uchybień </a:t>
            </a:r>
            <a:r>
              <a:rPr lang="pl-PL" sz="3200" dirty="0">
                <a:cs typeface="Arial" panose="020B0604020202020204" pitchFamily="34" charset="0"/>
              </a:rPr>
              <a:t>polegających na prowadzeniu działalności </a:t>
            </a:r>
            <a:r>
              <a:rPr lang="pl-PL" sz="3200" dirty="0" smtClean="0">
                <a:cs typeface="Arial" panose="020B0604020202020204" pitchFamily="34" charset="0"/>
              </a:rPr>
              <a:t>niezgodnej z przepisami </a:t>
            </a:r>
            <a:r>
              <a:rPr lang="pl-PL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pl-PL" sz="3200" u="sng" dirty="0">
                <a:cs typeface="Arial" panose="020B0604020202020204" pitchFamily="34" charset="0"/>
              </a:rPr>
              <a:t>nie tylko ustawy,  </a:t>
            </a:r>
            <a:r>
              <a:rPr lang="pl-PL" sz="3200" u="sng" dirty="0" smtClean="0">
                <a:cs typeface="Arial" panose="020B0604020202020204" pitchFamily="34" charset="0"/>
              </a:rPr>
              <a:t>ale </a:t>
            </a:r>
            <a:r>
              <a:rPr lang="pl-PL" sz="3200" u="sng" dirty="0">
                <a:cs typeface="Arial" panose="020B0604020202020204" pitchFamily="34" charset="0"/>
              </a:rPr>
              <a:t>także rozporządzeń </a:t>
            </a:r>
            <a:r>
              <a:rPr lang="pl-PL" sz="3200" u="sng" dirty="0" smtClean="0">
                <a:cs typeface="Arial" panose="020B0604020202020204" pitchFamily="34" charset="0"/>
              </a:rPr>
              <a:t>wydanych na </a:t>
            </a:r>
            <a:r>
              <a:rPr lang="pl-PL" sz="3200" u="sng" dirty="0">
                <a:cs typeface="Arial" panose="020B0604020202020204" pitchFamily="34" charset="0"/>
              </a:rPr>
              <a:t>jej </a:t>
            </a:r>
            <a:r>
              <a:rPr lang="pl-PL" sz="3200" u="sng" dirty="0" smtClean="0">
                <a:cs typeface="Arial" panose="020B0604020202020204" pitchFamily="34" charset="0"/>
              </a:rPr>
              <a:t>podstawie</a:t>
            </a:r>
          </a:p>
          <a:p>
            <a:pPr lvl="1"/>
            <a:endParaRPr lang="pl-PL" sz="3200" u="sng" dirty="0">
              <a:cs typeface="Arial" panose="020B0604020202020204" pitchFamily="34" charset="0"/>
            </a:endParaRPr>
          </a:p>
          <a:p>
            <a:pPr lvl="1"/>
            <a:r>
              <a:rPr lang="pl-PL" sz="3200" dirty="0">
                <a:cs typeface="Arial" panose="020B0604020202020204" pitchFamily="34" charset="0"/>
              </a:rPr>
              <a:t>kurator oświaty będzie mógł wydać szkole lub placówce </a:t>
            </a:r>
            <a:r>
              <a:rPr lang="pl-PL" sz="3200" u="sng" dirty="0">
                <a:solidFill>
                  <a:srgbClr val="C00000"/>
                </a:solidFill>
                <a:cs typeface="Arial" panose="020B0604020202020204" pitchFamily="34" charset="0"/>
              </a:rPr>
              <a:t>niepubliczne</a:t>
            </a:r>
            <a:r>
              <a:rPr lang="pl-PL" sz="3200" dirty="0">
                <a:solidFill>
                  <a:srgbClr val="C00000"/>
                </a:solidFill>
                <a:cs typeface="Arial" panose="020B0604020202020204" pitchFamily="34" charset="0"/>
              </a:rPr>
              <a:t>j </a:t>
            </a:r>
            <a:r>
              <a:rPr lang="pl-PL" sz="3200" u="sng" dirty="0">
                <a:cs typeface="Arial" panose="020B0604020202020204" pitchFamily="34" charset="0"/>
              </a:rPr>
              <a:t>polecenie usunięcia uchybień </a:t>
            </a:r>
            <a:r>
              <a:rPr lang="pl-PL" sz="3200" dirty="0">
                <a:cs typeface="Arial" panose="020B0604020202020204" pitchFamily="34" charset="0"/>
              </a:rPr>
              <a:t>polegających na prowadzeniu </a:t>
            </a:r>
            <a:r>
              <a:rPr lang="pl-PL" sz="3200" dirty="0" smtClean="0">
                <a:cs typeface="Arial" panose="020B0604020202020204" pitchFamily="34" charset="0"/>
              </a:rPr>
              <a:t>działalności z </a:t>
            </a:r>
            <a:r>
              <a:rPr lang="pl-PL" sz="3200" dirty="0">
                <a:cs typeface="Arial" panose="020B0604020202020204" pitchFamily="34" charset="0"/>
              </a:rPr>
              <a:t>naruszeniem przepisów ustawy, wydanych na jej podstawie rozporządzeń lub </a:t>
            </a:r>
            <a:r>
              <a:rPr lang="pl-PL" sz="3200" dirty="0" smtClean="0">
                <a:cs typeface="Arial" panose="020B0604020202020204" pitchFamily="34" charset="0"/>
              </a:rPr>
              <a:t>statutu</a:t>
            </a:r>
            <a:endParaRPr lang="pl-PL" sz="2800" b="1" dirty="0">
              <a:cs typeface="Arial" panose="020B0604020202020204" pitchFamily="34" charset="0"/>
            </a:endParaRPr>
          </a:p>
          <a:p>
            <a:pPr algn="just"/>
            <a:r>
              <a:rPr lang="pl-PL" sz="2800" b="1" dirty="0">
                <a:cs typeface="Arial" panose="020B0604020202020204" pitchFamily="34" charset="0"/>
              </a:rPr>
              <a:t>Wyłączenie placówek doskonalenia nauczycieli z dniem 1 września 2019 r. spod  nadzoru pedagogicznego </a:t>
            </a:r>
            <a:r>
              <a:rPr lang="pl-PL" sz="2800" b="1" dirty="0" smtClean="0">
                <a:cs typeface="Arial" panose="020B0604020202020204" pitchFamily="34" charset="0"/>
              </a:rPr>
              <a:t>Kuratora Oświaty</a:t>
            </a:r>
            <a:endParaRPr lang="pl-PL" sz="2800" b="1" dirty="0"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6000" dirty="0">
                <a:solidFill>
                  <a:schemeClr val="tx1"/>
                </a:solidFill>
              </a:rPr>
              <a:t>Nadzór pedagogiczny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16942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3024" y="1498060"/>
            <a:ext cx="12411456" cy="8244242"/>
          </a:xfrm>
        </p:spPr>
        <p:txBody>
          <a:bodyPr>
            <a:normAutofit/>
          </a:bodyPr>
          <a:lstStyle/>
          <a:p>
            <a:pPr algn="just"/>
            <a:endParaRPr lang="pl-PL" sz="2400" dirty="0" smtClean="0"/>
          </a:p>
          <a:p>
            <a:pPr algn="just"/>
            <a:r>
              <a:rPr lang="pl-PL" sz="2800" dirty="0" smtClean="0"/>
              <a:t>Od </a:t>
            </a:r>
            <a:r>
              <a:rPr lang="pl-PL" sz="2800" dirty="0"/>
              <a:t>roku szkolnego</a:t>
            </a:r>
            <a:r>
              <a:rPr lang="pl-PL" sz="2800" b="1" dirty="0">
                <a:solidFill>
                  <a:srgbClr val="FF0000"/>
                </a:solidFill>
              </a:rPr>
              <a:t> 2018/2019 </a:t>
            </a:r>
            <a:r>
              <a:rPr lang="pl-PL" sz="2800" dirty="0"/>
              <a:t>w ostatniej klasie 8-letniej szkoły podstawowej będzie przeprowadzany </a:t>
            </a:r>
            <a:r>
              <a:rPr lang="pl-PL" sz="2800" b="1" dirty="0"/>
              <a:t>egzamin </a:t>
            </a:r>
            <a:r>
              <a:rPr lang="pl-PL" sz="2800" b="1" dirty="0" smtClean="0"/>
              <a:t>8-klasisty:</a:t>
            </a:r>
          </a:p>
          <a:p>
            <a:pPr algn="just"/>
            <a:endParaRPr lang="pl-PL" sz="2800" b="1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800" dirty="0"/>
              <a:t>W latach szkolnych </a:t>
            </a:r>
            <a:r>
              <a:rPr lang="pl-PL" sz="2800" b="1" dirty="0"/>
              <a:t>2018/2019, 2019/2020, 2020/2021 </a:t>
            </a:r>
            <a:r>
              <a:rPr lang="pl-PL" sz="2800" dirty="0"/>
              <a:t>egzamin </a:t>
            </a:r>
            <a:r>
              <a:rPr lang="pl-PL" sz="2800" dirty="0" smtClean="0"/>
              <a:t>8-klasisty </a:t>
            </a:r>
            <a:r>
              <a:rPr lang="pl-PL" sz="2800" dirty="0"/>
              <a:t>przeprowadzany będzie </a:t>
            </a:r>
            <a:r>
              <a:rPr lang="pl-PL" sz="2800" b="1" u="sng" dirty="0"/>
              <a:t>z języka polskiego, języka obcego nowożytnego i </a:t>
            </a:r>
            <a:r>
              <a:rPr lang="pl-PL" sz="2800" b="1" u="sng" dirty="0" smtClean="0"/>
              <a:t>matematyki</a:t>
            </a:r>
            <a:endParaRPr lang="pl-PL" sz="2800" b="1" u="sng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800" b="1" dirty="0"/>
              <a:t>Od roku szkolnego 2021/2022 </a:t>
            </a:r>
            <a:r>
              <a:rPr lang="pl-PL" sz="2800" dirty="0"/>
              <a:t>z przedmiotów: </a:t>
            </a:r>
            <a:r>
              <a:rPr lang="pl-PL" sz="2800" b="1" dirty="0"/>
              <a:t>język polski, matematyka, język obcy nowożytny oraz jeden z przedmiotów </a:t>
            </a:r>
            <a:r>
              <a:rPr lang="pl-PL" sz="2800" b="1" u="sng" dirty="0">
                <a:solidFill>
                  <a:srgbClr val="C00000"/>
                </a:solidFill>
              </a:rPr>
              <a:t>do wyboru </a:t>
            </a:r>
            <a:r>
              <a:rPr lang="pl-PL" sz="2800" b="1" u="sng" dirty="0"/>
              <a:t>spośród: biologii, chemii, fizyki, geografii, </a:t>
            </a:r>
            <a:r>
              <a:rPr lang="pl-PL" sz="2800" b="1" u="sng" dirty="0" smtClean="0"/>
              <a:t>historii</a:t>
            </a:r>
            <a:endParaRPr lang="pl-PL" sz="2800" b="1" u="sng" dirty="0"/>
          </a:p>
          <a:p>
            <a:pPr algn="just"/>
            <a:r>
              <a:rPr lang="pl-PL" sz="2800" b="1" u="sng" dirty="0">
                <a:solidFill>
                  <a:srgbClr val="C00000"/>
                </a:solidFill>
              </a:rPr>
              <a:t>Egzamin będzie przeprowadzany na podstawie wymagań określonych w podstawie programowej kształcenia ogólnego dla </a:t>
            </a:r>
            <a:r>
              <a:rPr lang="pl-PL" sz="2800" b="1" u="sng" dirty="0" smtClean="0">
                <a:solidFill>
                  <a:srgbClr val="C00000"/>
                </a:solidFill>
              </a:rPr>
              <a:t>8-letniej </a:t>
            </a:r>
            <a:r>
              <a:rPr lang="pl-PL" sz="2800" b="1" u="sng" dirty="0">
                <a:solidFill>
                  <a:srgbClr val="C00000"/>
                </a:solidFill>
              </a:rPr>
              <a:t>szkoły </a:t>
            </a:r>
            <a:r>
              <a:rPr lang="pl-PL" sz="2800" b="1" u="sng" dirty="0" smtClean="0">
                <a:solidFill>
                  <a:srgbClr val="C00000"/>
                </a:solidFill>
              </a:rPr>
              <a:t>podstawowej</a:t>
            </a:r>
            <a:endParaRPr lang="pl-PL" sz="2800" b="1" u="sng" dirty="0">
              <a:solidFill>
                <a:srgbClr val="C00000"/>
              </a:solidFill>
            </a:endParaRPr>
          </a:p>
          <a:p>
            <a:pPr algn="just"/>
            <a:r>
              <a:rPr lang="pl-PL" sz="2800" dirty="0">
                <a:solidFill>
                  <a:srgbClr val="0070C0"/>
                </a:solidFill>
              </a:rPr>
              <a:t>Wyniki </a:t>
            </a:r>
            <a:r>
              <a:rPr lang="pl-PL" sz="2800" dirty="0"/>
              <a:t>egzaminu będą przedstawiane </a:t>
            </a:r>
            <a:r>
              <a:rPr lang="pl-PL" sz="2800" b="1" dirty="0">
                <a:solidFill>
                  <a:srgbClr val="0070C0"/>
                </a:solidFill>
              </a:rPr>
              <a:t>w procentach i na skali </a:t>
            </a:r>
            <a:r>
              <a:rPr lang="pl-PL" sz="2800" b="1" dirty="0" smtClean="0">
                <a:solidFill>
                  <a:srgbClr val="0070C0"/>
                </a:solidFill>
              </a:rPr>
              <a:t>centylowej</a:t>
            </a:r>
            <a:endParaRPr lang="pl-PL" sz="2800" dirty="0">
              <a:solidFill>
                <a:srgbClr val="0070C0"/>
              </a:solidFill>
            </a:endParaRPr>
          </a:p>
          <a:p>
            <a:pPr algn="just"/>
            <a:r>
              <a:rPr lang="pl-PL" sz="2800" dirty="0"/>
              <a:t>Przystąpienie do egzaminu </a:t>
            </a:r>
            <a:r>
              <a:rPr lang="pl-PL" sz="2800" b="1" dirty="0"/>
              <a:t>będzie obowiązkowe</a:t>
            </a:r>
            <a:r>
              <a:rPr lang="pl-PL" sz="2800" dirty="0"/>
              <a:t>, uzyskane </a:t>
            </a:r>
            <a:r>
              <a:rPr lang="pl-PL" sz="2800" b="1" dirty="0"/>
              <a:t>wyniki nie będą miały wpływu </a:t>
            </a:r>
            <a:r>
              <a:rPr lang="pl-PL" sz="2800" b="1" dirty="0" smtClean="0"/>
              <a:t>na </a:t>
            </a:r>
            <a:r>
              <a:rPr lang="pl-PL" sz="2800" b="1" dirty="0"/>
              <a:t>ukończenie szkoły</a:t>
            </a:r>
            <a:r>
              <a:rPr lang="pl-PL" sz="2800" dirty="0"/>
              <a:t>, natomiast  </a:t>
            </a:r>
            <a:r>
              <a:rPr lang="pl-PL" sz="2800" b="1" dirty="0"/>
              <a:t>będą stanowić jedno z kryteriów rekrutacji </a:t>
            </a:r>
            <a:r>
              <a:rPr lang="pl-PL" sz="2800" dirty="0"/>
              <a:t>do szkoły </a:t>
            </a:r>
            <a:r>
              <a:rPr lang="pl-PL" sz="2800" dirty="0" smtClean="0"/>
              <a:t>ponadpodstawowej</a:t>
            </a:r>
            <a:endParaRPr lang="pl-PL" sz="2800" dirty="0"/>
          </a:p>
          <a:p>
            <a:endParaRPr lang="pl-PL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6000" dirty="0">
                <a:solidFill>
                  <a:schemeClr val="tx1"/>
                </a:solidFill>
              </a:rPr>
              <a:t>Egzamin </a:t>
            </a:r>
            <a:r>
              <a:rPr lang="pl-PL" sz="6000" dirty="0" smtClean="0">
                <a:solidFill>
                  <a:schemeClr val="tx1"/>
                </a:solidFill>
              </a:rPr>
              <a:t>8-klasisty</a:t>
            </a:r>
            <a:endParaRPr lang="sv-SE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400300"/>
            <a:ext cx="12225528" cy="7279704"/>
          </a:xfrm>
        </p:spPr>
        <p:txBody>
          <a:bodyPr>
            <a:noAutofit/>
          </a:bodyPr>
          <a:lstStyle/>
          <a:p>
            <a:pPr algn="just"/>
            <a:r>
              <a:rPr lang="pl-PL" sz="3600" b="1" dirty="0"/>
              <a:t>Nowy egzamin maturalny </a:t>
            </a:r>
            <a:r>
              <a:rPr lang="pl-PL" sz="3600" dirty="0"/>
              <a:t>będzie przeprowadzany od roku szkolnego</a:t>
            </a:r>
            <a:r>
              <a:rPr lang="pl-PL" sz="3600" dirty="0">
                <a:solidFill>
                  <a:srgbClr val="0070C0"/>
                </a:solidFill>
              </a:rPr>
              <a:t> 2022/2023 </a:t>
            </a:r>
            <a:r>
              <a:rPr lang="pl-PL" sz="3600" dirty="0"/>
              <a:t>dla absolwentów 4-letniego liceum </a:t>
            </a:r>
            <a:r>
              <a:rPr lang="pl-PL" sz="3600" dirty="0" smtClean="0"/>
              <a:t>ogólnokształcącego, a </a:t>
            </a:r>
            <a:r>
              <a:rPr lang="pl-PL" sz="3600" dirty="0"/>
              <a:t>od </a:t>
            </a:r>
            <a:r>
              <a:rPr lang="pl-PL" sz="3600" dirty="0">
                <a:solidFill>
                  <a:srgbClr val="0070C0"/>
                </a:solidFill>
              </a:rPr>
              <a:t>2023/2024</a:t>
            </a:r>
            <a:r>
              <a:rPr lang="pl-PL" sz="3600" dirty="0"/>
              <a:t> dla </a:t>
            </a:r>
            <a:r>
              <a:rPr lang="pl-PL" sz="3600" dirty="0" smtClean="0"/>
              <a:t>absolwentów </a:t>
            </a:r>
            <a:br>
              <a:rPr lang="pl-PL" sz="3600" dirty="0" smtClean="0"/>
            </a:br>
            <a:r>
              <a:rPr lang="pl-PL" sz="3600" dirty="0" smtClean="0"/>
              <a:t>5-letniego technikum</a:t>
            </a:r>
          </a:p>
          <a:p>
            <a:pPr algn="just"/>
            <a:endParaRPr lang="pl-PL" sz="3600" dirty="0">
              <a:solidFill>
                <a:schemeClr val="tx2"/>
              </a:solidFill>
            </a:endParaRPr>
          </a:p>
          <a:p>
            <a:pPr algn="just"/>
            <a:r>
              <a:rPr lang="pl-PL" sz="3600" dirty="0">
                <a:solidFill>
                  <a:srgbClr val="C00000"/>
                </a:solidFill>
              </a:rPr>
              <a:t>Podstawą przeprowadzania tego egzaminu będą wymagania określone w </a:t>
            </a:r>
            <a:r>
              <a:rPr lang="pl-PL" sz="3600" u="sng" dirty="0">
                <a:solidFill>
                  <a:srgbClr val="C00000"/>
                </a:solidFill>
              </a:rPr>
              <a:t>podstawie programowej kształcenia </a:t>
            </a:r>
            <a:r>
              <a:rPr lang="pl-PL" sz="3600" u="sng" dirty="0" smtClean="0">
                <a:solidFill>
                  <a:srgbClr val="C00000"/>
                </a:solidFill>
              </a:rPr>
              <a:t>ogólnego</a:t>
            </a:r>
          </a:p>
          <a:p>
            <a:pPr marL="0" indent="0" algn="just">
              <a:buNone/>
            </a:pPr>
            <a:endParaRPr lang="pl-PL" sz="3600" u="sng" dirty="0">
              <a:solidFill>
                <a:schemeClr val="tx2"/>
              </a:solidFill>
            </a:endParaRPr>
          </a:p>
          <a:p>
            <a:pPr algn="just"/>
            <a:r>
              <a:rPr lang="pl-PL" sz="3600" dirty="0"/>
              <a:t>Warunki i sposób przeprowadzania nowego egzaminu maturalnego zasadniczo nie będą odbiegały od dotychczas </a:t>
            </a:r>
            <a:r>
              <a:rPr lang="pl-PL" sz="3600" dirty="0" smtClean="0"/>
              <a:t>obowiązujących</a:t>
            </a:r>
            <a:endParaRPr lang="pl-PL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6000" dirty="0">
                <a:solidFill>
                  <a:schemeClr val="tx1"/>
                </a:solidFill>
              </a:rPr>
              <a:t>Egzamin maturalny</a:t>
            </a:r>
            <a:endParaRPr lang="sv-SE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400300"/>
            <a:ext cx="12152376" cy="7279704"/>
          </a:xfrm>
        </p:spPr>
        <p:txBody>
          <a:bodyPr>
            <a:noAutofit/>
          </a:bodyPr>
          <a:lstStyle/>
          <a:p>
            <a:r>
              <a:rPr lang="pl-PL" sz="2800" b="1" dirty="0"/>
              <a:t>Zmiany w stosunku do obecnego stanu </a:t>
            </a:r>
            <a:r>
              <a:rPr lang="pl-PL" sz="2800" b="1" dirty="0" smtClean="0"/>
              <a:t>prawnego </a:t>
            </a:r>
            <a:r>
              <a:rPr lang="pl-PL" sz="2800" b="1" dirty="0"/>
              <a:t>polegają na:</a:t>
            </a:r>
          </a:p>
          <a:p>
            <a:pPr lvl="1"/>
            <a:r>
              <a:rPr lang="pl-PL" sz="2800" dirty="0"/>
              <a:t>wprowadzeniu progu zdawalności (na poziomie 30% możliwych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do </a:t>
            </a:r>
            <a:r>
              <a:rPr lang="pl-PL" sz="2800" dirty="0"/>
              <a:t>uzyskania punktów) z egzaminu maturalnego z jednego przedmiotu dodatkowego na poziomie rozszerzonym</a:t>
            </a:r>
          </a:p>
          <a:p>
            <a:pPr lvl="1"/>
            <a:r>
              <a:rPr lang="pl-PL" sz="2800" dirty="0"/>
              <a:t>umożliwieniu posiadaczom </a:t>
            </a:r>
            <a:r>
              <a:rPr lang="pl-PL" sz="2800" dirty="0" smtClean="0"/>
              <a:t>dyplomu, </a:t>
            </a:r>
            <a:r>
              <a:rPr lang="pl-PL" sz="2800" dirty="0"/>
              <a:t>potwierdzającego kwalifikacje zawodowe w zawodzie nauczanym na poziomie </a:t>
            </a:r>
            <a:r>
              <a:rPr lang="pl-PL" sz="2800" dirty="0" smtClean="0"/>
              <a:t>technika, </a:t>
            </a:r>
            <a:r>
              <a:rPr lang="pl-PL" sz="2800" dirty="0"/>
              <a:t>otrzymania świadectwa dojrzałości przez zdanie egzaminu maturalnego z przedmiotów obowiązkowych</a:t>
            </a:r>
          </a:p>
          <a:p>
            <a:pPr lvl="1"/>
            <a:r>
              <a:rPr lang="pl-PL" sz="2800" dirty="0"/>
              <a:t>absolwenci  branżowej szkoły II stopnia, posiadający dyplom potwierdzający kwalifikacje zawodowe, począwszy od roku szkolnego 2021/2022 będą mogli uzyskać świadectwo dojrzałości przez zdanie egzaminu maturalnego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przedmiotów obowiązkowych, tj. bez konieczności, ale z możliwością zdawania egzaminu z co najmniej jednego przedmiotu dodatkowego</a:t>
            </a:r>
          </a:p>
          <a:p>
            <a:pPr lvl="1"/>
            <a:r>
              <a:rPr lang="pl-PL" sz="2800" dirty="0"/>
              <a:t>wprowadzeniu dla absolwentów szkół lub oddziałów </a:t>
            </a:r>
            <a:r>
              <a:rPr lang="pl-PL" sz="2800" dirty="0" smtClean="0"/>
              <a:t>dwujęzycznych </a:t>
            </a:r>
            <a:r>
              <a:rPr lang="pl-PL" sz="2800" dirty="0"/>
              <a:t>obowiązku przystąpienia do egzaminu maturalnego z przedmiotu dodatkowego w części pisemnej z języka obcego nowożytnego na poziomie dwujęzycznym</a:t>
            </a:r>
          </a:p>
          <a:p>
            <a:pPr marL="685800" lvl="1" indent="0">
              <a:buNone/>
            </a:pPr>
            <a:endParaRPr lang="pl-PL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6000" dirty="0">
                <a:solidFill>
                  <a:schemeClr val="tx1"/>
                </a:solidFill>
              </a:rPr>
              <a:t>Egzamin maturalny</a:t>
            </a:r>
            <a:endParaRPr lang="sv-SE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304" y="282960"/>
            <a:ext cx="12436896" cy="2052228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/>
            </a:r>
            <a:br>
              <a:rPr lang="pl-PL" sz="3600" b="1" dirty="0">
                <a:solidFill>
                  <a:srgbClr val="FF0000"/>
                </a:solidFill>
              </a:rPr>
            </a:br>
            <a:endParaRPr lang="pl-PL" sz="3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8368" y="2340864"/>
            <a:ext cx="12131040" cy="7685844"/>
          </a:xfrm>
        </p:spPr>
        <p:txBody>
          <a:bodyPr>
            <a:noAutofit/>
          </a:bodyPr>
          <a:lstStyle/>
          <a:p>
            <a:r>
              <a:rPr lang="pl-PL" sz="3200" dirty="0"/>
              <a:t>Placówki doskonalenia są obowiązane uzyskać </a:t>
            </a:r>
            <a:r>
              <a:rPr lang="pl-PL" sz="3200" b="1" dirty="0"/>
              <a:t>akredytację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dirty="0" smtClean="0"/>
              <a:t>(</a:t>
            </a:r>
            <a:r>
              <a:rPr lang="pl-PL" sz="3200" dirty="0"/>
              <a:t>nie dotyczy to placówek prowadzonych przez MEN, </a:t>
            </a:r>
            <a:r>
              <a:rPr lang="pl-PL" sz="3200" dirty="0" err="1"/>
              <a:t>MKiDN</a:t>
            </a:r>
            <a:r>
              <a:rPr lang="pl-PL" sz="3200" dirty="0"/>
              <a:t> , </a:t>
            </a:r>
            <a:r>
              <a:rPr lang="pl-PL" sz="3200" dirty="0" err="1"/>
              <a:t>MRiRW</a:t>
            </a:r>
            <a:r>
              <a:rPr lang="pl-PL" sz="3200" dirty="0"/>
              <a:t>, MZ)</a:t>
            </a:r>
          </a:p>
          <a:p>
            <a:r>
              <a:rPr lang="pl-PL" sz="3200" dirty="0"/>
              <a:t>Akredytację przyznaje </a:t>
            </a:r>
            <a:r>
              <a:rPr lang="pl-PL" sz="3200" b="1" dirty="0"/>
              <a:t>K</a:t>
            </a:r>
            <a:r>
              <a:rPr lang="pl-PL" sz="3200" b="1" dirty="0" smtClean="0"/>
              <a:t>urator </a:t>
            </a:r>
            <a:r>
              <a:rPr lang="pl-PL" sz="3200" b="1" dirty="0"/>
              <a:t>O</a:t>
            </a:r>
            <a:r>
              <a:rPr lang="pl-PL" sz="3200" b="1" dirty="0" smtClean="0"/>
              <a:t>światy </a:t>
            </a:r>
            <a:r>
              <a:rPr lang="pl-PL" sz="3200" dirty="0"/>
              <a:t>właściwy dla siedziby placówki, w drodze decyzji administracyjnej, wydawanej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po </a:t>
            </a:r>
            <a:r>
              <a:rPr lang="pl-PL" sz="3200" dirty="0"/>
              <a:t>przeprowadzeniu, przez zespół powołany przez kuratora oświaty, oceny działalności danej placówki </a:t>
            </a:r>
          </a:p>
          <a:p>
            <a:r>
              <a:rPr lang="pl-PL" sz="3200" dirty="0"/>
              <a:t>Akredytacja jest </a:t>
            </a:r>
            <a:r>
              <a:rPr lang="pl-PL" sz="3200" b="1" dirty="0" smtClean="0"/>
              <a:t>płatna,</a:t>
            </a:r>
            <a:r>
              <a:rPr lang="pl-PL" sz="3200" dirty="0" smtClean="0"/>
              <a:t> </a:t>
            </a:r>
            <a:r>
              <a:rPr lang="pl-PL" sz="3200" dirty="0"/>
              <a:t>przyznaje się </a:t>
            </a:r>
            <a:r>
              <a:rPr lang="pl-PL" sz="3200" dirty="0" smtClean="0"/>
              <a:t>ją </a:t>
            </a:r>
            <a:r>
              <a:rPr lang="pl-PL" sz="3200" b="1" dirty="0" smtClean="0"/>
              <a:t>na </a:t>
            </a:r>
            <a:r>
              <a:rPr lang="pl-PL" sz="3200" b="1" dirty="0"/>
              <a:t>okres 5 lat</a:t>
            </a:r>
          </a:p>
          <a:p>
            <a:r>
              <a:rPr lang="pl-PL" sz="3200" dirty="0"/>
              <a:t>Przed upływem okresu 5 lat, </a:t>
            </a:r>
            <a:r>
              <a:rPr lang="pl-PL" sz="3200" dirty="0" smtClean="0"/>
              <a:t>Kurator </a:t>
            </a:r>
            <a:r>
              <a:rPr lang="pl-PL" sz="3200" dirty="0"/>
              <a:t>O</a:t>
            </a:r>
            <a:r>
              <a:rPr lang="pl-PL" sz="3200" dirty="0" smtClean="0"/>
              <a:t>światy </a:t>
            </a:r>
            <a:r>
              <a:rPr lang="pl-PL" sz="3200" dirty="0"/>
              <a:t>przeprowadza kolejną ocenę działalności danej </a:t>
            </a:r>
            <a:r>
              <a:rPr lang="pl-PL" sz="3200" dirty="0" smtClean="0"/>
              <a:t>placówki</a:t>
            </a:r>
            <a:endParaRPr lang="pl-PL" sz="3200" dirty="0"/>
          </a:p>
          <a:p>
            <a:r>
              <a:rPr lang="pl-PL" sz="3200" dirty="0"/>
              <a:t>Organ lub osoba zamierzające założyć placówkę doskonalenia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są </a:t>
            </a:r>
            <a:r>
              <a:rPr lang="pl-PL" sz="3200" dirty="0"/>
              <a:t>obowiązani uzyskać wstępną </a:t>
            </a:r>
            <a:r>
              <a:rPr lang="pl-PL" sz="3200" dirty="0" smtClean="0"/>
              <a:t>akredytację</a:t>
            </a:r>
            <a:endParaRPr lang="pl-PL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-23096"/>
            <a:ext cx="13716001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200" dirty="0">
                <a:solidFill>
                  <a:schemeClr val="tx1"/>
                </a:solidFill>
              </a:rPr>
              <a:t>Akredytacja placówek doskonalenia nauczycieli </a:t>
            </a:r>
            <a:endParaRPr lang="sv-SE" sz="4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304" y="282960"/>
            <a:ext cx="12436896" cy="2052228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/>
            </a:r>
            <a:br>
              <a:rPr lang="pl-PL" sz="3600" b="1" dirty="0">
                <a:solidFill>
                  <a:srgbClr val="FF0000"/>
                </a:solidFill>
              </a:rPr>
            </a:br>
            <a:endParaRPr lang="pl-PL" sz="3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8096" y="2340864"/>
            <a:ext cx="11875008" cy="768584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Wstępną </a:t>
            </a:r>
            <a:r>
              <a:rPr lang="pl-PL" sz="3200" b="1" dirty="0"/>
              <a:t>akredytację może otrzymać nowo tworzona placówka, która: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dirty="0"/>
              <a:t>przedstawi statut zgodny z przepisami prawa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dirty="0"/>
              <a:t>zatrudnia wykwalifikowaną kadrę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dirty="0"/>
              <a:t>zapewnia bezpieczne i higieniczne warunki realizacji form doskonalenia zawodowego nauczycieli</a:t>
            </a:r>
          </a:p>
          <a:p>
            <a:r>
              <a:rPr lang="pl-PL" sz="3200" dirty="0"/>
              <a:t>Uzyskanie wstępnej akredytacji jest warunkiem niezbędnym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do </a:t>
            </a:r>
            <a:r>
              <a:rPr lang="pl-PL" sz="3200" dirty="0"/>
              <a:t>utworzenia placówki doskonalenia.</a:t>
            </a:r>
          </a:p>
          <a:p>
            <a:r>
              <a:rPr lang="pl-PL" sz="3200" dirty="0"/>
              <a:t>W przypadku placówki doskonalenia, która uzyskała wstępną akredytację </a:t>
            </a:r>
            <a:r>
              <a:rPr lang="pl-PL" sz="3200" dirty="0" smtClean="0"/>
              <a:t>Kurator </a:t>
            </a:r>
            <a:r>
              <a:rPr lang="pl-PL" sz="3200" dirty="0"/>
              <a:t>O</a:t>
            </a:r>
            <a:r>
              <a:rPr lang="pl-PL" sz="3200" dirty="0" smtClean="0"/>
              <a:t>światy </a:t>
            </a:r>
            <a:r>
              <a:rPr lang="pl-PL" sz="3200" dirty="0"/>
              <a:t>dokonuje oceny działalności tej placówki w pełnym zakresie nie później niż w okresie 2 lat od jej utworzenia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-23096"/>
            <a:ext cx="13716001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200" dirty="0">
                <a:solidFill>
                  <a:schemeClr val="tx1"/>
                </a:solidFill>
              </a:rPr>
              <a:t>Akredytacja placówek doskonalenia nauczycieli </a:t>
            </a:r>
            <a:endParaRPr lang="sv-SE" sz="4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9" y="6115609"/>
            <a:ext cx="59959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20" y="6115608"/>
            <a:ext cx="5186363" cy="16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781436" y="2767237"/>
            <a:ext cx="10693188" cy="2354491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2060"/>
                </a:solidFill>
              </a:rPr>
              <a:t>Podręczniki, działalność innowacyjna, statuty szkół, organizacja pracy przedszkola i szkoły</a:t>
            </a:r>
            <a:endParaRPr lang="pl-PL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4200" dirty="0"/>
              <a:t>Dotacja celowa na wyposażenie szkół</a:t>
            </a:r>
            <a:endParaRPr lang="sv-SE" sz="4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361872"/>
            <a:ext cx="12103608" cy="86233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2800" b="1" u="sng" dirty="0" smtClean="0">
                <a:solidFill>
                  <a:srgbClr val="C00000"/>
                </a:solidFill>
              </a:rPr>
              <a:t>Kwoty </a:t>
            </a:r>
            <a:r>
              <a:rPr lang="pl-PL" sz="2800" b="1" u="sng" dirty="0">
                <a:solidFill>
                  <a:srgbClr val="C00000"/>
                </a:solidFill>
              </a:rPr>
              <a:t>dotacji celowej na wyposażenie szkół w podręczniki, materiały edukacyjne i materiały </a:t>
            </a:r>
            <a:r>
              <a:rPr lang="pl-PL" sz="2800" b="1" u="sng" dirty="0" smtClean="0">
                <a:solidFill>
                  <a:srgbClr val="C00000"/>
                </a:solidFill>
              </a:rPr>
              <a:t>ćwiczeniowe</a:t>
            </a:r>
            <a:endParaRPr lang="pl-PL" sz="28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2000" b="1" u="sng" dirty="0" smtClean="0"/>
              <a:t>Klasy</a:t>
            </a:r>
            <a:r>
              <a:rPr lang="pl-PL" sz="2000" b="1" u="sng" dirty="0" smtClean="0">
                <a:solidFill>
                  <a:srgbClr val="FF0000"/>
                </a:solidFill>
              </a:rPr>
              <a:t> </a:t>
            </a:r>
            <a:r>
              <a:rPr lang="pl-PL" sz="2000" b="1" u="sng" dirty="0">
                <a:solidFill>
                  <a:srgbClr val="FF0000"/>
                </a:solidFill>
              </a:rPr>
              <a:t>I – III </a:t>
            </a:r>
            <a:r>
              <a:rPr lang="pl-PL" sz="2000" b="1" u="sng" dirty="0"/>
              <a:t>szkoły podstawowej</a:t>
            </a:r>
            <a:endParaRPr lang="sv-SE" sz="2000" b="1" u="sng" dirty="0"/>
          </a:p>
          <a:p>
            <a:r>
              <a:rPr lang="pl-PL" sz="2000" dirty="0"/>
              <a:t>do wysokości </a:t>
            </a:r>
            <a:r>
              <a:rPr lang="pl-PL" sz="2000" b="1" dirty="0" smtClean="0">
                <a:solidFill>
                  <a:srgbClr val="FF0000"/>
                </a:solidFill>
              </a:rPr>
              <a:t>75 </a:t>
            </a:r>
            <a:r>
              <a:rPr lang="pl-PL" sz="2000" dirty="0"/>
              <a:t>zł/ucznia – na podręczniki lub materiały edukacyjne do zajęć z zakresu edukacji: polonistycznej, matematycznej, przyrodniczej i </a:t>
            </a:r>
            <a:r>
              <a:rPr lang="pl-PL" sz="2000" dirty="0" smtClean="0"/>
              <a:t>społecznej, a także materiały </a:t>
            </a:r>
            <a:r>
              <a:rPr lang="pl-PL" sz="2000" dirty="0"/>
              <a:t>edukacyjne do języka obcego nowożytnego</a:t>
            </a:r>
          </a:p>
          <a:p>
            <a:r>
              <a:rPr lang="pl-PL" sz="2000" dirty="0"/>
              <a:t>do wysokości </a:t>
            </a:r>
            <a:r>
              <a:rPr lang="pl-PL" sz="2000" b="1" dirty="0">
                <a:solidFill>
                  <a:srgbClr val="FF0000"/>
                </a:solidFill>
              </a:rPr>
              <a:t>50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/>
              <a:t>zł/ucznia – na materiały ćwiczeniowe </a:t>
            </a:r>
          </a:p>
          <a:p>
            <a:pPr marL="0" indent="0">
              <a:buNone/>
            </a:pPr>
            <a:r>
              <a:rPr lang="pl-PL" sz="2000" b="1" u="sng" dirty="0" smtClean="0"/>
              <a:t>Klasa</a:t>
            </a:r>
            <a:r>
              <a:rPr lang="pl-PL" sz="2000" b="1" u="sng" dirty="0" smtClean="0">
                <a:solidFill>
                  <a:srgbClr val="FF0000"/>
                </a:solidFill>
              </a:rPr>
              <a:t> </a:t>
            </a:r>
            <a:r>
              <a:rPr lang="pl-PL" sz="2000" b="1" u="sng" dirty="0">
                <a:solidFill>
                  <a:srgbClr val="FF0000"/>
                </a:solidFill>
              </a:rPr>
              <a:t>IV </a:t>
            </a:r>
            <a:r>
              <a:rPr lang="pl-PL" sz="2000" b="1" u="sng" dirty="0"/>
              <a:t>szkoły podstawowej</a:t>
            </a:r>
          </a:p>
          <a:p>
            <a:pPr lvl="0"/>
            <a:r>
              <a:rPr lang="pl-PL" sz="2000" dirty="0"/>
              <a:t>do wysokości </a:t>
            </a:r>
            <a:r>
              <a:rPr lang="pl-PL" sz="2000" dirty="0">
                <a:solidFill>
                  <a:srgbClr val="FF0000"/>
                </a:solidFill>
              </a:rPr>
              <a:t>140 </a:t>
            </a:r>
            <a:r>
              <a:rPr lang="pl-PL" sz="2000" dirty="0"/>
              <a:t>zł/ucznia  – na podręczniki lub materiały edukacyjne</a:t>
            </a:r>
          </a:p>
          <a:p>
            <a:pPr lvl="0"/>
            <a:r>
              <a:rPr lang="pl-PL" sz="2000" dirty="0"/>
              <a:t>do wysokości</a:t>
            </a:r>
            <a:r>
              <a:rPr lang="pl-PL" sz="2000" dirty="0">
                <a:solidFill>
                  <a:srgbClr val="FF0000"/>
                </a:solidFill>
              </a:rPr>
              <a:t> 25 </a:t>
            </a:r>
            <a:r>
              <a:rPr lang="pl-PL" sz="2000" dirty="0"/>
              <a:t>zł/ucznia – na materiały ćwiczeniowe </a:t>
            </a:r>
          </a:p>
          <a:p>
            <a:pPr marL="0" indent="0">
              <a:buNone/>
            </a:pPr>
            <a:r>
              <a:rPr lang="pl-PL" sz="2000" b="1" u="sng" dirty="0"/>
              <a:t>Klasy </a:t>
            </a:r>
            <a:r>
              <a:rPr lang="pl-PL" sz="2000" b="1" u="sng" dirty="0">
                <a:solidFill>
                  <a:srgbClr val="FF0000"/>
                </a:solidFill>
              </a:rPr>
              <a:t>V – VI </a:t>
            </a:r>
            <a:r>
              <a:rPr lang="pl-PL" sz="2000" b="1" u="sng" dirty="0"/>
              <a:t>szkoły podstawowej</a:t>
            </a:r>
          </a:p>
          <a:p>
            <a:r>
              <a:rPr lang="pl-PL" sz="2000" dirty="0"/>
              <a:t>do wysokości </a:t>
            </a:r>
            <a:r>
              <a:rPr lang="pl-PL" sz="2000" dirty="0">
                <a:solidFill>
                  <a:srgbClr val="FF0000"/>
                </a:solidFill>
              </a:rPr>
              <a:t>180 </a:t>
            </a:r>
            <a:r>
              <a:rPr lang="pl-PL" sz="2000" dirty="0"/>
              <a:t>zł/ucznia – na podręczniki lub materiały edukacyjne </a:t>
            </a:r>
          </a:p>
          <a:p>
            <a:r>
              <a:rPr lang="pl-PL" sz="2000" dirty="0"/>
              <a:t>do wysokości </a:t>
            </a:r>
            <a:r>
              <a:rPr lang="pl-PL" sz="2000" dirty="0" smtClean="0">
                <a:solidFill>
                  <a:srgbClr val="FF0000"/>
                </a:solidFill>
              </a:rPr>
              <a:t>25 </a:t>
            </a:r>
            <a:r>
              <a:rPr lang="pl-PL" sz="2000" dirty="0" smtClean="0"/>
              <a:t>zł/ucznia </a:t>
            </a:r>
            <a:r>
              <a:rPr lang="pl-PL" sz="2000" dirty="0"/>
              <a:t>– na materiały ćwiczeniowe </a:t>
            </a:r>
          </a:p>
          <a:p>
            <a:pPr marL="0" indent="0">
              <a:buNone/>
            </a:pPr>
            <a:r>
              <a:rPr lang="pl-PL" sz="2000" b="1" u="sng" dirty="0"/>
              <a:t>Klasy </a:t>
            </a:r>
            <a:r>
              <a:rPr lang="pl-PL" sz="2000" b="1" u="sng" dirty="0">
                <a:solidFill>
                  <a:srgbClr val="FF0000"/>
                </a:solidFill>
              </a:rPr>
              <a:t>VII – VIII </a:t>
            </a:r>
            <a:r>
              <a:rPr lang="pl-PL" sz="2000" b="1" u="sng" dirty="0" smtClean="0"/>
              <a:t>szkoły </a:t>
            </a:r>
            <a:r>
              <a:rPr lang="pl-PL" sz="2000" b="1" u="sng" dirty="0"/>
              <a:t>podstawowej</a:t>
            </a:r>
          </a:p>
          <a:p>
            <a:pPr lvl="0"/>
            <a:r>
              <a:rPr lang="pl-PL" sz="2000" dirty="0"/>
              <a:t>do wysokości </a:t>
            </a:r>
            <a:r>
              <a:rPr lang="pl-PL" sz="2000" dirty="0">
                <a:solidFill>
                  <a:srgbClr val="FF0000"/>
                </a:solidFill>
              </a:rPr>
              <a:t>250 </a:t>
            </a:r>
            <a:r>
              <a:rPr lang="pl-PL" sz="2000" dirty="0"/>
              <a:t>zł/ucznia – na podręczniki lub materiały edukacyjne  (analogicznie jak obecnie dla ucznia gimnazjum)</a:t>
            </a:r>
          </a:p>
          <a:p>
            <a:r>
              <a:rPr lang="pl-PL" sz="2000" dirty="0"/>
              <a:t>do wysokości </a:t>
            </a:r>
            <a:r>
              <a:rPr lang="pl-PL" sz="2000" dirty="0">
                <a:solidFill>
                  <a:srgbClr val="FF0000"/>
                </a:solidFill>
              </a:rPr>
              <a:t>25 </a:t>
            </a:r>
            <a:r>
              <a:rPr lang="pl-PL" sz="2000" dirty="0"/>
              <a:t>zł/ucznia – na materiały </a:t>
            </a:r>
            <a:r>
              <a:rPr lang="pl-PL" sz="2000" dirty="0" smtClean="0"/>
              <a:t>ćwiczeniowe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9579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4200" dirty="0"/>
              <a:t>Dotacja celowa na wyposażenie szkół</a:t>
            </a:r>
            <a:endParaRPr lang="sv-SE" sz="4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353056"/>
            <a:ext cx="12344400" cy="648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b="1" dirty="0" smtClean="0">
                <a:solidFill>
                  <a:srgbClr val="FF0000"/>
                </a:solidFill>
              </a:rPr>
              <a:t>W </a:t>
            </a:r>
            <a:r>
              <a:rPr lang="pl-PL" sz="3200" b="1" dirty="0">
                <a:solidFill>
                  <a:srgbClr val="FF0000"/>
                </a:solidFill>
              </a:rPr>
              <a:t>okresie przejściowym</a:t>
            </a:r>
          </a:p>
          <a:p>
            <a:pPr marL="0" indent="0">
              <a:buNone/>
            </a:pPr>
            <a:r>
              <a:rPr lang="pl-PL" sz="3200" u="sng" dirty="0"/>
              <a:t>Klasa II gimnazjum</a:t>
            </a:r>
          </a:p>
          <a:p>
            <a:r>
              <a:rPr lang="pl-PL" sz="3200" dirty="0"/>
              <a:t>do wysokości </a:t>
            </a:r>
            <a:r>
              <a:rPr lang="pl-PL" sz="3200" dirty="0">
                <a:solidFill>
                  <a:srgbClr val="FF0000"/>
                </a:solidFill>
              </a:rPr>
              <a:t>25</a:t>
            </a:r>
            <a:r>
              <a:rPr lang="pl-PL" sz="3200" dirty="0"/>
              <a:t> zł/ucznia – na materiały ćwiczeniowe </a:t>
            </a:r>
          </a:p>
          <a:p>
            <a:pPr marL="0" indent="0">
              <a:buNone/>
            </a:pPr>
            <a:r>
              <a:rPr lang="pl-PL" sz="3200" u="sng" dirty="0"/>
              <a:t>Klasa III gimnazjum</a:t>
            </a:r>
          </a:p>
          <a:p>
            <a:pPr lvl="0"/>
            <a:r>
              <a:rPr lang="pl-PL" sz="3200" dirty="0"/>
              <a:t>do wysokości </a:t>
            </a:r>
            <a:r>
              <a:rPr lang="pl-PL" sz="3200" dirty="0">
                <a:solidFill>
                  <a:srgbClr val="FF0000"/>
                </a:solidFill>
              </a:rPr>
              <a:t>250 </a:t>
            </a:r>
            <a:r>
              <a:rPr lang="pl-PL" sz="3200" dirty="0"/>
              <a:t>zł/ucznia – na podręczniki lub materiały edukacyjne </a:t>
            </a:r>
          </a:p>
          <a:p>
            <a:pPr lvl="0"/>
            <a:r>
              <a:rPr lang="pl-PL" sz="3200" dirty="0"/>
              <a:t>do </a:t>
            </a:r>
            <a:r>
              <a:rPr lang="pl-PL" sz="3200" dirty="0" smtClean="0"/>
              <a:t>wysokości </a:t>
            </a:r>
            <a:r>
              <a:rPr lang="pl-PL" sz="3200" dirty="0">
                <a:solidFill>
                  <a:srgbClr val="FF0000"/>
                </a:solidFill>
              </a:rPr>
              <a:t>25 </a:t>
            </a:r>
            <a:r>
              <a:rPr lang="pl-PL" sz="3200" dirty="0"/>
              <a:t>zł/ucznia – na materiały </a:t>
            </a:r>
            <a:r>
              <a:rPr lang="pl-PL" sz="3200" dirty="0" smtClean="0"/>
              <a:t>ćwiczeniowe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4810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4200" dirty="0"/>
              <a:t>Harmonogram udzielania dotacji – rok 2017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353056"/>
            <a:ext cx="12344400" cy="732694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3200" b="1" dirty="0"/>
              <a:t>Harmonogram udzielania dotacji z uwzględnieniem okresu przejściowego: </a:t>
            </a:r>
          </a:p>
          <a:p>
            <a:pPr marL="0" indent="0">
              <a:spcBef>
                <a:spcPts val="600"/>
              </a:spcBef>
              <a:buNone/>
            </a:pPr>
            <a:endParaRPr lang="pl-PL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pl-PL" sz="2400" b="1" dirty="0"/>
              <a:t>Rok 2017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400" u="sng" dirty="0"/>
              <a:t>Szkoła podstawowa</a:t>
            </a:r>
            <a:endParaRPr lang="sv-SE" sz="2400" u="sng" dirty="0"/>
          </a:p>
          <a:p>
            <a:pPr>
              <a:spcBef>
                <a:spcPts val="600"/>
              </a:spcBef>
            </a:pPr>
            <a:r>
              <a:rPr lang="pl-PL" sz="2400" dirty="0"/>
              <a:t>Klasa I - podręczniki lub materiały edukacyjne do zajęć z zakresu edukacji: polonistycznej, matematycznej, przyrodniczej i społecznej, podręczniki lub materiały edukacyjne do języka obcego nowożytnego 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Klasy IV, VI i VII - podręczniki lub materiały edukacyjne 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Klasy I – VII - materiały ćwiczeniowe</a:t>
            </a:r>
            <a:br>
              <a:rPr lang="pl-PL" sz="2400" dirty="0"/>
            </a:br>
            <a:endParaRPr lang="pl-PL" sz="2400" dirty="0"/>
          </a:p>
          <a:p>
            <a:pPr marL="0" indent="0">
              <a:spcBef>
                <a:spcPts val="600"/>
              </a:spcBef>
              <a:buNone/>
            </a:pPr>
            <a:r>
              <a:rPr lang="pl-PL" sz="2400" u="sng" dirty="0"/>
              <a:t>Gimnazjum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Klasa III  – podręczniki lub materiały edukacyjne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Klasy II-III – materiały ćwiczeniowe</a:t>
            </a:r>
          </a:p>
        </p:txBody>
      </p:sp>
    </p:spTree>
    <p:extLst>
      <p:ext uri="{BB962C8B-B14F-4D97-AF65-F5344CB8AC3E}">
        <p14:creationId xmlns:p14="http://schemas.microsoft.com/office/powerpoint/2010/main" val="35305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4200" dirty="0"/>
              <a:t>Harmonogram udzielania dotacji – rok 2018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353056"/>
            <a:ext cx="12344400" cy="732694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3200" b="1" dirty="0"/>
              <a:t>Harmonogram udzielania dotacji z uwzględnieniem okresu przejściowego: </a:t>
            </a:r>
          </a:p>
          <a:p>
            <a:pPr marL="0" indent="0">
              <a:spcBef>
                <a:spcPts val="600"/>
              </a:spcBef>
              <a:buNone/>
            </a:pPr>
            <a:endParaRPr lang="pl-PL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pl-PL" sz="2400" b="1" dirty="0"/>
              <a:t>Rok 2018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400" u="sng" dirty="0"/>
              <a:t>Szkoła podstawowa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Klasa II - podręczniki lub materiały edukacyjne do zajęć z zakresu edukacji: polonistycznej, matematycznej, przyrodniczej i społecznej, podręczniki lub materiały edukacyjne do języka obcego nowożytnego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Klasy V, VIII - podręczniki lub materiały edukacyjne 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Klasy I – VIII - materiały </a:t>
            </a:r>
            <a:r>
              <a:rPr lang="pl-PL" sz="2400" dirty="0" smtClean="0"/>
              <a:t>ćwiczeniowe</a:t>
            </a:r>
          </a:p>
          <a:p>
            <a:pPr>
              <a:spcBef>
                <a:spcPts val="600"/>
              </a:spcBef>
            </a:pPr>
            <a:endParaRPr lang="pl-PL" sz="2400" dirty="0"/>
          </a:p>
          <a:p>
            <a:pPr marL="0" indent="0">
              <a:spcBef>
                <a:spcPts val="600"/>
              </a:spcBef>
              <a:buNone/>
            </a:pPr>
            <a:r>
              <a:rPr lang="pl-PL" sz="2400" u="sng" dirty="0"/>
              <a:t>Gimnazjum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Klasa III – materiały ćwiczeniowe</a:t>
            </a:r>
          </a:p>
        </p:txBody>
      </p:sp>
    </p:spTree>
    <p:extLst>
      <p:ext uri="{BB962C8B-B14F-4D97-AF65-F5344CB8AC3E}">
        <p14:creationId xmlns:p14="http://schemas.microsoft.com/office/powerpoint/2010/main" val="32651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4200" dirty="0"/>
              <a:t>Harmonogram udzielania dotacji – rok 2019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340864"/>
            <a:ext cx="12344400" cy="733914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3200" b="1" dirty="0"/>
              <a:t>Harmonogram udzielania dotacji z uwzględnieniem okresu przejściowego: </a:t>
            </a:r>
          </a:p>
          <a:p>
            <a:pPr marL="0" indent="0">
              <a:spcBef>
                <a:spcPts val="600"/>
              </a:spcBef>
              <a:buNone/>
            </a:pPr>
            <a:endParaRPr lang="pl-PL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pl-PL" sz="2400" b="1" dirty="0"/>
              <a:t>Rok 2019</a:t>
            </a:r>
          </a:p>
          <a:p>
            <a:pPr marL="0" indent="0">
              <a:spcBef>
                <a:spcPts val="600"/>
              </a:spcBef>
              <a:buNone/>
            </a:pPr>
            <a:endParaRPr lang="pl-PL" sz="2400" u="sng" dirty="0"/>
          </a:p>
          <a:p>
            <a:pPr marL="0" indent="0">
              <a:spcBef>
                <a:spcPts val="600"/>
              </a:spcBef>
              <a:buNone/>
            </a:pPr>
            <a:r>
              <a:rPr lang="pl-PL" sz="2400" u="sng" dirty="0"/>
              <a:t>Szkoła podstawowa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Klasa III - podręczniki lub materiały edukacyjne do zajęć z zakresu edukacji: polonistycznej, matematycznej, przyrodniczej i społecznej, podręczniki lub materiały edukacyjne do języka obcego nowożytnego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Klasa VI – podręczniki lub materiały edukacyjne 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Klasy I – VIII - materiały ćwiczeniowe</a:t>
            </a:r>
          </a:p>
        </p:txBody>
      </p:sp>
    </p:spTree>
    <p:extLst>
      <p:ext uri="{BB962C8B-B14F-4D97-AF65-F5344CB8AC3E}">
        <p14:creationId xmlns:p14="http://schemas.microsoft.com/office/powerpoint/2010/main" val="17000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dirty="0" smtClean="0">
                <a:solidFill>
                  <a:schemeClr val="tx1"/>
                </a:solidFill>
              </a:rPr>
              <a:t>Działalność innowacyjna w szkołach i placówkach</a:t>
            </a:r>
            <a:endParaRPr lang="sv-SE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280" y="2279904"/>
            <a:ext cx="12853428" cy="7628316"/>
          </a:xfrm>
        </p:spPr>
        <p:txBody>
          <a:bodyPr>
            <a:noAutofit/>
          </a:bodyPr>
          <a:lstStyle/>
          <a:p>
            <a:r>
              <a:rPr lang="pl-PL" sz="3200" b="1" dirty="0"/>
              <a:t>Zgodnie z obecnymi przepisami minister właściwy do spraw oświaty i wychowania określa w </a:t>
            </a:r>
            <a:r>
              <a:rPr lang="pl-PL" sz="3200" b="1" u="sng" dirty="0"/>
              <a:t>drodze rozporządzenia </a:t>
            </a:r>
            <a:r>
              <a:rPr lang="pl-PL" sz="3200" b="1" dirty="0"/>
              <a:t>warunki prowadzenia działalności innowacyjnej </a:t>
            </a:r>
            <a:r>
              <a:rPr lang="pl-PL" sz="3200" b="1" dirty="0" smtClean="0"/>
              <a:t>i </a:t>
            </a:r>
            <a:r>
              <a:rPr lang="pl-PL" sz="3200" b="1" dirty="0"/>
              <a:t>eksperymentalnej przez szkoły i </a:t>
            </a:r>
            <a:r>
              <a:rPr lang="pl-PL" sz="3200" b="1" dirty="0" smtClean="0"/>
              <a:t>placówki</a:t>
            </a:r>
            <a:endParaRPr lang="pl-PL" sz="3200" b="1" dirty="0"/>
          </a:p>
          <a:p>
            <a:pPr algn="just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Dotychczasowe przepisy wydane na podstawie delegacji </a:t>
            </a: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ograniczały </a:t>
            </a: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działalność innowacyjną w szkołach i placówkach</a:t>
            </a:r>
          </a:p>
          <a:p>
            <a:pPr algn="just"/>
            <a:r>
              <a:rPr lang="pl-PL" sz="3200" b="1" dirty="0" smtClean="0"/>
              <a:t>Zmiany </a:t>
            </a:r>
            <a:r>
              <a:rPr lang="pl-PL" sz="3200" b="1" dirty="0"/>
              <a:t>w stosunku do obecnego stanu prawnego polegają na: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u="sng" dirty="0"/>
              <a:t>zmianie określenia, czym jest działalność </a:t>
            </a:r>
            <a:r>
              <a:rPr lang="pl-PL" sz="3200" u="sng" dirty="0" smtClean="0"/>
              <a:t>innowacyjna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sz="3200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FF0000"/>
                </a:solidFill>
              </a:rPr>
              <a:t>zniesieniu konieczności zgłaszania innowacji pedagogicznej kuratorowi oświaty </a:t>
            </a:r>
            <a:r>
              <a:rPr lang="pl-PL" sz="3200" dirty="0" smtClean="0">
                <a:solidFill>
                  <a:srgbClr val="FF0000"/>
                </a:solidFill>
              </a:rPr>
              <a:t>i </a:t>
            </a:r>
            <a:r>
              <a:rPr lang="pl-PL" sz="3200" dirty="0">
                <a:solidFill>
                  <a:srgbClr val="FF0000"/>
                </a:solidFill>
              </a:rPr>
              <a:t>organowi </a:t>
            </a:r>
            <a:r>
              <a:rPr lang="pl-PL" sz="3200" dirty="0" smtClean="0">
                <a:solidFill>
                  <a:srgbClr val="FF0000"/>
                </a:solidFill>
              </a:rPr>
              <a:t>prowadzącemu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sz="32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dirty="0"/>
              <a:t>zniesieniu wymagań formalnych warunkujących rozpoczęcie działalności innowacyjnej w szkole lub placówce</a:t>
            </a:r>
          </a:p>
          <a:p>
            <a:pPr marL="685800" lvl="1" indent="0">
              <a:buNone/>
            </a:pPr>
            <a:endParaRPr lang="pl-PL" sz="2700" dirty="0"/>
          </a:p>
          <a:p>
            <a:pPr algn="just"/>
            <a:endParaRPr lang="pl-PL" sz="2700" b="1" dirty="0"/>
          </a:p>
        </p:txBody>
      </p:sp>
    </p:spTree>
    <p:extLst>
      <p:ext uri="{BB962C8B-B14F-4D97-AF65-F5344CB8AC3E}">
        <p14:creationId xmlns:p14="http://schemas.microsoft.com/office/powerpoint/2010/main" val="14854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304" y="1322005"/>
            <a:ext cx="12344400" cy="79581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Nowa </a:t>
            </a: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delegacja </a:t>
            </a:r>
            <a:r>
              <a:rPr lang="pl-PL" sz="3200" b="1" dirty="0">
                <a:solidFill>
                  <a:srgbClr val="000000"/>
                </a:solidFill>
                <a:latin typeface="+mj-lt"/>
              </a:rPr>
              <a:t>– nowe rozporządzenie</a:t>
            </a:r>
            <a:r>
              <a:rPr lang="pl-PL" sz="3200" b="1" dirty="0" smtClean="0">
                <a:solidFill>
                  <a:srgbClr val="000000"/>
                </a:solidFill>
                <a:latin typeface="+mj-lt"/>
              </a:rPr>
              <a:t>:</a:t>
            </a:r>
            <a:endParaRPr lang="pl-PL" sz="3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l-PL" sz="2800" dirty="0">
                <a:solidFill>
                  <a:srgbClr val="000000"/>
                </a:solidFill>
                <a:cs typeface="Arial" panose="020B0604020202020204" pitchFamily="34" charset="0"/>
              </a:rPr>
              <a:t>Wprowadzono przepisy przejściowe, które pozwolą na dokonanie pożądanych zmian </a:t>
            </a:r>
            <a:r>
              <a:rPr lang="pl-PL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w </a:t>
            </a:r>
            <a:r>
              <a:rPr lang="pl-PL" sz="2800" dirty="0">
                <a:solidFill>
                  <a:srgbClr val="000000"/>
                </a:solidFill>
                <a:cs typeface="Arial" panose="020B0604020202020204" pitchFamily="34" charset="0"/>
              </a:rPr>
              <a:t>odpowiednim czasie, w zakresie obecnie funkcjonujących szkół oraz ich </a:t>
            </a:r>
            <a:r>
              <a:rPr lang="pl-PL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statutów</a:t>
            </a:r>
          </a:p>
          <a:p>
            <a:pPr algn="just"/>
            <a:endParaRPr lang="pl-PL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36"/>
              </a:spcBef>
            </a:pPr>
            <a:r>
              <a:rPr lang="pl-PL" sz="2800" b="1" u="sng" dirty="0">
                <a:solidFill>
                  <a:srgbClr val="FF0000"/>
                </a:solidFill>
                <a:cs typeface="Arial" panose="020B0604020202020204" pitchFamily="34" charset="0"/>
              </a:rPr>
              <a:t>Treści regulowane w statucie szkoły zostaną w szerokim zakresie przeniesione na poziom </a:t>
            </a:r>
            <a:r>
              <a:rPr lang="pl-PL" sz="28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ustawy</a:t>
            </a:r>
          </a:p>
          <a:p>
            <a:pPr marL="0" indent="0" algn="just">
              <a:spcBef>
                <a:spcPts val="36"/>
              </a:spcBef>
              <a:buNone/>
            </a:pPr>
            <a:endParaRPr lang="pl-PL" sz="2800" b="1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36"/>
              </a:spcBef>
            </a:pPr>
            <a:r>
              <a:rPr lang="pl-PL" sz="2800" dirty="0">
                <a:solidFill>
                  <a:srgbClr val="7030A0"/>
                </a:solidFill>
                <a:cs typeface="Arial" panose="020B0604020202020204" pitchFamily="34" charset="0"/>
              </a:rPr>
              <a:t>Wprowadzono regulacje określające </a:t>
            </a:r>
            <a:r>
              <a:rPr lang="pl-PL" sz="2800" u="sng" dirty="0">
                <a:solidFill>
                  <a:srgbClr val="7030A0"/>
                </a:solidFill>
                <a:cs typeface="Arial" panose="020B0604020202020204" pitchFamily="34" charset="0"/>
              </a:rPr>
              <a:t>obowiązkowe treści, które szkoła musi uregulować </a:t>
            </a:r>
            <a:r>
              <a:rPr lang="pl-PL" sz="2800" u="sng" dirty="0" smtClean="0">
                <a:solidFill>
                  <a:srgbClr val="7030A0"/>
                </a:solidFill>
                <a:cs typeface="Arial" panose="020B0604020202020204" pitchFamily="34" charset="0"/>
              </a:rPr>
              <a:t>w </a:t>
            </a:r>
            <a:r>
              <a:rPr lang="pl-PL" sz="2800" u="sng" dirty="0">
                <a:solidFill>
                  <a:srgbClr val="7030A0"/>
                </a:solidFill>
                <a:cs typeface="Arial" panose="020B0604020202020204" pitchFamily="34" charset="0"/>
              </a:rPr>
              <a:t>swoim </a:t>
            </a:r>
            <a:r>
              <a:rPr lang="pl-PL" sz="2800" u="sng" dirty="0" smtClean="0">
                <a:solidFill>
                  <a:srgbClr val="7030A0"/>
                </a:solidFill>
                <a:cs typeface="Arial" panose="020B0604020202020204" pitchFamily="34" charset="0"/>
              </a:rPr>
              <a:t>statucie</a:t>
            </a:r>
          </a:p>
          <a:p>
            <a:pPr algn="just">
              <a:spcBef>
                <a:spcPts val="36"/>
              </a:spcBef>
            </a:pPr>
            <a:endParaRPr lang="pl-PL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36"/>
              </a:spcBef>
            </a:pPr>
            <a:r>
              <a:rPr lang="pl-PL" sz="2800" dirty="0">
                <a:solidFill>
                  <a:srgbClr val="C00000"/>
                </a:solidFill>
                <a:cs typeface="Arial" panose="020B0604020202020204" pitchFamily="34" charset="0"/>
              </a:rPr>
              <a:t>Wprowadzenie odrębnych przepisów dotyczących konieczności określenia w statucie </a:t>
            </a:r>
            <a:r>
              <a:rPr lang="pl-PL" sz="2800" u="sng" dirty="0">
                <a:solidFill>
                  <a:srgbClr val="C00000"/>
                </a:solidFill>
                <a:cs typeface="Arial" panose="020B0604020202020204" pitchFamily="34" charset="0"/>
              </a:rPr>
              <a:t>obowiązków ucznia, organizacji biblioteki szkolnej, arkusza organizacji </a:t>
            </a:r>
            <a:r>
              <a:rPr lang="pl-PL" sz="2800" u="sng" dirty="0" smtClean="0">
                <a:solidFill>
                  <a:srgbClr val="C00000"/>
                </a:solidFill>
                <a:cs typeface="Arial" panose="020B0604020202020204" pitchFamily="34" charset="0"/>
              </a:rPr>
              <a:t>szkoły</a:t>
            </a:r>
            <a:endParaRPr lang="pl-PL" sz="2800" u="sng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36"/>
              </a:spcBef>
            </a:pPr>
            <a:endParaRPr lang="pl-PL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36"/>
              </a:spcBef>
            </a:pP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Uchylono delegację do wydania rozporządzenia w sprawie ramowych statutów publicznego przedszkola oraz publicznych szkół</a:t>
            </a:r>
          </a:p>
          <a:p>
            <a:pPr lvl="0" algn="just"/>
            <a:endParaRPr lang="pl-PL" sz="2700" dirty="0">
              <a:latin typeface="+mj-lt"/>
              <a:cs typeface="Arial" panose="020B0604020202020204" pitchFamily="34" charset="0"/>
            </a:endParaRPr>
          </a:p>
          <a:p>
            <a:endParaRPr lang="pl-PL" sz="21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5400" dirty="0">
                <a:solidFill>
                  <a:srgbClr val="000000"/>
                </a:solidFill>
                <a:latin typeface="Calibri" panose="020F0502020204030204" pitchFamily="34" charset="0"/>
              </a:rPr>
              <a:t>Statuty szkół 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17830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304" y="2335189"/>
            <a:ext cx="12344400" cy="6788945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Określenie w osobnym rozporządzeniu kwestii związanych </a:t>
            </a: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z </a:t>
            </a:r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prawidłową organizacją pracy przedszkola oraz szkoły, m.in.: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accent6"/>
                </a:solidFill>
              </a:rPr>
              <a:t>liczbę uczniów w oddziale klas I-III szkoły podstawowej,  oddziale szkoły specjalnej i integracyjnej, oddziale specjalnym i integracyjnym w </a:t>
            </a:r>
            <a:r>
              <a:rPr lang="pl-PL" sz="3200" u="sng" dirty="0">
                <a:solidFill>
                  <a:schemeClr val="accent6"/>
                </a:solidFill>
              </a:rPr>
              <a:t>szkole ogólnodostępnej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0070C0"/>
                </a:solidFill>
              </a:rPr>
              <a:t>liczbę </a:t>
            </a:r>
            <a:r>
              <a:rPr lang="pl-PL" sz="3200" dirty="0">
                <a:solidFill>
                  <a:srgbClr val="0070C0"/>
                </a:solidFill>
              </a:rPr>
              <a:t>uczniów pozostających pod opieką jednego nauczyciela wychowawcy </a:t>
            </a:r>
            <a:r>
              <a:rPr lang="pl-PL" sz="3200" dirty="0" smtClean="0">
                <a:solidFill>
                  <a:srgbClr val="0070C0"/>
                </a:solidFill>
              </a:rPr>
              <a:t> </a:t>
            </a:r>
            <a:r>
              <a:rPr lang="pl-PL" sz="3200" u="sng" dirty="0" smtClean="0">
                <a:solidFill>
                  <a:srgbClr val="0070C0"/>
                </a:solidFill>
              </a:rPr>
              <a:t>w </a:t>
            </a:r>
            <a:r>
              <a:rPr lang="pl-PL" sz="3200" u="sng" dirty="0">
                <a:solidFill>
                  <a:srgbClr val="0070C0"/>
                </a:solidFill>
              </a:rPr>
              <a:t>świetlicy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C00000"/>
                </a:solidFill>
              </a:rPr>
              <a:t>organizację i liczebność poszczególnych oddziałów przedszkolnych oraz czas pracy </a:t>
            </a:r>
            <a:r>
              <a:rPr lang="pl-PL" sz="3200" u="sng" dirty="0">
                <a:solidFill>
                  <a:srgbClr val="C00000"/>
                </a:solidFill>
              </a:rPr>
              <a:t>przedszkola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030A0"/>
                </a:solidFill>
              </a:rPr>
              <a:t>szczegółowe warunki i </a:t>
            </a:r>
            <a:r>
              <a:rPr lang="pl-PL" sz="3200" u="sng" dirty="0">
                <a:solidFill>
                  <a:srgbClr val="7030A0"/>
                </a:solidFill>
              </a:rPr>
              <a:t>tryb tworzenia klas łączonych </a:t>
            </a:r>
            <a:r>
              <a:rPr lang="pl-PL" sz="3200" dirty="0">
                <a:solidFill>
                  <a:srgbClr val="7030A0"/>
                </a:solidFill>
              </a:rPr>
              <a:t>w szkole podstawowej,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u="sng" dirty="0" smtClean="0">
                <a:solidFill>
                  <a:srgbClr val="FF0000"/>
                </a:solidFill>
              </a:rPr>
              <a:t>zawartość </a:t>
            </a:r>
            <a:r>
              <a:rPr lang="pl-PL" sz="3200" u="sng" dirty="0">
                <a:solidFill>
                  <a:srgbClr val="FF0000"/>
                </a:solidFill>
              </a:rPr>
              <a:t>arkusza </a:t>
            </a:r>
            <a:r>
              <a:rPr lang="pl-PL" sz="3200" dirty="0">
                <a:solidFill>
                  <a:srgbClr val="FF0000"/>
                </a:solidFill>
              </a:rPr>
              <a:t>organizacji szkoły i przedszkola, terminy jego opracowywania, opiniowania i  zatwierdzania</a:t>
            </a:r>
          </a:p>
          <a:p>
            <a:pPr lvl="0" algn="just"/>
            <a:endParaRPr lang="pl-PL" sz="3600" dirty="0">
              <a:latin typeface="+mj-lt"/>
              <a:cs typeface="Arial" panose="020B0604020202020204" pitchFamily="34" charset="0"/>
            </a:endParaRPr>
          </a:p>
          <a:p>
            <a:endParaRPr lang="pl-PL" sz="27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dirty="0">
                <a:solidFill>
                  <a:schemeClr val="tx1"/>
                </a:solidFill>
              </a:rPr>
              <a:t>Organizacja pracy przedszkola oraz szkoły</a:t>
            </a:r>
            <a:endParaRPr lang="sv-SE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9" y="6115609"/>
            <a:ext cx="59959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20" y="6115608"/>
            <a:ext cx="5186363" cy="16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781436" y="2767237"/>
            <a:ext cx="10693188" cy="1661993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6600" b="1" dirty="0" smtClean="0">
                <a:solidFill>
                  <a:schemeClr val="tx2">
                    <a:lumMod val="75000"/>
                  </a:schemeClr>
                </a:solidFill>
              </a:rPr>
              <a:t>Szkolnictwo </a:t>
            </a:r>
            <a:r>
              <a:rPr lang="pl-PL" sz="6600" b="1" dirty="0">
                <a:solidFill>
                  <a:schemeClr val="tx2">
                    <a:lumMod val="75000"/>
                  </a:schemeClr>
                </a:solidFill>
              </a:rPr>
              <a:t>zawodowe</a:t>
            </a:r>
          </a:p>
        </p:txBody>
      </p:sp>
    </p:spTree>
    <p:extLst>
      <p:ext uri="{BB962C8B-B14F-4D97-AF65-F5344CB8AC3E}">
        <p14:creationId xmlns:p14="http://schemas.microsoft.com/office/powerpoint/2010/main" val="24870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762000" y="2292096"/>
            <a:ext cx="12192000" cy="7279334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l-PL" altLang="pl-PL" sz="3000" b="1" dirty="0" smtClean="0"/>
              <a:t>Od </a:t>
            </a:r>
            <a:r>
              <a:rPr lang="pl-PL" altLang="pl-PL" sz="3000" b="1" dirty="0"/>
              <a:t>1 września 2017 r. w systemie oświaty kształcenie w zawodach prowadzić będą następujące szkoły prowadzące kształcenie zawodowe:</a:t>
            </a:r>
          </a:p>
          <a:p>
            <a:pPr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altLang="pl-PL" sz="2400" dirty="0">
                <a:cs typeface="Times New Roman" pitchFamily="18" charset="0"/>
              </a:rPr>
              <a:t> </a:t>
            </a:r>
            <a:r>
              <a:rPr lang="pl-PL" altLang="pl-PL" sz="2700" dirty="0">
                <a:cs typeface="Times New Roman" pitchFamily="18" charset="0"/>
              </a:rPr>
              <a:t>4-letnie technikum dla </a:t>
            </a:r>
            <a:r>
              <a:rPr lang="pl-PL" altLang="pl-PL" sz="2700" dirty="0" smtClean="0">
                <a:cs typeface="Times New Roman" pitchFamily="18" charset="0"/>
              </a:rPr>
              <a:t>młodzieży </a:t>
            </a:r>
            <a:endParaRPr lang="pl-PL" altLang="pl-PL" sz="2700" dirty="0"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altLang="pl-PL" sz="2700" dirty="0">
                <a:cs typeface="Times New Roman" pitchFamily="18" charset="0"/>
              </a:rPr>
              <a:t> 3-letnia branżowa szkoła I stopnia dla młodzieży (w miejsce dotychczasowej zasadniczej szkoły zawodowej</a:t>
            </a:r>
            <a:r>
              <a:rPr lang="pl-PL" altLang="pl-PL" sz="2700" dirty="0" smtClean="0">
                <a:cs typeface="Times New Roman" pitchFamily="18" charset="0"/>
              </a:rPr>
              <a:t>)</a:t>
            </a:r>
            <a:endParaRPr lang="pl-PL" altLang="pl-PL" sz="2700" dirty="0"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altLang="pl-PL" sz="2700" dirty="0">
                <a:cs typeface="Times New Roman" pitchFamily="18" charset="0"/>
              </a:rPr>
              <a:t>szkoła </a:t>
            </a:r>
            <a:r>
              <a:rPr lang="pl-PL" altLang="pl-PL" sz="2700" dirty="0" smtClean="0">
                <a:cs typeface="Times New Roman" pitchFamily="18" charset="0"/>
              </a:rPr>
              <a:t>policealna</a:t>
            </a:r>
            <a:endParaRPr lang="pl-PL" altLang="pl-PL" sz="3000" dirty="0">
              <a:cs typeface="Arial" charset="0"/>
            </a:endParaRPr>
          </a:p>
          <a:p>
            <a:pPr algn="just">
              <a:lnSpc>
                <a:spcPct val="80000"/>
              </a:lnSpc>
              <a:buClr>
                <a:srgbClr val="616365"/>
              </a:buClr>
            </a:pPr>
            <a:r>
              <a:rPr lang="pl-PL" altLang="pl-PL" sz="3000" b="1" dirty="0"/>
              <a:t>Od 1 września 2019 r. </a:t>
            </a:r>
            <a:r>
              <a:rPr lang="pl-PL" altLang="pl-PL" sz="3000" dirty="0"/>
              <a:t>rozpocznie kształcenie </a:t>
            </a:r>
            <a:r>
              <a:rPr lang="pl-PL" altLang="pl-PL" sz="3000" b="1" dirty="0"/>
              <a:t>5-letnie technikum </a:t>
            </a:r>
            <a:r>
              <a:rPr lang="pl-PL" altLang="pl-PL" sz="3000" b="1" dirty="0" smtClean="0"/>
              <a:t/>
            </a:r>
            <a:br>
              <a:rPr lang="pl-PL" altLang="pl-PL" sz="3000" b="1" dirty="0" smtClean="0"/>
            </a:br>
            <a:r>
              <a:rPr lang="pl-PL" altLang="pl-PL" sz="3000" b="1" dirty="0" smtClean="0"/>
              <a:t>dla młodzieży</a:t>
            </a:r>
            <a:endParaRPr lang="pl-PL" altLang="pl-PL" sz="3000" dirty="0"/>
          </a:p>
          <a:p>
            <a:pPr algn="just">
              <a:lnSpc>
                <a:spcPct val="80000"/>
              </a:lnSpc>
              <a:buClr>
                <a:srgbClr val="616365"/>
              </a:buClr>
            </a:pPr>
            <a:r>
              <a:rPr lang="pl-PL" altLang="pl-PL" sz="3000" b="1" dirty="0"/>
              <a:t>Od 1 września 2020 r. </a:t>
            </a:r>
            <a:r>
              <a:rPr lang="pl-PL" altLang="pl-PL" sz="3000" dirty="0"/>
              <a:t>rozpocznie działalność </a:t>
            </a:r>
            <a:r>
              <a:rPr lang="pl-PL" altLang="pl-PL" sz="3000" b="1" dirty="0"/>
              <a:t>branżowa szkoła II stopnia</a:t>
            </a:r>
            <a:r>
              <a:rPr lang="pl-PL" altLang="pl-PL" sz="3000" dirty="0"/>
              <a:t>, przeznaczona dla absolwentów branżowej szkoły I </a:t>
            </a:r>
            <a:r>
              <a:rPr lang="pl-PL" altLang="pl-PL" sz="3000" dirty="0" smtClean="0"/>
              <a:t>stopnia</a:t>
            </a:r>
            <a:endParaRPr lang="pl-PL" altLang="pl-PL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4800" dirty="0">
                <a:solidFill>
                  <a:schemeClr val="tx1"/>
                </a:solidFill>
                <a:cs typeface="Arial" charset="0"/>
              </a:rPr>
              <a:t>Nowa struktura szkolnictwa zawodowego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28673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8369" y="2353056"/>
            <a:ext cx="12289536" cy="7542972"/>
          </a:xfrm>
        </p:spPr>
        <p:txBody>
          <a:bodyPr>
            <a:normAutofit/>
          </a:bodyPr>
          <a:lstStyle/>
          <a:p>
            <a:pPr lvl="1" algn="just">
              <a:defRPr/>
            </a:pPr>
            <a:r>
              <a:rPr lang="pl-PL" altLang="pl-PL" sz="3200" b="1" dirty="0"/>
              <a:t>ograniczenie liczby kwalifikacji do jednej </a:t>
            </a:r>
            <a:r>
              <a:rPr lang="pl-PL" altLang="pl-PL" sz="3200" b="1" dirty="0" smtClean="0">
                <a:solidFill>
                  <a:srgbClr val="FF0000"/>
                </a:solidFill>
              </a:rPr>
              <a:t>-</a:t>
            </a:r>
            <a:r>
              <a:rPr lang="pl-PL" altLang="pl-PL" sz="3200" b="1" dirty="0" smtClean="0"/>
              <a:t> </a:t>
            </a:r>
            <a:r>
              <a:rPr lang="pl-PL" altLang="pl-PL" sz="3200" dirty="0" smtClean="0"/>
              <a:t>w </a:t>
            </a:r>
            <a:r>
              <a:rPr lang="pl-PL" altLang="pl-PL" sz="3200" dirty="0"/>
              <a:t>branżowej szkole </a:t>
            </a:r>
            <a:br>
              <a:rPr lang="pl-PL" altLang="pl-PL" sz="3200" dirty="0"/>
            </a:br>
            <a:r>
              <a:rPr lang="pl-PL" altLang="pl-PL" sz="3200" dirty="0"/>
              <a:t>I stopnia</a:t>
            </a:r>
          </a:p>
          <a:p>
            <a:pPr lvl="1" algn="just">
              <a:defRPr/>
            </a:pPr>
            <a:r>
              <a:rPr lang="pl-PL" altLang="pl-PL" sz="3200" dirty="0"/>
              <a:t>uzyskanie dyplomu potwierdzającego kwalifikacje zawodowe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po </a:t>
            </a:r>
            <a:r>
              <a:rPr lang="pl-PL" altLang="pl-PL" sz="3200" dirty="0"/>
              <a:t>ukończeniu szkoły oraz po zdaniu egzaminu zawodowego </a:t>
            </a:r>
            <a:br>
              <a:rPr lang="pl-PL" altLang="pl-PL" sz="3200" dirty="0"/>
            </a:br>
            <a:r>
              <a:rPr lang="pl-PL" altLang="pl-PL" sz="3200" dirty="0"/>
              <a:t>z jednej kwalifikacji</a:t>
            </a:r>
          </a:p>
          <a:p>
            <a:pPr lvl="1" algn="just">
              <a:spcBef>
                <a:spcPct val="0"/>
              </a:spcBef>
              <a:defRPr/>
            </a:pPr>
            <a:r>
              <a:rPr lang="pl-PL" altLang="pl-PL" sz="3200" dirty="0"/>
              <a:t>ukończenie branżowej szkoły I stopnia pozwoli uzyskać wykształcenie </a:t>
            </a:r>
            <a:r>
              <a:rPr lang="pl-PL" altLang="pl-PL" sz="3200" b="1" dirty="0"/>
              <a:t>zasadnicze branżowe </a:t>
            </a:r>
            <a:r>
              <a:rPr lang="pl-PL" altLang="pl-PL" sz="3200" dirty="0"/>
              <a:t>oraz umożliwi kształcenie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w </a:t>
            </a:r>
            <a:r>
              <a:rPr lang="pl-PL" altLang="pl-PL" sz="3200" dirty="0"/>
              <a:t>branżowej szkole II stopnia</a:t>
            </a:r>
          </a:p>
          <a:p>
            <a:pPr lvl="1" algn="just">
              <a:spcBef>
                <a:spcPct val="0"/>
              </a:spcBef>
              <a:defRPr/>
            </a:pPr>
            <a:r>
              <a:rPr lang="pl-PL" altLang="pl-PL" sz="3200" b="1" dirty="0"/>
              <a:t>co najmniej 50% zajęć </a:t>
            </a:r>
            <a:r>
              <a:rPr lang="pl-PL" altLang="pl-PL" sz="3200" dirty="0"/>
              <a:t>w branżowej szkole I stopnia będzie przeznaczonych na kształcenie zawodowe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5400" dirty="0">
                <a:solidFill>
                  <a:schemeClr val="tx1"/>
                </a:solidFill>
                <a:cs typeface="Arial" charset="0"/>
              </a:rPr>
              <a:t>Branżowa szkoła I stopnia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26260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280" y="2335189"/>
            <a:ext cx="13069452" cy="7776864"/>
          </a:xfrm>
        </p:spPr>
        <p:txBody>
          <a:bodyPr>
            <a:normAutofit/>
          </a:bodyPr>
          <a:lstStyle/>
          <a:p>
            <a:pPr lvl="1">
              <a:spcBef>
                <a:spcPct val="0"/>
              </a:spcBef>
              <a:defRPr/>
            </a:pPr>
            <a:r>
              <a:rPr lang="pl-PL" altLang="pl-PL" sz="3200" dirty="0"/>
              <a:t>kształcenie zawodowe może odbywać się w </a:t>
            </a:r>
            <a:r>
              <a:rPr lang="pl-PL" altLang="pl-PL" sz="3200" dirty="0" smtClean="0"/>
              <a:t>zawodach, </a:t>
            </a:r>
            <a:br>
              <a:rPr lang="pl-PL" altLang="pl-PL" sz="3200" dirty="0" smtClean="0"/>
            </a:br>
            <a:r>
              <a:rPr lang="pl-PL" altLang="pl-PL" sz="3200" dirty="0" smtClean="0"/>
              <a:t>które są </a:t>
            </a:r>
            <a:r>
              <a:rPr lang="pl-PL" altLang="pl-PL" sz="3200" dirty="0"/>
              <a:t>kontynuacją kształcenia w branżowej szkole I </a:t>
            </a:r>
            <a:r>
              <a:rPr lang="pl-PL" altLang="pl-PL" sz="3200" dirty="0" smtClean="0"/>
              <a:t>stopnia</a:t>
            </a:r>
            <a:endParaRPr lang="pl-PL" altLang="pl-PL" sz="3200" dirty="0"/>
          </a:p>
          <a:p>
            <a:pPr lvl="1">
              <a:spcBef>
                <a:spcPct val="0"/>
              </a:spcBef>
              <a:defRPr/>
            </a:pPr>
            <a:r>
              <a:rPr lang="pl-PL" altLang="pl-PL" sz="3200" dirty="0"/>
              <a:t>kształcenie w branżowej szkole II stopnia będzie realizowane w zakresie jednej </a:t>
            </a:r>
            <a:r>
              <a:rPr lang="pl-PL" altLang="pl-PL" sz="3200" dirty="0" smtClean="0"/>
              <a:t>kwalifikacji, </a:t>
            </a:r>
            <a:r>
              <a:rPr lang="pl-PL" altLang="pl-PL" sz="3200" dirty="0"/>
              <a:t>będącej nadbudową dla kwalifikacji, w zakresie której realizowane było kształcenie w branżowej szkole I stopnia (ograniczenie liczby kwalifikacji do dwóch - jedna w BS I </a:t>
            </a:r>
            <a:r>
              <a:rPr lang="pl-PL" altLang="pl-PL" sz="3200" dirty="0" err="1"/>
              <a:t>i</a:t>
            </a:r>
            <a:r>
              <a:rPr lang="pl-PL" altLang="pl-PL" sz="3200" dirty="0"/>
              <a:t> jedna w BS II</a:t>
            </a:r>
            <a:r>
              <a:rPr lang="pl-PL" altLang="pl-PL" sz="3200" dirty="0" smtClean="0"/>
              <a:t>)</a:t>
            </a:r>
            <a:endParaRPr lang="pl-PL" altLang="pl-PL" sz="3200" dirty="0"/>
          </a:p>
          <a:p>
            <a:pPr lvl="1">
              <a:spcBef>
                <a:spcPct val="0"/>
              </a:spcBef>
              <a:defRPr/>
            </a:pPr>
            <a:r>
              <a:rPr lang="pl-PL" altLang="pl-PL" sz="3200" dirty="0"/>
              <a:t>ukończenie branżowej szkoły II stopnia pozwoli uzyskać wykształcenie średnie branżowe oraz dyplom technika po zdanym egzaminie z drugiej kwalifikacji</a:t>
            </a:r>
          </a:p>
          <a:p>
            <a:pPr lvl="1">
              <a:spcBef>
                <a:spcPct val="0"/>
              </a:spcBef>
              <a:defRPr/>
            </a:pPr>
            <a:r>
              <a:rPr lang="pl-PL" altLang="pl-PL" sz="3200" dirty="0"/>
              <a:t>po ukończeniu branżowej szkoły II stopnia i po zdaniu egzaminu maturalnego absolwent może uzyskać świadectwo dojrzałości celem kontynuacji nauki na studiach wyższych (jęz. polski, matematyka,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jęz</a:t>
            </a:r>
            <a:r>
              <a:rPr lang="pl-PL" altLang="pl-PL" sz="3200" dirty="0"/>
              <a:t>. obcy oraz dyplom potwierdzający kwalifikacje zawodowe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lub </a:t>
            </a:r>
            <a:r>
              <a:rPr lang="pl-PL" altLang="pl-PL" sz="3200" dirty="0"/>
              <a:t>egzamin maturalny z przedmiotu dodatkowego</a:t>
            </a:r>
            <a:r>
              <a:rPr lang="pl-PL" altLang="pl-PL" sz="3200" dirty="0" smtClean="0"/>
              <a:t>)</a:t>
            </a:r>
            <a:endParaRPr lang="pl-PL" altLang="pl-PL" sz="3200" dirty="0"/>
          </a:p>
          <a:p>
            <a:pPr marL="685800" lvl="1" indent="0">
              <a:spcBef>
                <a:spcPct val="0"/>
              </a:spcBef>
              <a:buNone/>
              <a:defRPr/>
            </a:pPr>
            <a:endParaRPr lang="pl-PL" altLang="pl-PL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5400" dirty="0">
                <a:solidFill>
                  <a:schemeClr val="tx1"/>
                </a:solidFill>
              </a:rPr>
              <a:t>Branżowa szkoła II stopnia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323744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9"/>
          <p:cNvSpPr txBox="1">
            <a:spLocks noChangeArrowheads="1"/>
          </p:cNvSpPr>
          <p:nvPr/>
        </p:nvSpPr>
        <p:spPr bwMode="auto">
          <a:xfrm>
            <a:off x="925966" y="717136"/>
            <a:ext cx="9689307" cy="89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pl-PL" altLang="pl-PL" sz="6600" b="1" dirty="0" smtClean="0">
                <a:solidFill>
                  <a:srgbClr val="25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Reforma edukacji</a:t>
            </a:r>
            <a:endParaRPr lang="pl-PL" altLang="pl-PL" sz="6600" b="1" dirty="0">
              <a:solidFill>
                <a:srgbClr val="25AA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148" name="pole tekstowe 15"/>
          <p:cNvSpPr txBox="1">
            <a:spLocks noChangeArrowheads="1"/>
          </p:cNvSpPr>
          <p:nvPr/>
        </p:nvSpPr>
        <p:spPr bwMode="auto">
          <a:xfrm>
            <a:off x="925966" y="2721920"/>
            <a:ext cx="1167526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Przed nami kolejny krok wdrażania dobrych, oczekiwanych przez społeczeństwo zmian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oświacie. Rada Ministrów przyjęła projekty ustaw. Ustawy kierujemy do prac parlamentarnych i do decyzji </a:t>
            </a:r>
            <a:r>
              <a:rPr lang="pl-PL" sz="2400" dirty="0" smtClean="0"/>
              <a:t>Prezydenta RP</a:t>
            </a:r>
            <a:br>
              <a:rPr lang="pl-PL" sz="2400" dirty="0" smtClean="0"/>
            </a:br>
            <a:endParaRPr lang="pl-PL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Pracujemy zgodnie z przyjętym harmonogramem. </a:t>
            </a:r>
            <a:r>
              <a:rPr lang="pl-PL" sz="2400" b="1" dirty="0" smtClean="0"/>
              <a:t>Zgodnie z zapowiedziami zmiany </a:t>
            </a:r>
            <a:r>
              <a:rPr lang="pl-PL" sz="2400" b="1" dirty="0"/>
              <a:t>wejdą w życie w styczniu 2017 r</a:t>
            </a:r>
            <a:r>
              <a:rPr lang="pl-PL" sz="2400" b="1" dirty="0" smtClean="0"/>
              <a:t>., aby wdrożyć reformę od 1 września 2017 r. </a:t>
            </a:r>
            <a:br>
              <a:rPr lang="pl-PL" sz="2400" b="1" dirty="0" smtClean="0"/>
            </a:br>
            <a:endParaRPr lang="pl-PL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Chcemy wzmocnić przekaz informacyjny dotyczący reformy edukacji</a:t>
            </a:r>
          </a:p>
          <a:p>
            <a:pPr lvl="0"/>
            <a:endParaRPr lang="pl-PL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Dotrzemy </a:t>
            </a:r>
            <a:r>
              <a:rPr lang="pl-PL" sz="2400" dirty="0"/>
              <a:t>z informacją o zmianach do każdego rodzica, do każdej </a:t>
            </a:r>
            <a:r>
              <a:rPr lang="pl-PL" sz="2400" dirty="0" smtClean="0"/>
              <a:t>szkoły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Przygotowaliśmy </a:t>
            </a:r>
            <a:r>
              <a:rPr lang="pl-PL" sz="2400" dirty="0"/>
              <a:t>pakiet materiałów informacyjnych o reformie, które </a:t>
            </a:r>
            <a:r>
              <a:rPr lang="pl-PL" sz="2400" dirty="0" smtClean="0"/>
              <a:t>udostępniamy elektronicznie oraz za pośrednictwem wojewodów </a:t>
            </a:r>
            <a:r>
              <a:rPr lang="pl-PL" sz="2400" dirty="0"/>
              <a:t>i kuratorów oświaty do każdej szkoły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Polsce</a:t>
            </a:r>
            <a:endParaRPr lang="pl-PL" sz="2400" dirty="0"/>
          </a:p>
          <a:p>
            <a:r>
              <a:rPr lang="pl-PL" sz="2400" dirty="0"/>
              <a:t> </a:t>
            </a:r>
          </a:p>
        </p:txBody>
      </p:sp>
      <p:sp>
        <p:nvSpPr>
          <p:cNvPr id="6151" name="pole tekstowe 20"/>
          <p:cNvSpPr txBox="1">
            <a:spLocks noChangeArrowheads="1"/>
          </p:cNvSpPr>
          <p:nvPr/>
        </p:nvSpPr>
        <p:spPr bwMode="auto">
          <a:xfrm>
            <a:off x="7184233" y="9201151"/>
            <a:ext cx="5450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28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www.reformaedukacji.men.gov.pl</a:t>
            </a:r>
            <a:endParaRPr lang="pl-PL" altLang="pl-PL" sz="2000" b="1" dirty="0">
              <a:solidFill>
                <a:srgbClr val="1C1C4E"/>
              </a:solidFill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280" y="2335189"/>
            <a:ext cx="13069452" cy="7776864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l-PL" altLang="pl-PL" sz="3200" b="1" u="sng" dirty="0" smtClean="0"/>
              <a:t>Centrum Kształcenia Praktycznego </a:t>
            </a:r>
            <a:r>
              <a:rPr lang="pl-PL" altLang="pl-PL" sz="3200" b="1" u="sng" dirty="0"/>
              <a:t>w strukturze CKZiU</a:t>
            </a:r>
          </a:p>
          <a:p>
            <a:pPr marL="0" indent="0" algn="just">
              <a:buNone/>
              <a:defRPr/>
            </a:pPr>
            <a:endParaRPr lang="pl-PL" altLang="pl-PL" sz="3200" u="sng" dirty="0"/>
          </a:p>
          <a:p>
            <a:pPr marL="0" indent="0">
              <a:defRPr/>
            </a:pPr>
            <a:r>
              <a:rPr lang="pl-PL" altLang="pl-PL" sz="3200" dirty="0" smtClean="0"/>
              <a:t> Organ </a:t>
            </a:r>
            <a:r>
              <a:rPr lang="pl-PL" altLang="pl-PL" sz="3200" dirty="0"/>
              <a:t>prowadzący szkoły dla dorosłych, szkoły prowadzące kształcenie zawodowe lub placówki (placówki kształcenia ustawicznego, placówki kształcenia praktycznego, ośrodki dokształcania i doskonalenia zawodowego) może je połączyć w zespół, zwany „centrum kształcenia zawodowego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i </a:t>
            </a:r>
            <a:r>
              <a:rPr lang="pl-PL" altLang="pl-PL" sz="3200" dirty="0"/>
              <a:t>ustawicznego</a:t>
            </a:r>
            <a:r>
              <a:rPr lang="pl-PL" altLang="pl-PL" sz="3200" dirty="0" smtClean="0"/>
              <a:t>”</a:t>
            </a:r>
          </a:p>
          <a:p>
            <a:pPr marL="0" indent="0">
              <a:buNone/>
              <a:defRPr/>
            </a:pPr>
            <a:endParaRPr lang="pl-PL" altLang="pl-PL" sz="3200" b="1" dirty="0"/>
          </a:p>
          <a:p>
            <a:pPr marL="0" indent="0" algn="just">
              <a:defRPr/>
            </a:pPr>
            <a:r>
              <a:rPr lang="pl-PL" altLang="pl-PL" sz="3200" b="1" dirty="0"/>
              <a:t>W skład centrum kształcenia zawodowego i ustawicznego wchodzi</a:t>
            </a:r>
            <a:r>
              <a:rPr lang="pl-PL" altLang="pl-PL" sz="3200" dirty="0"/>
              <a:t> </a:t>
            </a:r>
            <a:br>
              <a:rPr lang="pl-PL" altLang="pl-PL" sz="3200" dirty="0"/>
            </a:br>
            <a:r>
              <a:rPr lang="pl-PL" altLang="pl-PL" sz="3200" dirty="0"/>
              <a:t>co najmniej jedna szkoła prowadząca kształcenie zawodowe oraz </a:t>
            </a:r>
            <a:r>
              <a:rPr lang="pl-PL" altLang="pl-PL" sz="3200" b="1" u="sng" dirty="0"/>
              <a:t>co najmniej jedna placówka kształcenia </a:t>
            </a:r>
            <a:r>
              <a:rPr lang="pl-PL" altLang="pl-PL" sz="3200" b="1" u="sng" dirty="0" smtClean="0"/>
              <a:t>praktycznego</a:t>
            </a:r>
            <a:endParaRPr lang="pl-PL" altLang="pl-PL" sz="3200" u="sng" dirty="0"/>
          </a:p>
          <a:p>
            <a:pPr marL="685800" lvl="1" indent="0" algn="just">
              <a:spcBef>
                <a:spcPct val="0"/>
              </a:spcBef>
              <a:buNone/>
              <a:defRPr/>
            </a:pPr>
            <a:endParaRPr lang="pl-PL" altLang="pl-PL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5400" dirty="0" smtClean="0">
                <a:solidFill>
                  <a:schemeClr val="tx1"/>
                </a:solidFill>
              </a:rPr>
              <a:t>Struktura Centrów Kształcenia Zawodowego </a:t>
            </a:r>
            <a:br>
              <a:rPr lang="pl-PL" altLang="pl-PL" sz="5400" dirty="0" smtClean="0">
                <a:solidFill>
                  <a:schemeClr val="tx1"/>
                </a:solidFill>
              </a:rPr>
            </a:br>
            <a:r>
              <a:rPr lang="pl-PL" altLang="pl-PL" sz="5400" dirty="0" smtClean="0">
                <a:solidFill>
                  <a:schemeClr val="tx1"/>
                </a:solidFill>
              </a:rPr>
              <a:t>i Ustawicznego 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41243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520" y="2340864"/>
            <a:ext cx="12192000" cy="777118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l-PL" sz="3600" u="sng" dirty="0"/>
              <a:t>Wprowadzenie doradztwa zawodowego </a:t>
            </a:r>
            <a:r>
              <a:rPr lang="pl-PL" sz="3600" dirty="0"/>
              <a:t>w ramowych planach nauczania </a:t>
            </a:r>
            <a:r>
              <a:rPr lang="pl-PL" sz="3600" dirty="0" smtClean="0"/>
              <a:t>dla </a:t>
            </a:r>
            <a:r>
              <a:rPr lang="pl-PL" sz="3600" dirty="0"/>
              <a:t>poszczególnych typów szkół, zawierające m.in. minimalny wymiar godzin przeznaczonych na realizację zajęć z zakresu doradztwa zawodowego</a:t>
            </a:r>
            <a:r>
              <a:rPr lang="pl-PL" sz="3600" dirty="0" smtClean="0"/>
              <a:t>.</a:t>
            </a:r>
          </a:p>
          <a:p>
            <a:pPr marL="0" indent="0" algn="just">
              <a:buNone/>
              <a:defRPr/>
            </a:pPr>
            <a:endParaRPr lang="pl-PL" sz="3600" dirty="0"/>
          </a:p>
          <a:p>
            <a:pPr>
              <a:defRPr/>
            </a:pPr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Uwzględnienie tematyki doradztwa w podstawie programowej na każdym etapie edukacji </a:t>
            </a:r>
            <a:endParaRPr lang="pl-PL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3600" dirty="0" smtClean="0"/>
              <a:t>Opracowanie </a:t>
            </a:r>
            <a:r>
              <a:rPr lang="pl-PL" sz="3600" u="sng" dirty="0"/>
              <a:t>ramowych programów doradztwa zawodowego </a:t>
            </a:r>
            <a:r>
              <a:rPr lang="pl-PL" sz="3600" dirty="0"/>
              <a:t>w projekcie „Efektywne doradztwo edukacyjno-zawodowe dla dzieci, młodzieży i dorosłych”, 2016-2018)</a:t>
            </a:r>
          </a:p>
          <a:p>
            <a:pPr algn="l">
              <a:defRPr/>
            </a:pPr>
            <a:endParaRPr lang="pl-PL" sz="3600" dirty="0"/>
          </a:p>
          <a:p>
            <a:pPr algn="l">
              <a:defRPr/>
            </a:pPr>
            <a:endParaRPr lang="pl-PL" sz="2700" dirty="0"/>
          </a:p>
          <a:p>
            <a:pPr algn="l">
              <a:defRPr/>
            </a:pPr>
            <a:endParaRPr lang="pl-PL" sz="2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4800" dirty="0">
                <a:solidFill>
                  <a:schemeClr val="tx1"/>
                </a:solidFill>
                <a:cs typeface="Arial" charset="0"/>
              </a:rPr>
              <a:t>Wprowadzenie doradztwa zawodowego</a:t>
            </a:r>
          </a:p>
        </p:txBody>
      </p:sp>
    </p:spTree>
    <p:extLst>
      <p:ext uri="{BB962C8B-B14F-4D97-AF65-F5344CB8AC3E}">
        <p14:creationId xmlns:p14="http://schemas.microsoft.com/office/powerpoint/2010/main" val="23316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9" y="6115609"/>
            <a:ext cx="59959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20" y="6115608"/>
            <a:ext cx="5186363" cy="16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781436" y="2767237"/>
            <a:ext cx="10693188" cy="1154162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pl-PL" sz="6600" b="1" dirty="0">
                <a:solidFill>
                  <a:schemeClr val="tx2">
                    <a:lumMod val="75000"/>
                  </a:schemeClr>
                </a:solidFill>
              </a:rPr>
              <a:t>Przekształcenia</a:t>
            </a:r>
          </a:p>
        </p:txBody>
      </p:sp>
    </p:spTree>
    <p:extLst>
      <p:ext uri="{BB962C8B-B14F-4D97-AF65-F5344CB8AC3E}">
        <p14:creationId xmlns:p14="http://schemas.microsoft.com/office/powerpoint/2010/main" val="14463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</a:rPr>
              <a:t>Nowy </a:t>
            </a:r>
            <a:r>
              <a:rPr lang="pl-PL" sz="4200" b="1" dirty="0">
                <a:solidFill>
                  <a:schemeClr val="tx2">
                    <a:lumMod val="75000"/>
                  </a:schemeClr>
                </a:solidFill>
              </a:rPr>
              <a:t>ustrój szkolny </a:t>
            </a: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</a:rPr>
              <a:t>- zmiany </a:t>
            </a:r>
            <a:r>
              <a:rPr lang="pl-PL" sz="4200" b="1" dirty="0">
                <a:solidFill>
                  <a:schemeClr val="tx2">
                    <a:lumMod val="75000"/>
                  </a:schemeClr>
                </a:solidFill>
              </a:rPr>
              <a:t>z mocy ustawy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pl-PL" dirty="0" smtClean="0"/>
          </a:p>
          <a:p>
            <a:pPr marL="0" indent="0">
              <a:buNone/>
            </a:pPr>
            <a:endParaRPr lang="sv-SE" dirty="0" smtClean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882732771"/>
              </p:ext>
            </p:extLst>
          </p:nvPr>
        </p:nvGraphicFramePr>
        <p:xfrm>
          <a:off x="4286460" y="2314056"/>
          <a:ext cx="10620672" cy="14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upa 15"/>
          <p:cNvGrpSpPr/>
          <p:nvPr/>
        </p:nvGrpSpPr>
        <p:grpSpPr>
          <a:xfrm>
            <a:off x="-2135474" y="2213007"/>
            <a:ext cx="10620672" cy="1404156"/>
            <a:chOff x="424387" y="978550"/>
            <a:chExt cx="7080448" cy="936104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407457692"/>
                </p:ext>
              </p:extLst>
            </p:nvPr>
          </p:nvGraphicFramePr>
          <p:xfrm>
            <a:off x="424387" y="978550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9" name="Strzałka w prawo z wcięciem 8"/>
            <p:cNvSpPr/>
            <p:nvPr/>
          </p:nvSpPr>
          <p:spPr>
            <a:xfrm>
              <a:off x="2785926" y="1196752"/>
              <a:ext cx="1440160" cy="43204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/>
            </a:p>
          </p:txBody>
        </p:sp>
      </p:grp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958220423"/>
              </p:ext>
            </p:extLst>
          </p:nvPr>
        </p:nvGraphicFramePr>
        <p:xfrm>
          <a:off x="-72516" y="3652104"/>
          <a:ext cx="10620672" cy="14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574458649"/>
              </p:ext>
            </p:extLst>
          </p:nvPr>
        </p:nvGraphicFramePr>
        <p:xfrm>
          <a:off x="1241376" y="5343720"/>
          <a:ext cx="10620672" cy="14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1" name="Strzałka w prawo z wcięciem 20"/>
          <p:cNvSpPr/>
          <p:nvPr/>
        </p:nvSpPr>
        <p:spPr>
          <a:xfrm>
            <a:off x="4754315" y="5775768"/>
            <a:ext cx="216024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pl-PL" dirty="0" smtClean="0"/>
              <a:t>T4,T5</a:t>
            </a:r>
            <a:endParaRPr lang="pl-PL" dirty="0"/>
          </a:p>
        </p:txBody>
      </p:sp>
      <p:grpSp>
        <p:nvGrpSpPr>
          <p:cNvPr id="23" name="Grupa 22"/>
          <p:cNvGrpSpPr/>
          <p:nvPr/>
        </p:nvGrpSpPr>
        <p:grpSpPr>
          <a:xfrm>
            <a:off x="2195736" y="7503960"/>
            <a:ext cx="10620672" cy="1404156"/>
            <a:chOff x="818562" y="728700"/>
            <a:chExt cx="7080448" cy="936104"/>
          </a:xfrm>
        </p:grpSpPr>
        <p:graphicFrame>
          <p:nvGraphicFramePr>
            <p:cNvPr id="24" name="Diagram 23"/>
            <p:cNvGraphicFramePr/>
            <p:nvPr>
              <p:extLst>
                <p:ext uri="{D42A27DB-BD31-4B8C-83A1-F6EECF244321}">
                  <p14:modId xmlns:p14="http://schemas.microsoft.com/office/powerpoint/2010/main" val="62479146"/>
                </p:ext>
              </p:extLst>
            </p:nvPr>
          </p:nvGraphicFramePr>
          <p:xfrm>
            <a:off x="818562" y="728700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sp>
          <p:nvSpPr>
            <p:cNvPr id="25" name="Strzałka w prawo z wcięciem 24"/>
            <p:cNvSpPr/>
            <p:nvPr/>
          </p:nvSpPr>
          <p:spPr>
            <a:xfrm>
              <a:off x="3266834" y="1009629"/>
              <a:ext cx="1440160" cy="43204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BSI, kl. ZSZ</a:t>
              </a:r>
              <a:endParaRPr lang="pl-PL" dirty="0"/>
            </a:p>
          </p:txBody>
        </p:sp>
      </p:grpSp>
      <p:sp>
        <p:nvSpPr>
          <p:cNvPr id="29" name="Strzałka w prawo z wcięciem 28"/>
          <p:cNvSpPr/>
          <p:nvPr/>
        </p:nvSpPr>
        <p:spPr>
          <a:xfrm>
            <a:off x="8485199" y="2746104"/>
            <a:ext cx="3689244" cy="648072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pl-PL"/>
          </a:p>
        </p:txBody>
      </p:sp>
      <p:sp>
        <p:nvSpPr>
          <p:cNvPr id="38" name="Mnożenie 37"/>
          <p:cNvSpPr/>
          <p:nvPr/>
        </p:nvSpPr>
        <p:spPr>
          <a:xfrm>
            <a:off x="12058874" y="2152038"/>
            <a:ext cx="1704338" cy="18362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pl-PL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40" name="Grupa 39"/>
          <p:cNvGrpSpPr/>
          <p:nvPr/>
        </p:nvGrpSpPr>
        <p:grpSpPr>
          <a:xfrm>
            <a:off x="3451101" y="3990743"/>
            <a:ext cx="2160240" cy="648072"/>
            <a:chOff x="2051720" y="1844824"/>
            <a:chExt cx="1440160" cy="432048"/>
          </a:xfrm>
        </p:grpSpPr>
        <p:sp>
          <p:nvSpPr>
            <p:cNvPr id="18" name="Strzałka w prawo z wcięciem 17"/>
            <p:cNvSpPr/>
            <p:nvPr/>
          </p:nvSpPr>
          <p:spPr>
            <a:xfrm>
              <a:off x="2051720" y="1844824"/>
              <a:ext cx="1440160" cy="43204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2195736" y="1876182"/>
              <a:ext cx="10464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LO3,LO4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9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/>
          <p:cNvGrpSpPr/>
          <p:nvPr/>
        </p:nvGrpSpPr>
        <p:grpSpPr>
          <a:xfrm>
            <a:off x="1025352" y="6620210"/>
            <a:ext cx="10620672" cy="2916324"/>
            <a:chOff x="467544" y="4413473"/>
            <a:chExt cx="7080448" cy="1944216"/>
          </a:xfrm>
        </p:grpSpPr>
        <p:sp>
          <p:nvSpPr>
            <p:cNvPr id="26" name="Elipsa 25"/>
            <p:cNvSpPr/>
            <p:nvPr/>
          </p:nvSpPr>
          <p:spPr>
            <a:xfrm>
              <a:off x="1786558" y="4413473"/>
              <a:ext cx="2952328" cy="1944216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3280263320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2" name="Strzałka w prawo z wcięciem 21"/>
            <p:cNvSpPr/>
            <p:nvPr/>
          </p:nvSpPr>
          <p:spPr>
            <a:xfrm>
              <a:off x="4788024" y="5049180"/>
              <a:ext cx="1727132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</a:rPr>
              <a:t>Nowy </a:t>
            </a:r>
            <a:r>
              <a:rPr lang="pl-PL" sz="4200" b="1" dirty="0">
                <a:solidFill>
                  <a:schemeClr val="tx2">
                    <a:lumMod val="75000"/>
                  </a:schemeClr>
                </a:solidFill>
              </a:rPr>
              <a:t>ustrój szkolny </a:t>
            </a: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</a:rPr>
              <a:t>zmiany </a:t>
            </a:r>
            <a:r>
              <a:rPr lang="pl-PL" sz="4200" b="1" dirty="0">
                <a:solidFill>
                  <a:schemeClr val="tx2">
                    <a:lumMod val="75000"/>
                  </a:schemeClr>
                </a:solidFill>
              </a:rPr>
              <a:t>z mocy ustawy</a:t>
            </a:r>
            <a:endParaRPr lang="sv-SE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pl-PL" dirty="0" smtClean="0"/>
          </a:p>
          <a:p>
            <a:pPr marL="0" indent="0">
              <a:buNone/>
            </a:pPr>
            <a:endParaRPr lang="sv-SE" dirty="0" smtClean="0"/>
          </a:p>
        </p:txBody>
      </p:sp>
      <p:grpSp>
        <p:nvGrpSpPr>
          <p:cNvPr id="28" name="Grupa 27"/>
          <p:cNvGrpSpPr/>
          <p:nvPr/>
        </p:nvGrpSpPr>
        <p:grpSpPr>
          <a:xfrm>
            <a:off x="-1602711" y="3739344"/>
            <a:ext cx="10620672" cy="2916324"/>
            <a:chOff x="467544" y="4437112"/>
            <a:chExt cx="7080448" cy="1944216"/>
          </a:xfrm>
        </p:grpSpPr>
        <p:sp>
          <p:nvSpPr>
            <p:cNvPr id="30" name="Elipsa 29"/>
            <p:cNvSpPr/>
            <p:nvPr/>
          </p:nvSpPr>
          <p:spPr>
            <a:xfrm>
              <a:off x="1763688" y="4437112"/>
              <a:ext cx="2952328" cy="1944216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31" name="Diagram 30"/>
            <p:cNvGraphicFramePr/>
            <p:nvPr>
              <p:extLst>
                <p:ext uri="{D42A27DB-BD31-4B8C-83A1-F6EECF244321}">
                  <p14:modId xmlns:p14="http://schemas.microsoft.com/office/powerpoint/2010/main" val="3985328248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2" name="Strzałka w prawo z wcięciem 31"/>
            <p:cNvSpPr/>
            <p:nvPr/>
          </p:nvSpPr>
          <p:spPr>
            <a:xfrm>
              <a:off x="4811874" y="5124425"/>
              <a:ext cx="1656184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2087724" y="1363080"/>
            <a:ext cx="10620672" cy="2916324"/>
            <a:chOff x="467544" y="4485939"/>
            <a:chExt cx="7080448" cy="1944216"/>
          </a:xfrm>
        </p:grpSpPr>
        <p:sp>
          <p:nvSpPr>
            <p:cNvPr id="35" name="Elipsa 34"/>
            <p:cNvSpPr/>
            <p:nvPr/>
          </p:nvSpPr>
          <p:spPr>
            <a:xfrm>
              <a:off x="1752808" y="4485939"/>
              <a:ext cx="2952328" cy="1944216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36" name="Diagram 35"/>
            <p:cNvGraphicFramePr/>
            <p:nvPr>
              <p:extLst>
                <p:ext uri="{D42A27DB-BD31-4B8C-83A1-F6EECF244321}">
                  <p14:modId xmlns:p14="http://schemas.microsoft.com/office/powerpoint/2010/main" val="2871184782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37" name="Strzałka w prawo z wcięciem 36"/>
            <p:cNvSpPr/>
            <p:nvPr/>
          </p:nvSpPr>
          <p:spPr>
            <a:xfrm>
              <a:off x="4717076" y="5154105"/>
              <a:ext cx="1810972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088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4800" dirty="0"/>
              <a:t>             </a:t>
            </a:r>
            <a:br>
              <a:rPr lang="pl-PL" sz="4800" dirty="0"/>
            </a:br>
            <a:r>
              <a:rPr lang="pl-PL" sz="4800" dirty="0"/>
              <a:t>  </a:t>
            </a:r>
            <a:br>
              <a:rPr lang="pl-PL" sz="4800" dirty="0"/>
            </a:br>
            <a:r>
              <a:rPr lang="pl-PL" sz="4800" dirty="0"/>
              <a:t> </a:t>
            </a:r>
            <a:r>
              <a:rPr lang="pl-PL" sz="4200" dirty="0"/>
              <a:t>Zmiany z mocy ustawy</a:t>
            </a:r>
            <a:br>
              <a:rPr lang="pl-PL" sz="4200" dirty="0"/>
            </a:br>
            <a:r>
              <a:rPr lang="pl-PL" sz="4200" dirty="0"/>
              <a:t/>
            </a:r>
            <a:br>
              <a:rPr lang="pl-PL" sz="4200" dirty="0"/>
            </a:br>
            <a:endParaRPr lang="sv-SE" sz="4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9328" y="2292096"/>
            <a:ext cx="11967888" cy="7279898"/>
          </a:xfrm>
          <a:noFill/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3600" b="1" dirty="0"/>
              <a:t>Samorządowe szkoły publiczne </a:t>
            </a:r>
            <a:endParaRPr lang="pl-PL" sz="3600" dirty="0"/>
          </a:p>
          <a:p>
            <a:pPr>
              <a:lnSpc>
                <a:spcPct val="150000"/>
              </a:lnSpc>
            </a:pPr>
            <a:r>
              <a:rPr lang="pl-PL" sz="3200" dirty="0"/>
              <a:t>do dnia 30 listopada, </a:t>
            </a:r>
            <a:r>
              <a:rPr lang="pl-PL" sz="3200" dirty="0" smtClean="0"/>
              <a:t>w roku </a:t>
            </a:r>
            <a:r>
              <a:rPr lang="pl-PL" sz="3200" dirty="0"/>
              <a:t>w którym nastąpi przekształcenie: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/>
              <a:t>uchwała JST </a:t>
            </a:r>
            <a:r>
              <a:rPr lang="pl-PL" sz="3200" dirty="0" smtClean="0"/>
              <a:t>(jednostek samorządu terytorialnego) stwierdzająca </a:t>
            </a:r>
            <a:r>
              <a:rPr lang="pl-PL" sz="3200" dirty="0"/>
              <a:t>przekształcenie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/>
              <a:t>dostosowanie statutów szkół do przepisów ustawy – Prawo oświatowe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3600" dirty="0"/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229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4800" dirty="0"/>
              <a:t>             </a:t>
            </a:r>
            <a:br>
              <a:rPr lang="pl-PL" sz="4800" dirty="0"/>
            </a:br>
            <a:r>
              <a:rPr lang="pl-PL" sz="4800" dirty="0"/>
              <a:t> </a:t>
            </a:r>
            <a:r>
              <a:rPr lang="pl-PL" sz="4200" dirty="0"/>
              <a:t>Zmiany z mocy ustawy</a:t>
            </a:r>
            <a:br>
              <a:rPr lang="pl-PL" sz="4200" dirty="0"/>
            </a:br>
            <a:endParaRPr lang="sv-SE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0976" y="2218944"/>
            <a:ext cx="11545824" cy="6056904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3600" b="1" dirty="0"/>
              <a:t>Niesamorządowe szkoły publiczne </a:t>
            </a:r>
            <a:endParaRPr lang="pl-PL" sz="3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3600" dirty="0"/>
              <a:t>przekształcenie bez składania wniosku o zmianę zezwolenia</a:t>
            </a:r>
          </a:p>
          <a:p>
            <a:pPr>
              <a:lnSpc>
                <a:spcPct val="150000"/>
              </a:lnSpc>
            </a:pPr>
            <a:r>
              <a:rPr lang="pl-PL" sz="3600" dirty="0"/>
              <a:t>do 30 czerwca (możliwość przedłużenia terminu do 31 lipca) -  przedłożenie wykazu nauczycieli i ich kwalifikacji, projektu aktu założycielskiego i statutu oraz zobowiązania do zapewnienia odpowiednich warunków nauki</a:t>
            </a:r>
          </a:p>
          <a:p>
            <a:pPr>
              <a:lnSpc>
                <a:spcPct val="150000"/>
              </a:lnSpc>
            </a:pPr>
            <a:r>
              <a:rPr lang="pl-PL" sz="3600" dirty="0"/>
              <a:t>dostosowanie zezwolenia przez JST do 10 sierpnia roku, </a:t>
            </a:r>
            <a:br>
              <a:rPr lang="pl-PL" sz="3600" dirty="0"/>
            </a:br>
            <a:r>
              <a:rPr lang="pl-PL" sz="3600" dirty="0"/>
              <a:t>w którym przekształcono szkołę (JST nie może odmówić)</a:t>
            </a: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839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7673074" y="7175823"/>
            <a:ext cx="4428492" cy="2700300"/>
          </a:xfrm>
          <a:prstGeom prst="ellipse">
            <a:avLst/>
          </a:prstGeom>
          <a:solidFill>
            <a:schemeClr val="accent1">
              <a:alpha val="3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pl-PL"/>
          </a:p>
        </p:txBody>
      </p:sp>
      <p:grpSp>
        <p:nvGrpSpPr>
          <p:cNvPr id="27" name="Grupa 26"/>
          <p:cNvGrpSpPr/>
          <p:nvPr/>
        </p:nvGrpSpPr>
        <p:grpSpPr>
          <a:xfrm>
            <a:off x="-1348761" y="7328032"/>
            <a:ext cx="10620672" cy="2916324"/>
            <a:chOff x="467544" y="4581128"/>
            <a:chExt cx="7080448" cy="1944216"/>
          </a:xfrm>
        </p:grpSpPr>
        <p:sp>
          <p:nvSpPr>
            <p:cNvPr id="26" name="Elipsa 25"/>
            <p:cNvSpPr/>
            <p:nvPr/>
          </p:nvSpPr>
          <p:spPr>
            <a:xfrm>
              <a:off x="1763688" y="4581128"/>
              <a:ext cx="2952328" cy="1944216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1039541219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2" name="Strzałka w prawo z wcięciem 21"/>
            <p:cNvSpPr/>
            <p:nvPr/>
          </p:nvSpPr>
          <p:spPr>
            <a:xfrm>
              <a:off x="4717076" y="5049180"/>
              <a:ext cx="1788800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>
                <a:solidFill>
                  <a:schemeClr val="tx2"/>
                </a:solidFill>
              </a:rPr>
              <a:t>przekształcenia z inicjatywy organu prowadzącego</a:t>
            </a:r>
            <a:endParaRPr lang="sv-SE" sz="4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pl-PL" dirty="0" smtClean="0"/>
          </a:p>
          <a:p>
            <a:pPr marL="0" indent="0">
              <a:buNone/>
            </a:pPr>
            <a:endParaRPr lang="sv-SE" dirty="0" smtClean="0"/>
          </a:p>
        </p:txBody>
      </p:sp>
      <p:grpSp>
        <p:nvGrpSpPr>
          <p:cNvPr id="16" name="Grupa 15"/>
          <p:cNvGrpSpPr/>
          <p:nvPr/>
        </p:nvGrpSpPr>
        <p:grpSpPr>
          <a:xfrm>
            <a:off x="-2135474" y="1262031"/>
            <a:ext cx="10620672" cy="1404156"/>
            <a:chOff x="424387" y="978550"/>
            <a:chExt cx="7080448" cy="936104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2525693305"/>
                </p:ext>
              </p:extLst>
            </p:nvPr>
          </p:nvGraphicFramePr>
          <p:xfrm>
            <a:off x="424387" y="978550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9" name="Strzałka w prawo z wcięciem 8"/>
            <p:cNvSpPr/>
            <p:nvPr/>
          </p:nvSpPr>
          <p:spPr>
            <a:xfrm>
              <a:off x="2785926" y="1196752"/>
              <a:ext cx="1440160" cy="43204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/>
            </a:p>
          </p:txBody>
        </p:sp>
      </p:grp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704162737"/>
              </p:ext>
            </p:extLst>
          </p:nvPr>
        </p:nvGraphicFramePr>
        <p:xfrm>
          <a:off x="-2009783" y="2605218"/>
          <a:ext cx="10620672" cy="14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Strzałka w prawo z wcięciem 17"/>
          <p:cNvSpPr/>
          <p:nvPr/>
        </p:nvSpPr>
        <p:spPr>
          <a:xfrm>
            <a:off x="1565412" y="2983260"/>
            <a:ext cx="216024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pl-PL"/>
          </a:p>
        </p:txBody>
      </p:sp>
      <p:grpSp>
        <p:nvGrpSpPr>
          <p:cNvPr id="30" name="Grupa 29"/>
          <p:cNvGrpSpPr/>
          <p:nvPr/>
        </p:nvGrpSpPr>
        <p:grpSpPr>
          <a:xfrm>
            <a:off x="2081459" y="8678183"/>
            <a:ext cx="1402779" cy="1402779"/>
            <a:chOff x="6023207" y="232219"/>
            <a:chExt cx="935186" cy="935186"/>
          </a:xfrm>
          <a:scene3d>
            <a:camera prst="orthographicFront"/>
            <a:lightRig rig="flat" dir="t"/>
          </a:scene3d>
        </p:grpSpPr>
        <p:sp>
          <p:nvSpPr>
            <p:cNvPr id="31" name="Elipsa 30"/>
            <p:cNvSpPr/>
            <p:nvPr/>
          </p:nvSpPr>
          <p:spPr>
            <a:xfrm>
              <a:off x="6023207" y="232219"/>
              <a:ext cx="935186" cy="9351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ipsa 4"/>
            <p:cNvSpPr/>
            <p:nvPr/>
          </p:nvSpPr>
          <p:spPr>
            <a:xfrm>
              <a:off x="6174661" y="401377"/>
              <a:ext cx="661276" cy="6612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900" dirty="0"/>
                <a:t>ZSZ</a:t>
              </a:r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9887321" y="7857065"/>
            <a:ext cx="1402779" cy="1402779"/>
            <a:chOff x="5748806" y="0"/>
            <a:chExt cx="935186" cy="935186"/>
          </a:xfrm>
          <a:scene3d>
            <a:camera prst="orthographicFront"/>
            <a:lightRig rig="flat" dir="t"/>
          </a:scene3d>
        </p:grpSpPr>
        <p:sp>
          <p:nvSpPr>
            <p:cNvPr id="36" name="Elipsa 35"/>
            <p:cNvSpPr/>
            <p:nvPr/>
          </p:nvSpPr>
          <p:spPr>
            <a:xfrm>
              <a:off x="5748806" y="0"/>
              <a:ext cx="935186" cy="9351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lipsa 4"/>
            <p:cNvSpPr/>
            <p:nvPr/>
          </p:nvSpPr>
          <p:spPr>
            <a:xfrm>
              <a:off x="5885761" y="136955"/>
              <a:ext cx="661276" cy="6612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900" dirty="0"/>
                <a:t>BS</a:t>
              </a:r>
              <a:r>
                <a:rPr lang="pl-PL" sz="3000" dirty="0"/>
                <a:t>I</a:t>
              </a:r>
              <a:endParaRPr lang="pl-PL" sz="3900" dirty="0"/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428627" y="4063380"/>
            <a:ext cx="10369152" cy="1404156"/>
            <a:chOff x="467544" y="4797152"/>
            <a:chExt cx="7080448" cy="936104"/>
          </a:xfrm>
        </p:grpSpPr>
        <p:graphicFrame>
          <p:nvGraphicFramePr>
            <p:cNvPr id="40" name="Diagram 39"/>
            <p:cNvGraphicFramePr/>
            <p:nvPr>
              <p:extLst>
                <p:ext uri="{D42A27DB-BD31-4B8C-83A1-F6EECF244321}">
                  <p14:modId xmlns:p14="http://schemas.microsoft.com/office/powerpoint/2010/main" val="3914456800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41" name="Strzałka w prawo z wcięciem 40"/>
            <p:cNvSpPr/>
            <p:nvPr/>
          </p:nvSpPr>
          <p:spPr>
            <a:xfrm>
              <a:off x="4524051" y="5049180"/>
              <a:ext cx="1981825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269268" y="5534118"/>
            <a:ext cx="10620672" cy="1404156"/>
            <a:chOff x="467544" y="4797152"/>
            <a:chExt cx="7080448" cy="936104"/>
          </a:xfrm>
        </p:grpSpPr>
        <p:graphicFrame>
          <p:nvGraphicFramePr>
            <p:cNvPr id="43" name="Diagram 42"/>
            <p:cNvGraphicFramePr/>
            <p:nvPr>
              <p:extLst>
                <p:ext uri="{D42A27DB-BD31-4B8C-83A1-F6EECF244321}">
                  <p14:modId xmlns:p14="http://schemas.microsoft.com/office/powerpoint/2010/main" val="3055792596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sp>
          <p:nvSpPr>
            <p:cNvPr id="44" name="Strzałka w prawo z wcięciem 43"/>
            <p:cNvSpPr/>
            <p:nvPr/>
          </p:nvSpPr>
          <p:spPr>
            <a:xfrm>
              <a:off x="4572000" y="5049180"/>
              <a:ext cx="1933876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5669868" y="2237406"/>
            <a:ext cx="7776864" cy="600165"/>
          </a:xfrm>
          <a:prstGeom prst="rect">
            <a:avLst/>
          </a:prstGeom>
          <a:solidFill>
            <a:schemeClr val="accent1"/>
          </a:solidFill>
          <a:ln w="12700" cap="rnd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B prst="relaxedInset"/>
            <a:contourClr>
              <a:schemeClr val="tx2"/>
            </a:contourClr>
          </a:sp3d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możliwe od 1.09.2017 r. do 01.09.2019 r.</a:t>
            </a:r>
          </a:p>
        </p:txBody>
      </p:sp>
    </p:spTree>
    <p:extLst>
      <p:ext uri="{BB962C8B-B14F-4D97-AF65-F5344CB8AC3E}">
        <p14:creationId xmlns:p14="http://schemas.microsoft.com/office/powerpoint/2010/main" val="34100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7673074" y="7175823"/>
            <a:ext cx="4428492" cy="2700300"/>
          </a:xfrm>
          <a:prstGeom prst="ellipse">
            <a:avLst/>
          </a:prstGeom>
          <a:solidFill>
            <a:schemeClr val="accent1">
              <a:alpha val="3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pl-PL"/>
          </a:p>
        </p:txBody>
      </p:sp>
      <p:grpSp>
        <p:nvGrpSpPr>
          <p:cNvPr id="27" name="Grupa 26"/>
          <p:cNvGrpSpPr/>
          <p:nvPr/>
        </p:nvGrpSpPr>
        <p:grpSpPr>
          <a:xfrm>
            <a:off x="-1348761" y="7328032"/>
            <a:ext cx="10620672" cy="2916324"/>
            <a:chOff x="467544" y="4581128"/>
            <a:chExt cx="7080448" cy="1944216"/>
          </a:xfrm>
        </p:grpSpPr>
        <p:sp>
          <p:nvSpPr>
            <p:cNvPr id="26" name="Elipsa 25"/>
            <p:cNvSpPr/>
            <p:nvPr/>
          </p:nvSpPr>
          <p:spPr>
            <a:xfrm>
              <a:off x="1763688" y="4581128"/>
              <a:ext cx="2952328" cy="1944216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3851977752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2" name="Strzałka w prawo z wcięciem 21"/>
            <p:cNvSpPr/>
            <p:nvPr/>
          </p:nvSpPr>
          <p:spPr>
            <a:xfrm>
              <a:off x="4717076" y="5049180"/>
              <a:ext cx="1788800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pl-PL" dirty="0" smtClean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1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143" y="67068"/>
            <a:ext cx="2760602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a 15"/>
          <p:cNvGrpSpPr/>
          <p:nvPr/>
        </p:nvGrpSpPr>
        <p:grpSpPr>
          <a:xfrm>
            <a:off x="-2009783" y="1416375"/>
            <a:ext cx="10620672" cy="1404156"/>
            <a:chOff x="424387" y="978550"/>
            <a:chExt cx="7080448" cy="936104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697282869"/>
                </p:ext>
              </p:extLst>
            </p:nvPr>
          </p:nvGraphicFramePr>
          <p:xfrm>
            <a:off x="424387" y="978550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9" name="Strzałka w prawo z wcięciem 8"/>
            <p:cNvSpPr/>
            <p:nvPr/>
          </p:nvSpPr>
          <p:spPr>
            <a:xfrm>
              <a:off x="2785926" y="1196752"/>
              <a:ext cx="1440160" cy="43204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/>
            </a:p>
          </p:txBody>
        </p:sp>
      </p:grp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735155423"/>
              </p:ext>
            </p:extLst>
          </p:nvPr>
        </p:nvGraphicFramePr>
        <p:xfrm>
          <a:off x="-2009783" y="2767236"/>
          <a:ext cx="10620672" cy="14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8" name="Strzałka w prawo z wcięciem 17"/>
          <p:cNvSpPr/>
          <p:nvPr/>
        </p:nvSpPr>
        <p:spPr>
          <a:xfrm>
            <a:off x="1565412" y="2983260"/>
            <a:ext cx="216024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pl-PL"/>
          </a:p>
        </p:txBody>
      </p:sp>
      <p:grpSp>
        <p:nvGrpSpPr>
          <p:cNvPr id="30" name="Grupa 29"/>
          <p:cNvGrpSpPr/>
          <p:nvPr/>
        </p:nvGrpSpPr>
        <p:grpSpPr>
          <a:xfrm>
            <a:off x="2081459" y="8678183"/>
            <a:ext cx="1402779" cy="1402779"/>
            <a:chOff x="6023207" y="232219"/>
            <a:chExt cx="935186" cy="935186"/>
          </a:xfrm>
          <a:scene3d>
            <a:camera prst="orthographicFront"/>
            <a:lightRig rig="flat" dir="t"/>
          </a:scene3d>
        </p:grpSpPr>
        <p:sp>
          <p:nvSpPr>
            <p:cNvPr id="31" name="Elipsa 30"/>
            <p:cNvSpPr/>
            <p:nvPr/>
          </p:nvSpPr>
          <p:spPr>
            <a:xfrm>
              <a:off x="6023207" y="232219"/>
              <a:ext cx="935186" cy="9351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ipsa 4"/>
            <p:cNvSpPr/>
            <p:nvPr/>
          </p:nvSpPr>
          <p:spPr>
            <a:xfrm>
              <a:off x="6174661" y="401377"/>
              <a:ext cx="661276" cy="6612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900" dirty="0"/>
                <a:t>ZSZ</a:t>
              </a:r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9887321" y="7857065"/>
            <a:ext cx="1402779" cy="1402779"/>
            <a:chOff x="5748806" y="0"/>
            <a:chExt cx="935186" cy="935186"/>
          </a:xfrm>
          <a:scene3d>
            <a:camera prst="orthographicFront"/>
            <a:lightRig rig="flat" dir="t"/>
          </a:scene3d>
        </p:grpSpPr>
        <p:sp>
          <p:nvSpPr>
            <p:cNvPr id="36" name="Elipsa 35"/>
            <p:cNvSpPr/>
            <p:nvPr/>
          </p:nvSpPr>
          <p:spPr>
            <a:xfrm>
              <a:off x="5748806" y="0"/>
              <a:ext cx="935186" cy="9351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lipsa 4"/>
            <p:cNvSpPr/>
            <p:nvPr/>
          </p:nvSpPr>
          <p:spPr>
            <a:xfrm>
              <a:off x="5885761" y="136955"/>
              <a:ext cx="661276" cy="6612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900" dirty="0"/>
                <a:t>BS</a:t>
              </a:r>
              <a:r>
                <a:rPr lang="pl-PL" sz="3000" dirty="0"/>
                <a:t>I</a:t>
              </a:r>
              <a:endParaRPr lang="pl-PL" sz="3900" dirty="0"/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428627" y="4063380"/>
            <a:ext cx="10369152" cy="1404156"/>
            <a:chOff x="467544" y="4797152"/>
            <a:chExt cx="7080448" cy="936104"/>
          </a:xfrm>
        </p:grpSpPr>
        <p:graphicFrame>
          <p:nvGraphicFramePr>
            <p:cNvPr id="40" name="Diagram 39"/>
            <p:cNvGraphicFramePr/>
            <p:nvPr>
              <p:extLst>
                <p:ext uri="{D42A27DB-BD31-4B8C-83A1-F6EECF244321}">
                  <p14:modId xmlns:p14="http://schemas.microsoft.com/office/powerpoint/2010/main" val="3896010012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sp>
          <p:nvSpPr>
            <p:cNvPr id="41" name="Strzałka w prawo z wcięciem 40"/>
            <p:cNvSpPr/>
            <p:nvPr/>
          </p:nvSpPr>
          <p:spPr>
            <a:xfrm>
              <a:off x="4524051" y="5049180"/>
              <a:ext cx="1981825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269268" y="5534118"/>
            <a:ext cx="10620672" cy="1404156"/>
            <a:chOff x="467544" y="4797152"/>
            <a:chExt cx="7080448" cy="936104"/>
          </a:xfrm>
        </p:grpSpPr>
        <p:graphicFrame>
          <p:nvGraphicFramePr>
            <p:cNvPr id="43" name="Diagram 42"/>
            <p:cNvGraphicFramePr/>
            <p:nvPr>
              <p:extLst>
                <p:ext uri="{D42A27DB-BD31-4B8C-83A1-F6EECF244321}">
                  <p14:modId xmlns:p14="http://schemas.microsoft.com/office/powerpoint/2010/main" val="632682904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4" r:lo="rId25" r:qs="rId26" r:cs="rId27"/>
            </a:graphicData>
          </a:graphic>
        </p:graphicFrame>
        <p:sp>
          <p:nvSpPr>
            <p:cNvPr id="44" name="Strzałka w prawo z wcięciem 43"/>
            <p:cNvSpPr/>
            <p:nvPr/>
          </p:nvSpPr>
          <p:spPr>
            <a:xfrm>
              <a:off x="4572000" y="5049180"/>
              <a:ext cx="1933876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5669868" y="2237406"/>
            <a:ext cx="7776864" cy="600165"/>
          </a:xfrm>
          <a:prstGeom prst="rect">
            <a:avLst/>
          </a:prstGeom>
          <a:solidFill>
            <a:schemeClr val="accent1"/>
          </a:solidFill>
          <a:ln w="12700" cap="rnd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B prst="relaxedInset"/>
            <a:contourClr>
              <a:schemeClr val="tx2"/>
            </a:contourClr>
          </a:sp3d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możliwe od 1.09.2017 r. do 01.09.2019 r.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000" dirty="0" smtClean="0">
                <a:solidFill>
                  <a:schemeClr val="tx2"/>
                </a:solidFill>
              </a:rPr>
              <a:t>Przekształcenia </a:t>
            </a:r>
            <a:r>
              <a:rPr lang="pl-PL" sz="4000" dirty="0">
                <a:solidFill>
                  <a:schemeClr val="tx2"/>
                </a:solidFill>
              </a:rPr>
              <a:t>z </a:t>
            </a:r>
            <a:r>
              <a:rPr lang="pl-PL" sz="4000" dirty="0" smtClean="0">
                <a:solidFill>
                  <a:schemeClr val="tx2"/>
                </a:solidFill>
              </a:rPr>
              <a:t>inicjatywy organu </a:t>
            </a:r>
            <a:r>
              <a:rPr lang="pl-PL" sz="4000" dirty="0">
                <a:solidFill>
                  <a:schemeClr val="tx2"/>
                </a:solidFill>
              </a:rPr>
              <a:t>prowadzącego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41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4000" dirty="0"/>
              <a:t>Dostosowanie sieci szkół </a:t>
            </a:r>
            <a:r>
              <a:rPr lang="pl-PL" sz="4000" dirty="0" smtClean="0"/>
              <a:t>do </a:t>
            </a:r>
            <a:r>
              <a:rPr lang="pl-PL" sz="4000" dirty="0"/>
              <a:t>zmiany ustroju szkolnego</a:t>
            </a:r>
            <a:endParaRPr lang="sv-SE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pl-PL" dirty="0" smtClean="0"/>
          </a:p>
          <a:p>
            <a:pPr marL="0" indent="0">
              <a:buNone/>
            </a:pPr>
            <a:endParaRPr lang="sv-SE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7135774"/>
              </p:ext>
            </p:extLst>
          </p:nvPr>
        </p:nvGraphicFramePr>
        <p:xfrm>
          <a:off x="0" y="1363080"/>
          <a:ext cx="13554744" cy="874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Dowolny kształt 20"/>
          <p:cNvSpPr/>
          <p:nvPr/>
        </p:nvSpPr>
        <p:spPr>
          <a:xfrm>
            <a:off x="319974" y="931032"/>
            <a:ext cx="10278876" cy="5292588"/>
          </a:xfrm>
          <a:custGeom>
            <a:avLst/>
            <a:gdLst>
              <a:gd name="connsiteX0" fmla="*/ 0 w 6852584"/>
              <a:gd name="connsiteY0" fmla="*/ 492212 h 3281411"/>
              <a:gd name="connsiteX1" fmla="*/ 5211879 w 6852584"/>
              <a:gd name="connsiteY1" fmla="*/ 492212 h 3281411"/>
              <a:gd name="connsiteX2" fmla="*/ 5211879 w 6852584"/>
              <a:gd name="connsiteY2" fmla="*/ 0 h 3281411"/>
              <a:gd name="connsiteX3" fmla="*/ 6852584 w 6852584"/>
              <a:gd name="connsiteY3" fmla="*/ 1640706 h 3281411"/>
              <a:gd name="connsiteX4" fmla="*/ 5211879 w 6852584"/>
              <a:gd name="connsiteY4" fmla="*/ 3281411 h 3281411"/>
              <a:gd name="connsiteX5" fmla="*/ 5211879 w 6852584"/>
              <a:gd name="connsiteY5" fmla="*/ 2789199 h 3281411"/>
              <a:gd name="connsiteX6" fmla="*/ 0 w 6852584"/>
              <a:gd name="connsiteY6" fmla="*/ 2789199 h 3281411"/>
              <a:gd name="connsiteX7" fmla="*/ 0 w 6852584"/>
              <a:gd name="connsiteY7" fmla="*/ 492212 h 328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2584" h="3281411">
                <a:moveTo>
                  <a:pt x="0" y="492212"/>
                </a:moveTo>
                <a:lnTo>
                  <a:pt x="5211879" y="492212"/>
                </a:lnTo>
                <a:lnTo>
                  <a:pt x="5211879" y="0"/>
                </a:lnTo>
                <a:lnTo>
                  <a:pt x="6852584" y="1640706"/>
                </a:lnTo>
                <a:lnTo>
                  <a:pt x="5211879" y="3281411"/>
                </a:lnTo>
                <a:lnTo>
                  <a:pt x="5211879" y="2789199"/>
                </a:lnTo>
                <a:lnTo>
                  <a:pt x="0" y="2789199"/>
                </a:lnTo>
                <a:lnTo>
                  <a:pt x="0" y="492212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23059" tIns="751653" rIns="1749411" bIns="751653" numCol="1" spcCol="1905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100" dirty="0"/>
              <a:t> </a:t>
            </a:r>
          </a:p>
        </p:txBody>
      </p:sp>
      <p:sp>
        <p:nvSpPr>
          <p:cNvPr id="22" name="Dowolny kształt 21"/>
          <p:cNvSpPr/>
          <p:nvPr/>
        </p:nvSpPr>
        <p:spPr>
          <a:xfrm>
            <a:off x="9558301" y="2011151"/>
            <a:ext cx="4114124" cy="2769119"/>
          </a:xfrm>
          <a:custGeom>
            <a:avLst/>
            <a:gdLst>
              <a:gd name="connsiteX0" fmla="*/ 0 w 2607891"/>
              <a:gd name="connsiteY0" fmla="*/ 506873 h 1013746"/>
              <a:gd name="connsiteX1" fmla="*/ 1303946 w 2607891"/>
              <a:gd name="connsiteY1" fmla="*/ 0 h 1013746"/>
              <a:gd name="connsiteX2" fmla="*/ 2607892 w 2607891"/>
              <a:gd name="connsiteY2" fmla="*/ 506873 h 1013746"/>
              <a:gd name="connsiteX3" fmla="*/ 1303946 w 2607891"/>
              <a:gd name="connsiteY3" fmla="*/ 1013746 h 1013746"/>
              <a:gd name="connsiteX4" fmla="*/ 0 w 2607891"/>
              <a:gd name="connsiteY4" fmla="*/ 506873 h 101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891" h="1013746">
                <a:moveTo>
                  <a:pt x="0" y="506873"/>
                </a:moveTo>
                <a:cubicBezTo>
                  <a:pt x="0" y="226935"/>
                  <a:pt x="583797" y="0"/>
                  <a:pt x="1303946" y="0"/>
                </a:cubicBezTo>
                <a:cubicBezTo>
                  <a:pt x="2024095" y="0"/>
                  <a:pt x="2607892" y="226935"/>
                  <a:pt x="2607892" y="506873"/>
                </a:cubicBezTo>
                <a:cubicBezTo>
                  <a:pt x="2607892" y="786811"/>
                  <a:pt x="2024095" y="1013746"/>
                  <a:pt x="1303946" y="1013746"/>
                </a:cubicBezTo>
                <a:cubicBezTo>
                  <a:pt x="583797" y="1013746"/>
                  <a:pt x="0" y="786811"/>
                  <a:pt x="0" y="50687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3831" tIns="243645" rIns="593831" bIns="243645" numCol="1" spcCol="1905" anchor="ctr" anchorCtr="0">
            <a:noAutofit/>
          </a:bodyPr>
          <a:lstStyle/>
          <a:p>
            <a:pPr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400" b="1" dirty="0" smtClean="0"/>
              <a:t>p</a:t>
            </a:r>
            <a:r>
              <a:rPr lang="pl-PL" sz="2400" b="1" kern="1200" dirty="0" smtClean="0"/>
              <a:t>ublikacja na BIP </a:t>
            </a:r>
          </a:p>
          <a:p>
            <a:pPr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400" b="1" kern="1200" dirty="0" smtClean="0"/>
              <a:t>przekazanie do KO i ZZ</a:t>
            </a:r>
            <a:endParaRPr lang="pl-PL" sz="2400" b="1" kern="1200" dirty="0"/>
          </a:p>
        </p:txBody>
      </p:sp>
      <p:sp>
        <p:nvSpPr>
          <p:cNvPr id="23" name="Strzałka w prawo 22"/>
          <p:cNvSpPr/>
          <p:nvPr/>
        </p:nvSpPr>
        <p:spPr>
          <a:xfrm>
            <a:off x="6057" y="7146036"/>
            <a:ext cx="2747487" cy="1310193"/>
          </a:xfrm>
          <a:prstGeom prst="rightArrow">
            <a:avLst>
              <a:gd name="adj1" fmla="val 70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7160" tIns="68580" rIns="137160" bIns="68580"/>
          <a:lstStyle/>
          <a:p>
            <a:pPr algn="ctr"/>
            <a:r>
              <a:rPr lang="pl-PL" sz="2400" dirty="0"/>
              <a:t>KO i ZZ </a:t>
            </a:r>
          </a:p>
          <a:p>
            <a:r>
              <a:rPr lang="pl-PL" sz="2400" dirty="0"/>
              <a:t>21 dni na opinię</a:t>
            </a:r>
          </a:p>
        </p:txBody>
      </p:sp>
      <p:sp>
        <p:nvSpPr>
          <p:cNvPr id="24" name="Dowolny kształt 23"/>
          <p:cNvSpPr/>
          <p:nvPr/>
        </p:nvSpPr>
        <p:spPr>
          <a:xfrm>
            <a:off x="2753544" y="6331632"/>
            <a:ext cx="3945102" cy="2700300"/>
          </a:xfrm>
          <a:custGeom>
            <a:avLst/>
            <a:gdLst>
              <a:gd name="connsiteX0" fmla="*/ 0 w 388694"/>
              <a:gd name="connsiteY0" fmla="*/ 194347 h 388694"/>
              <a:gd name="connsiteX1" fmla="*/ 194347 w 388694"/>
              <a:gd name="connsiteY1" fmla="*/ 0 h 388694"/>
              <a:gd name="connsiteX2" fmla="*/ 388694 w 388694"/>
              <a:gd name="connsiteY2" fmla="*/ 194347 h 388694"/>
              <a:gd name="connsiteX3" fmla="*/ 194347 w 388694"/>
              <a:gd name="connsiteY3" fmla="*/ 388694 h 388694"/>
              <a:gd name="connsiteX4" fmla="*/ 0 w 388694"/>
              <a:gd name="connsiteY4" fmla="*/ 194347 h 38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94" h="388694">
                <a:moveTo>
                  <a:pt x="0" y="194347"/>
                </a:moveTo>
                <a:cubicBezTo>
                  <a:pt x="0" y="87012"/>
                  <a:pt x="87012" y="0"/>
                  <a:pt x="194347" y="0"/>
                </a:cubicBezTo>
                <a:cubicBezTo>
                  <a:pt x="301682" y="0"/>
                  <a:pt x="388694" y="87012"/>
                  <a:pt x="388694" y="194347"/>
                </a:cubicBezTo>
                <a:cubicBezTo>
                  <a:pt x="388694" y="301682"/>
                  <a:pt x="301682" y="388694"/>
                  <a:pt x="194347" y="388694"/>
                </a:cubicBezTo>
                <a:cubicBezTo>
                  <a:pt x="87012" y="388694"/>
                  <a:pt x="0" y="301682"/>
                  <a:pt x="0" y="19434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052" tIns="92052" rIns="92052" bIns="92052" numCol="1" spcCol="1905" anchor="ctr" anchorCtr="0">
            <a:noAutofit/>
          </a:bodyPr>
          <a:lstStyle/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000" dirty="0"/>
              <a:t>  opinia KO – wiążąca</a:t>
            </a: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000" dirty="0"/>
              <a:t>opinia ZZ – niewiążąca</a:t>
            </a:r>
          </a:p>
        </p:txBody>
      </p:sp>
      <p:sp>
        <p:nvSpPr>
          <p:cNvPr id="25" name="Dowolny kształt 24"/>
          <p:cNvSpPr/>
          <p:nvPr/>
        </p:nvSpPr>
        <p:spPr>
          <a:xfrm>
            <a:off x="6698646" y="7060254"/>
            <a:ext cx="3552819" cy="1310193"/>
          </a:xfrm>
          <a:custGeom>
            <a:avLst/>
            <a:gdLst>
              <a:gd name="connsiteX0" fmla="*/ 0 w 777389"/>
              <a:gd name="connsiteY0" fmla="*/ 101930 h 679536"/>
              <a:gd name="connsiteX1" fmla="*/ 437621 w 777389"/>
              <a:gd name="connsiteY1" fmla="*/ 101930 h 679536"/>
              <a:gd name="connsiteX2" fmla="*/ 437621 w 777389"/>
              <a:gd name="connsiteY2" fmla="*/ 0 h 679536"/>
              <a:gd name="connsiteX3" fmla="*/ 777389 w 777389"/>
              <a:gd name="connsiteY3" fmla="*/ 339768 h 679536"/>
              <a:gd name="connsiteX4" fmla="*/ 437621 w 777389"/>
              <a:gd name="connsiteY4" fmla="*/ 679536 h 679536"/>
              <a:gd name="connsiteX5" fmla="*/ 437621 w 777389"/>
              <a:gd name="connsiteY5" fmla="*/ 577606 h 679536"/>
              <a:gd name="connsiteX6" fmla="*/ 0 w 777389"/>
              <a:gd name="connsiteY6" fmla="*/ 577606 h 679536"/>
              <a:gd name="connsiteX7" fmla="*/ 0 w 777389"/>
              <a:gd name="connsiteY7" fmla="*/ 101930 h 6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389" h="679536">
                <a:moveTo>
                  <a:pt x="0" y="101930"/>
                </a:moveTo>
                <a:lnTo>
                  <a:pt x="437621" y="101930"/>
                </a:lnTo>
                <a:lnTo>
                  <a:pt x="437621" y="0"/>
                </a:lnTo>
                <a:lnTo>
                  <a:pt x="777389" y="339768"/>
                </a:lnTo>
                <a:lnTo>
                  <a:pt x="437621" y="679536"/>
                </a:lnTo>
                <a:lnTo>
                  <a:pt x="437621" y="577606"/>
                </a:lnTo>
                <a:lnTo>
                  <a:pt x="0" y="577606"/>
                </a:lnTo>
                <a:lnTo>
                  <a:pt x="0" y="10193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2001" tIns="160515" rIns="321338" bIns="160515" numCol="1" spcCol="1905" anchor="ctr" anchorCtr="0">
            <a:noAutofit/>
          </a:bodyPr>
          <a:lstStyle/>
          <a:p>
            <a:pPr lvl="0"/>
            <a:r>
              <a:rPr lang="pl-PL" sz="2400" dirty="0"/>
              <a:t>JST (organ stanowiący)</a:t>
            </a:r>
          </a:p>
        </p:txBody>
      </p:sp>
      <p:sp>
        <p:nvSpPr>
          <p:cNvPr id="26" name="Dowolny kształt 25"/>
          <p:cNvSpPr/>
          <p:nvPr/>
        </p:nvSpPr>
        <p:spPr>
          <a:xfrm>
            <a:off x="9983141" y="6644780"/>
            <a:ext cx="3780420" cy="2141142"/>
          </a:xfrm>
          <a:custGeom>
            <a:avLst/>
            <a:gdLst>
              <a:gd name="connsiteX0" fmla="*/ 0 w 388694"/>
              <a:gd name="connsiteY0" fmla="*/ 194347 h 388694"/>
              <a:gd name="connsiteX1" fmla="*/ 194347 w 388694"/>
              <a:gd name="connsiteY1" fmla="*/ 0 h 388694"/>
              <a:gd name="connsiteX2" fmla="*/ 388694 w 388694"/>
              <a:gd name="connsiteY2" fmla="*/ 194347 h 388694"/>
              <a:gd name="connsiteX3" fmla="*/ 194347 w 388694"/>
              <a:gd name="connsiteY3" fmla="*/ 388694 h 388694"/>
              <a:gd name="connsiteX4" fmla="*/ 0 w 388694"/>
              <a:gd name="connsiteY4" fmla="*/ 194347 h 38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94" h="388694">
                <a:moveTo>
                  <a:pt x="0" y="194347"/>
                </a:moveTo>
                <a:cubicBezTo>
                  <a:pt x="0" y="87012"/>
                  <a:pt x="87012" y="0"/>
                  <a:pt x="194347" y="0"/>
                </a:cubicBezTo>
                <a:cubicBezTo>
                  <a:pt x="301682" y="0"/>
                  <a:pt x="388694" y="87012"/>
                  <a:pt x="388694" y="194347"/>
                </a:cubicBezTo>
                <a:cubicBezTo>
                  <a:pt x="388694" y="301682"/>
                  <a:pt x="301682" y="388694"/>
                  <a:pt x="194347" y="388694"/>
                </a:cubicBezTo>
                <a:cubicBezTo>
                  <a:pt x="87012" y="388694"/>
                  <a:pt x="0" y="301682"/>
                  <a:pt x="0" y="19434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052" tIns="92052" rIns="92052" bIns="92052" numCol="1" spcCol="1905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u="sng" dirty="0"/>
              <a:t>d</a:t>
            </a:r>
            <a:r>
              <a:rPr lang="pl-PL" b="1" u="sng" kern="1200" dirty="0" smtClean="0"/>
              <a:t>o 31 marca </a:t>
            </a: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kern="1200" dirty="0" smtClean="0"/>
              <a:t>uchwała o dostosowaniu sieci do zmiany ustroju szkolnego</a:t>
            </a:r>
            <a:endParaRPr lang="pl-PL" b="1" kern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16979" y="1687116"/>
            <a:ext cx="10477164" cy="263149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/>
            <a:r>
              <a:rPr lang="pl-PL" u="sng" dirty="0"/>
              <a:t>JST – uchwała w sprawie projektu dostosowania sieci szkół do </a:t>
            </a:r>
          </a:p>
          <a:p>
            <a:pPr lvl="0"/>
            <a:r>
              <a:rPr lang="pl-PL" u="sng" dirty="0"/>
              <a:t>nowego ustroju szkolnego </a:t>
            </a:r>
            <a:endParaRPr lang="pl-PL" dirty="0" smtClean="0"/>
          </a:p>
          <a:p>
            <a:pPr marL="285750" lvl="0" indent="-285750">
              <a:buFontTx/>
              <a:buChar char="-"/>
            </a:pPr>
            <a:r>
              <a:rPr lang="pl-PL" dirty="0" smtClean="0"/>
              <a:t>plan </a:t>
            </a:r>
            <a:r>
              <a:rPr lang="pl-PL" dirty="0"/>
              <a:t>sieci szkół w okresie wrzesień 2017 – wrzesień 2019  </a:t>
            </a:r>
            <a:endParaRPr lang="pl-PL" dirty="0" smtClean="0"/>
          </a:p>
          <a:p>
            <a:pPr marL="285750" lvl="0" indent="-285750">
              <a:buFontTx/>
              <a:buChar char="-"/>
            </a:pPr>
            <a:r>
              <a:rPr lang="pl-PL" dirty="0" smtClean="0"/>
              <a:t>projekt </a:t>
            </a:r>
            <a:r>
              <a:rPr lang="pl-PL" dirty="0"/>
              <a:t>planu sieci po 1 września 2019  </a:t>
            </a:r>
            <a:endParaRPr lang="pl-PL" dirty="0" smtClean="0"/>
          </a:p>
          <a:p>
            <a:pPr marL="285750" lvl="0" indent="-285750">
              <a:buFontTx/>
              <a:buChar char="-"/>
            </a:pPr>
            <a:r>
              <a:rPr lang="pl-PL" dirty="0" smtClean="0"/>
              <a:t>projekty </a:t>
            </a:r>
            <a:r>
              <a:rPr lang="pl-PL" dirty="0"/>
              <a:t>aktów założycielskich (formalna podstawa dokonania zmian </a:t>
            </a:r>
            <a:r>
              <a:rPr lang="pl-PL" dirty="0" smtClean="0"/>
              <a:t>organizacyjnych </a:t>
            </a:r>
            <a:r>
              <a:rPr lang="pl-PL" dirty="0"/>
              <a:t>szkół) </a:t>
            </a:r>
          </a:p>
          <a:p>
            <a:pPr marL="285750" lvl="0" indent="-285750">
              <a:buFontTx/>
              <a:buChar char="-"/>
            </a:pPr>
            <a:r>
              <a:rPr lang="pl-PL" dirty="0" smtClean="0"/>
              <a:t>dot</a:t>
            </a:r>
            <a:r>
              <a:rPr lang="pl-PL" dirty="0"/>
              <a:t>. przekształceń z inicjatywy organów  </a:t>
            </a:r>
            <a:r>
              <a:rPr lang="pl-PL" dirty="0" smtClean="0"/>
              <a:t>prowadzących </a:t>
            </a:r>
            <a:r>
              <a:rPr lang="pl-PL" dirty="0"/>
              <a:t>szkoły, w zakresie opisanym w ustawie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GMINY - dążą do </a:t>
            </a:r>
            <a:r>
              <a:rPr lang="pl-PL" dirty="0" smtClean="0"/>
              <a:t>tego, </a:t>
            </a:r>
            <a:r>
              <a:rPr lang="pl-PL" dirty="0"/>
              <a:t>aby szkoły podstawowe były szkołami o pełnej strukturze,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mieszczącymi </a:t>
            </a:r>
            <a:r>
              <a:rPr lang="pl-PL" dirty="0"/>
              <a:t>się w jednym budynku lub jego bliskiej lokalizacji </a:t>
            </a:r>
          </a:p>
        </p:txBody>
      </p:sp>
    </p:spTree>
    <p:extLst>
      <p:ext uri="{BB962C8B-B14F-4D97-AF65-F5344CB8AC3E}">
        <p14:creationId xmlns:p14="http://schemas.microsoft.com/office/powerpoint/2010/main" val="29224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9"/>
          <p:cNvSpPr txBox="1">
            <a:spLocks noChangeArrowheads="1"/>
          </p:cNvSpPr>
          <p:nvPr/>
        </p:nvSpPr>
        <p:spPr bwMode="auto">
          <a:xfrm>
            <a:off x="925966" y="717136"/>
            <a:ext cx="9689307" cy="89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pl-PL" altLang="pl-PL" sz="6600" b="1" dirty="0" smtClean="0">
                <a:solidFill>
                  <a:srgbClr val="25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Materiały informacyjne</a:t>
            </a:r>
            <a:endParaRPr lang="pl-PL" altLang="pl-PL" sz="6600" b="1" dirty="0">
              <a:solidFill>
                <a:srgbClr val="25AA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148" name="pole tekstowe 15"/>
          <p:cNvSpPr txBox="1">
            <a:spLocks noChangeArrowheads="1"/>
          </p:cNvSpPr>
          <p:nvPr/>
        </p:nvSpPr>
        <p:spPr bwMode="auto">
          <a:xfrm>
            <a:off x="925966" y="2721920"/>
            <a:ext cx="11675268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Uruchomiliśmy </a:t>
            </a:r>
            <a:r>
              <a:rPr lang="pl-PL" sz="2400" b="1" dirty="0"/>
              <a:t>dedykowaną reformie stronę internetową </a:t>
            </a:r>
            <a:r>
              <a:rPr lang="pl-PL" sz="2400" b="1" u="sng" dirty="0" smtClean="0">
                <a:hlinkClick r:id="rId2"/>
              </a:rPr>
              <a:t>www.reformaedukacji.men.gov.pl</a:t>
            </a:r>
            <a:endParaRPr lang="pl-PL" sz="2400" b="1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pl-PL" sz="2400" u="sng" dirty="0" smtClean="0"/>
              <a:t>Udostępniliśmy </a:t>
            </a:r>
            <a:r>
              <a:rPr lang="pl-PL" sz="2400" u="sng" dirty="0"/>
              <a:t>narzędzie, dzięki któremu każdy rodzic może </a:t>
            </a:r>
            <a:r>
              <a:rPr lang="pl-PL" sz="2400" u="sng" dirty="0" smtClean="0"/>
              <a:t>sprawdzić, </a:t>
            </a:r>
            <a:r>
              <a:rPr lang="pl-PL" sz="2400" u="sng" dirty="0"/>
              <a:t>w jakim typie szkoły będzie dziecko od 1 września 2017 r</a:t>
            </a:r>
            <a:r>
              <a:rPr lang="pl-PL" sz="2400" u="sng" dirty="0" smtClean="0"/>
              <a:t>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Przygotowaliśmy </a:t>
            </a:r>
            <a:r>
              <a:rPr lang="pl-PL" sz="2400" b="1" dirty="0"/>
              <a:t>broszurę informacyjną o reformie. </a:t>
            </a:r>
            <a:r>
              <a:rPr lang="pl-PL" sz="2400" dirty="0"/>
              <a:t>Można w niej znaleźć harmonogram wdrażania reformy obszary dotyczące zmian, pytania i odpowiedzi </a:t>
            </a:r>
            <a:r>
              <a:rPr lang="pl-PL" sz="2400" dirty="0" smtClean="0"/>
              <a:t>dotyczące reformy </a:t>
            </a:r>
            <a:r>
              <a:rPr lang="pl-PL" sz="2400" dirty="0"/>
              <a:t>edukacji, numery telefonów do kontaktu z pracownikami </a:t>
            </a:r>
            <a:r>
              <a:rPr lang="pl-PL" sz="2400" dirty="0" smtClean="0"/>
              <a:t>ministerstwa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Przygotowaliśmy plakaty informacyjne. </a:t>
            </a:r>
            <a:endParaRPr lang="pl-PL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1C1C4E"/>
                </a:solidFill>
              </a:rPr>
              <a:t>Do </a:t>
            </a:r>
            <a:r>
              <a:rPr lang="pl-PL" sz="2400" b="1" dirty="0">
                <a:solidFill>
                  <a:srgbClr val="1C1C4E"/>
                </a:solidFill>
              </a:rPr>
              <a:t>końca listopada ok. 28 tys. szkół w Polsce otrzyma bezpośrednio od MEN pakiet informacyjno-edukacyjny, a w nim: </a:t>
            </a:r>
            <a:r>
              <a:rPr lang="pl-PL" sz="2400" dirty="0" smtClean="0"/>
              <a:t>broszurę </a:t>
            </a:r>
            <a:r>
              <a:rPr lang="pl-PL" sz="2400" dirty="0"/>
              <a:t>z założeniami reformy oraz najważniejszymi pytaniami i </a:t>
            </a:r>
            <a:r>
              <a:rPr lang="pl-PL" sz="2400" dirty="0" smtClean="0"/>
              <a:t>odpowiedziami, dwa </a:t>
            </a:r>
            <a:r>
              <a:rPr lang="pl-PL" sz="2400" dirty="0"/>
              <a:t>plakaty informacyjne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r>
              <a:rPr lang="pl-PL" sz="2800" dirty="0"/>
              <a:t> </a:t>
            </a:r>
            <a:endParaRPr lang="pl-PL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r>
              <a:rPr lang="pl-PL" sz="2400" dirty="0"/>
              <a:t> </a:t>
            </a:r>
          </a:p>
        </p:txBody>
      </p:sp>
      <p:sp>
        <p:nvSpPr>
          <p:cNvPr id="6151" name="pole tekstowe 20"/>
          <p:cNvSpPr txBox="1">
            <a:spLocks noChangeArrowheads="1"/>
          </p:cNvSpPr>
          <p:nvPr/>
        </p:nvSpPr>
        <p:spPr bwMode="auto">
          <a:xfrm>
            <a:off x="7184233" y="9201151"/>
            <a:ext cx="5450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2800" b="1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www.reformaedukacji.men.gov.pl</a:t>
            </a:r>
            <a:endParaRPr lang="pl-PL" altLang="pl-PL" sz="2000" b="1">
              <a:solidFill>
                <a:srgbClr val="1C1C4E"/>
              </a:solidFill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4200" dirty="0"/>
              <a:t>             </a:t>
            </a:r>
            <a:br>
              <a:rPr lang="pl-PL" sz="4200" dirty="0"/>
            </a:br>
            <a:r>
              <a:rPr lang="pl-PL" sz="4400" dirty="0" smtClean="0"/>
              <a:t>Niesamorządowe </a:t>
            </a:r>
            <a:r>
              <a:rPr lang="pl-PL" sz="4400" dirty="0"/>
              <a:t>szkoły publiczne 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przekształcenie z </a:t>
            </a:r>
            <a:r>
              <a:rPr lang="pl-PL" sz="4400" dirty="0"/>
              <a:t>inicjatywy organu prowadzącego </a:t>
            </a:r>
            <a:r>
              <a:rPr lang="pl-PL" sz="4200" dirty="0"/>
              <a:t/>
            </a:r>
            <a:br>
              <a:rPr lang="pl-PL" sz="4200" dirty="0"/>
            </a:br>
            <a:endParaRPr lang="sv-SE" sz="4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42975" y="2913888"/>
            <a:ext cx="11830050" cy="6351557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800" b="1" dirty="0"/>
              <a:t>Włączenie gimnazjum do szkoły innego </a:t>
            </a:r>
            <a:r>
              <a:rPr lang="pl-PL" sz="2800" b="1" dirty="0" smtClean="0"/>
              <a:t>typu  </a:t>
            </a:r>
            <a:r>
              <a:rPr lang="pl-PL" sz="2800" b="1" dirty="0"/>
              <a:t>w roku 2017, 2018, 2019 </a:t>
            </a:r>
            <a:endParaRPr lang="pl-PL" sz="2800" b="1" dirty="0" smtClean="0"/>
          </a:p>
          <a:p>
            <a:pPr>
              <a:lnSpc>
                <a:spcPct val="100000"/>
              </a:lnSpc>
            </a:pPr>
            <a:r>
              <a:rPr lang="pl-PL" sz="2800" dirty="0" smtClean="0"/>
              <a:t>do </a:t>
            </a:r>
            <a:r>
              <a:rPr lang="pl-PL" sz="2800" dirty="0"/>
              <a:t>31 stycznia 2017 r., 2018 r., 2019 r. - złożenie wniosku </a:t>
            </a:r>
            <a:r>
              <a:rPr lang="pl-PL" sz="2800" dirty="0" smtClean="0"/>
              <a:t>o </a:t>
            </a:r>
            <a:r>
              <a:rPr lang="pl-PL" sz="2800" dirty="0"/>
              <a:t>zmianę zezwolenia</a:t>
            </a:r>
          </a:p>
          <a:p>
            <a:pPr>
              <a:lnSpc>
                <a:spcPct val="100000"/>
              </a:lnSpc>
            </a:pPr>
            <a:r>
              <a:rPr lang="pl-PL" sz="2800" dirty="0"/>
              <a:t>przedłożenie wykazu nauczycieli i ich kwalifikacji, projektu aktu założycielskiego i statutu oraz zobowiązanie do zapewnienia odpowiednich warunków nauki do 31 stycznia roku, w którym nastąpi włączenie</a:t>
            </a:r>
          </a:p>
          <a:p>
            <a:pPr>
              <a:lnSpc>
                <a:spcPct val="100000"/>
              </a:lnSpc>
            </a:pPr>
            <a:r>
              <a:rPr lang="pl-PL" sz="2800" dirty="0"/>
              <a:t>złożenie wniosku o ustalenie, rezygnację z obwodu SP</a:t>
            </a: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l-PL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6017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716000" cy="1363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4000" dirty="0" err="1" smtClean="0"/>
              <a:t>Niesamorządowe</a:t>
            </a:r>
            <a:r>
              <a:rPr lang="pl-PL" sz="4000" dirty="0" smtClean="0"/>
              <a:t> </a:t>
            </a:r>
            <a:r>
              <a:rPr lang="pl-PL" sz="4000" dirty="0"/>
              <a:t>szkoły publiczne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przekształcenie </a:t>
            </a:r>
            <a:r>
              <a:rPr lang="pl-PL" sz="4000" dirty="0"/>
              <a:t>z inicjatywy organu prowadzącego </a:t>
            </a:r>
            <a:endParaRPr lang="sv-SE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pl-PL" dirty="0" smtClean="0"/>
          </a:p>
          <a:p>
            <a:pPr marL="0" indent="0">
              <a:buNone/>
            </a:pPr>
            <a:endParaRPr lang="sv-SE" dirty="0" smtClean="0"/>
          </a:p>
        </p:txBody>
      </p:sp>
      <p:grpSp>
        <p:nvGrpSpPr>
          <p:cNvPr id="16" name="Grupa 15"/>
          <p:cNvGrpSpPr/>
          <p:nvPr/>
        </p:nvGrpSpPr>
        <p:grpSpPr>
          <a:xfrm>
            <a:off x="-378804" y="2443200"/>
            <a:ext cx="10620672" cy="1404156"/>
            <a:chOff x="424387" y="978550"/>
            <a:chExt cx="7080448" cy="936104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734767715"/>
                </p:ext>
              </p:extLst>
            </p:nvPr>
          </p:nvGraphicFramePr>
          <p:xfrm>
            <a:off x="424387" y="978550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Strzałka w prawo z wcięciem 8"/>
            <p:cNvSpPr/>
            <p:nvPr/>
          </p:nvSpPr>
          <p:spPr>
            <a:xfrm>
              <a:off x="2785926" y="1196752"/>
              <a:ext cx="1440160" cy="43204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/>
            </a:p>
          </p:txBody>
        </p:sp>
      </p:grp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236612807"/>
              </p:ext>
            </p:extLst>
          </p:nvPr>
        </p:nvGraphicFramePr>
        <p:xfrm>
          <a:off x="2753544" y="5455893"/>
          <a:ext cx="10620672" cy="14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Strzałka w prawo z wcięciem 17"/>
          <p:cNvSpPr/>
          <p:nvPr/>
        </p:nvSpPr>
        <p:spPr>
          <a:xfrm>
            <a:off x="6425952" y="5779929"/>
            <a:ext cx="216024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889448" y="1661972"/>
            <a:ext cx="10284995" cy="600165"/>
          </a:xfrm>
          <a:prstGeom prst="rect">
            <a:avLst/>
          </a:prstGeom>
          <a:solidFill>
            <a:schemeClr val="accent1"/>
          </a:solidFill>
          <a:ln w="12700" cap="rnd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B prst="relaxedInset"/>
            <a:contourClr>
              <a:schemeClr val="tx2"/>
            </a:contourClr>
          </a:sp3d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wprowadzenie nowego elementu do istniejącej sieci szkół 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1889448" y="3847356"/>
            <a:ext cx="10620672" cy="1404156"/>
            <a:chOff x="424387" y="978550"/>
            <a:chExt cx="7080448" cy="936104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3840280400"/>
                </p:ext>
              </p:extLst>
            </p:nvPr>
          </p:nvGraphicFramePr>
          <p:xfrm>
            <a:off x="424387" y="978550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4" name="Strzałka w prawo z wcięciem 13"/>
            <p:cNvSpPr/>
            <p:nvPr/>
          </p:nvSpPr>
          <p:spPr>
            <a:xfrm>
              <a:off x="2785926" y="1196752"/>
              <a:ext cx="1440160" cy="43204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/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20062909"/>
              </p:ext>
            </p:extLst>
          </p:nvPr>
        </p:nvGraphicFramePr>
        <p:xfrm>
          <a:off x="3121596" y="7303740"/>
          <a:ext cx="10620672" cy="14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9" name="Strzałka w prawo z wcięciem 18"/>
          <p:cNvSpPr/>
          <p:nvPr/>
        </p:nvSpPr>
        <p:spPr>
          <a:xfrm>
            <a:off x="6663110" y="7735788"/>
            <a:ext cx="216024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9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4000" dirty="0" err="1" smtClean="0"/>
              <a:t>Niesamorządowe</a:t>
            </a:r>
            <a:r>
              <a:rPr lang="pl-PL" sz="4000" dirty="0" smtClean="0"/>
              <a:t> </a:t>
            </a:r>
            <a:r>
              <a:rPr lang="pl-PL" sz="4000" dirty="0"/>
              <a:t>szkoły publiczne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zmiany </a:t>
            </a:r>
            <a:r>
              <a:rPr lang="pl-PL" sz="4000" dirty="0"/>
              <a:t>z inicjatywy organu prowadzącego</a:t>
            </a:r>
            <a:endParaRPr lang="sv-SE" sz="4000" strike="sngStrik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0016" y="2279904"/>
            <a:ext cx="11740896" cy="740010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b="1" dirty="0"/>
              <a:t>Przekształcenie gimnazjum w szkołę innego typu  – nowy element w sieci </a:t>
            </a:r>
          </a:p>
          <a:p>
            <a:r>
              <a:rPr lang="pl-PL" sz="2800" dirty="0"/>
              <a:t>złożenie  wniosku o zmianę zezwolenia do dnia 31 stycznia 2017 r., 2018 r., 2019 r. (w załączeniu wykaz nauczycieli, projekt aktu założycielskiego i statutu oraz  zobowiązanie do zapewnienia odpowiednich warunków nauki) </a:t>
            </a:r>
          </a:p>
          <a:p>
            <a:r>
              <a:rPr lang="pl-PL" sz="2800" dirty="0"/>
              <a:t>w przypadku przekształcenia w szkołę podstawową – złożenie wniosku do 31 stycznia 2017 r.   </a:t>
            </a:r>
          </a:p>
          <a:p>
            <a:r>
              <a:rPr lang="pl-PL" sz="2800" dirty="0"/>
              <a:t>dostarczenie opinii </a:t>
            </a:r>
            <a:r>
              <a:rPr lang="pl-PL" sz="2800" dirty="0" smtClean="0"/>
              <a:t>Sanepidu </a:t>
            </a:r>
            <a:r>
              <a:rPr lang="pl-PL" sz="2800" dirty="0"/>
              <a:t>do 30 czerwca 2017  – jeżeli kształcenie w kl. I-III rozpocznie się od 1 września 2017 r.</a:t>
            </a:r>
          </a:p>
          <a:p>
            <a:r>
              <a:rPr lang="pl-PL" sz="2800" dirty="0"/>
              <a:t>pozytywna opinia KO w zakresie zapewnienia właściwych warunków nauki</a:t>
            </a:r>
          </a:p>
          <a:p>
            <a:pPr lvl="0"/>
            <a:r>
              <a:rPr lang="pl-PL" sz="2800" dirty="0"/>
              <a:t>przekształcenie w szkołę prowadzącą kształcenie zawodowe - pozytywna opinia właściwych służb (jeśli PNZ w będzie prowadzone w budynku gimnazjum) oraz opinia rada rynku pracy</a:t>
            </a:r>
          </a:p>
        </p:txBody>
      </p:sp>
    </p:spTree>
    <p:extLst>
      <p:ext uri="{BB962C8B-B14F-4D97-AF65-F5344CB8AC3E}">
        <p14:creationId xmlns:p14="http://schemas.microsoft.com/office/powerpoint/2010/main" val="3351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-40482"/>
            <a:ext cx="13716000" cy="13620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pl-PL" altLang="pl-PL" sz="4800" dirty="0"/>
              <a:t>Rozwiązania dotyczące nauczycieli</a:t>
            </a:r>
            <a:endParaRPr lang="sv-SE" altLang="pl-PL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2932" y="2377440"/>
            <a:ext cx="12344400" cy="7088030"/>
          </a:xfrm>
          <a:noFill/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altLang="pl-PL" sz="3200" b="1" dirty="0"/>
              <a:t>Rozwiązania umożliwiające płynne przechodzenie nauczycieli do szkół nowego typu, m.in.:</a:t>
            </a:r>
          </a:p>
          <a:p>
            <a:pPr lvl="1" algn="just">
              <a:defRPr/>
            </a:pPr>
            <a:r>
              <a:rPr lang="pl-PL" sz="3200" dirty="0">
                <a:solidFill>
                  <a:srgbClr val="C00000"/>
                </a:solidFill>
              </a:rPr>
              <a:t>Z mocy prawa </a:t>
            </a:r>
            <a:r>
              <a:rPr lang="pl-PL" sz="3200" b="1" dirty="0">
                <a:solidFill>
                  <a:srgbClr val="C00000"/>
                </a:solidFill>
              </a:rPr>
              <a:t>nauczyciele szkół starego systemu staną się nauczycielami szkół nowego systemu </a:t>
            </a:r>
            <a:endParaRPr lang="pl-PL" sz="3200" b="1" dirty="0" smtClean="0">
              <a:solidFill>
                <a:srgbClr val="C00000"/>
              </a:solidFill>
            </a:endParaRPr>
          </a:p>
          <a:p>
            <a:pPr marL="685800" lvl="1" indent="0" algn="just">
              <a:buNone/>
              <a:defRPr/>
            </a:pPr>
            <a:endParaRPr lang="pl-PL" sz="3200" b="1" dirty="0">
              <a:solidFill>
                <a:srgbClr val="C00000"/>
              </a:solidFill>
            </a:endParaRPr>
          </a:p>
          <a:p>
            <a:pPr lvl="1" algn="just">
              <a:defRPr/>
            </a:pPr>
            <a:r>
              <a:rPr lang="pl-PL" sz="3200" kern="600" spc="-100" dirty="0"/>
              <a:t>Liczba oddziałów klas 7 i 8 będzie większa niż byłaby liczba klas I </a:t>
            </a:r>
            <a:r>
              <a:rPr lang="pl-PL" sz="3200" kern="600" spc="-100" dirty="0" err="1"/>
              <a:t>i</a:t>
            </a:r>
            <a:r>
              <a:rPr lang="pl-PL" sz="3200" kern="600" spc="-100" dirty="0"/>
              <a:t> II gimnazjalnych. Na podstawie danych SIO szacowane jest ponad 5 tys. oddziałów więcej. Oznacza </a:t>
            </a:r>
            <a:r>
              <a:rPr lang="pl-PL" sz="3200" kern="600" spc="-100" dirty="0" smtClean="0"/>
              <a:t>to </a:t>
            </a:r>
            <a:r>
              <a:rPr lang="pl-PL" sz="3200" b="1" kern="600" spc="-100" dirty="0"/>
              <a:t>zwiększenie zatrudnienia nauczycieli</a:t>
            </a:r>
            <a:r>
              <a:rPr lang="pl-PL" sz="3200" kern="600" spc="-100" dirty="0" smtClean="0"/>
              <a:t>.</a:t>
            </a:r>
          </a:p>
          <a:p>
            <a:pPr marL="685800" lvl="1" indent="0" algn="just">
              <a:buNone/>
              <a:defRPr/>
            </a:pPr>
            <a:endParaRPr lang="pl-PL" sz="3200" kern="600" spc="-100" dirty="0"/>
          </a:p>
          <a:p>
            <a:pPr lvl="1" algn="just">
              <a:defRPr/>
            </a:pPr>
            <a:r>
              <a:rPr lang="pl-PL" sz="3200" b="1" dirty="0"/>
              <a:t>Nauczyciele zatrudnieni w gimnazjach posiadają kwalifikacje do nauczania również w szkołach </a:t>
            </a:r>
            <a:r>
              <a:rPr lang="pl-PL" sz="3200" b="1" dirty="0" smtClean="0"/>
              <a:t>podstawowych. </a:t>
            </a:r>
            <a:r>
              <a:rPr lang="pl-PL" sz="3200" dirty="0" smtClean="0"/>
              <a:t>Większość </a:t>
            </a:r>
            <a:r>
              <a:rPr lang="pl-PL" sz="3200" dirty="0"/>
              <a:t>z nich ma kwalifikacje </a:t>
            </a:r>
            <a:r>
              <a:rPr lang="pl-PL" sz="3200" dirty="0" smtClean="0"/>
              <a:t>do </a:t>
            </a:r>
            <a:r>
              <a:rPr lang="pl-PL" sz="3200" dirty="0"/>
              <a:t>nauczania </a:t>
            </a:r>
            <a:r>
              <a:rPr lang="pl-PL" sz="3200" b="1" dirty="0"/>
              <a:t>w liceach </a:t>
            </a:r>
            <a:r>
              <a:rPr lang="pl-PL" sz="3200" dirty="0"/>
              <a:t>– są to osoby legitymujące się wykształceniem magisterskim (ponad 97% nauczycieli gimnazjów). </a:t>
            </a:r>
          </a:p>
          <a:p>
            <a:pPr algn="just">
              <a:defRPr/>
            </a:pPr>
            <a:endParaRPr lang="pl-PL" sz="3600" dirty="0"/>
          </a:p>
          <a:p>
            <a:pPr algn="just">
              <a:defRPr/>
            </a:pP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4002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-40482"/>
            <a:ext cx="13716000" cy="136207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eaLnBrk="1" hangingPunct="1"/>
            <a:r>
              <a:rPr lang="pl-PL" altLang="pl-PL" sz="4800" dirty="0"/>
              <a:t>Rozwiązania wspomagające</a:t>
            </a:r>
            <a:endParaRPr lang="sv-SE" altLang="pl-PL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2932" y="2340864"/>
            <a:ext cx="12344400" cy="7231762"/>
          </a:xfrm>
          <a:noFill/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Rozwiązania wspomagające w rozlokowaniu kadry w związku z nową siecią </a:t>
            </a:r>
            <a:r>
              <a:rPr lang="pl-PL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szkół </a:t>
            </a:r>
            <a: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okresie do 31 sierpnia 2019 roku</a:t>
            </a:r>
            <a:r>
              <a:rPr lang="pl-PL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pl-PL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rozszerzenie możliwości przeniesienia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nauczyciela zatrudnionego na podstawie umowy o pracę na czas nieokreślony (obecnie zapis dotyczy nauczycieli zatrudnionych przez mianowanie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defRPr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możliwość nałożenia na nauczyciela - za jego zgodą - obowiązku podjęcia pracy w innej szkole w celu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uzupełnienia tygodniowego obowiązkowego wymiaru zajęć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zatrudnionego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wymiarze niższym niż ½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obowiązkowego wymiaru zajęć (obecnie dotyczy nauczycieli zatrudnionych w wymiarze nie niższym niż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½)</a:t>
            </a:r>
          </a:p>
          <a:p>
            <a:pPr marL="685800" lvl="1" indent="0">
              <a:buNone/>
              <a:defRPr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pozostawienie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liczby uczniów przypadających na jeden etat psychologa, pedagoga lub logopedy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szkołach prowadzonych przez JST na poziomie nie wyższym niż w roku szkolnym 2016/2017</a:t>
            </a:r>
          </a:p>
          <a:p>
            <a:pPr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-40482"/>
            <a:ext cx="13716000" cy="13620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pl-PL" altLang="pl-PL" sz="6000" dirty="0"/>
              <a:t>  Pozostałe rozwiązania</a:t>
            </a:r>
            <a:endParaRPr lang="sv-SE" altLang="pl-PL" sz="6000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idx="1"/>
          </p:nvPr>
        </p:nvSpPr>
        <p:spPr>
          <a:xfrm>
            <a:off x="641700" y="2299208"/>
            <a:ext cx="12313443" cy="6241709"/>
          </a:xfrm>
        </p:spPr>
        <p:txBody>
          <a:bodyPr anchor="ctr">
            <a:spAutoFit/>
          </a:bodyPr>
          <a:lstStyle/>
          <a:p>
            <a:pPr marL="342900" lvl="1" algn="just">
              <a:spcBef>
                <a:spcPct val="0"/>
              </a:spcBef>
              <a:defRPr/>
            </a:pP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Wymóg uzyskania przez nauczyciela zatrudnionego w pełnym wymiarze zajęć pisemnej zgody dyrektora szkoły wskazanej przez nauczyciela jako podstawowe miejsce </a:t>
            </a:r>
            <a:r>
              <a:rPr lang="pl-P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pracy, 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kontynuowanie lub podjęcie dodatkowego </a:t>
            </a:r>
            <a:r>
              <a:rPr lang="pl-P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zatrudnienia, 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 przypadku dyrektora – organu prowadzącego </a:t>
            </a:r>
            <a:endParaRPr lang="pl-PL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algn="just">
              <a:spcBef>
                <a:spcPct val="0"/>
              </a:spcBef>
              <a:defRPr/>
            </a:pPr>
            <a:endParaRPr lang="pl-P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algn="just">
              <a:spcBef>
                <a:spcPct val="0"/>
              </a:spcBef>
              <a:defRPr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Nie dotyczy nauczycieli: przedmiotów teoretycznych prowadzących kształcenie zawodowe, praktycznej nauki zawodu oraz przedmiotów artystycznych w szkołach artystycznych</a:t>
            </a:r>
          </a:p>
          <a:p>
            <a:pPr marL="400050" lvl="2" indent="0" algn="just">
              <a:spcBef>
                <a:spcPct val="0"/>
              </a:spcBef>
              <a:buNone/>
              <a:defRPr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algn="just">
              <a:spcBef>
                <a:spcPct val="0"/>
              </a:spcBef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-40482"/>
            <a:ext cx="13716000" cy="13620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altLang="pl-PL" sz="4800" dirty="0"/>
              <a:t>Nauczyciele w okresie wdrażania reformy </a:t>
            </a:r>
            <a:endParaRPr lang="sv-SE" altLang="pl-PL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2470" y="2279904"/>
            <a:ext cx="12344400" cy="7076028"/>
          </a:xfrm>
          <a:noFill/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pl-PL" sz="3200" u="sng" dirty="0"/>
              <a:t>przedłużenie rozpoczętego stażu </a:t>
            </a:r>
            <a:r>
              <a:rPr lang="pl-PL" sz="3200" dirty="0"/>
              <a:t>na kolejny stopień awansu zawodowego o czas trwania nieobecności nauczyciela w pracy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z </a:t>
            </a:r>
            <a:r>
              <a:rPr lang="pl-PL" sz="3200" dirty="0"/>
              <a:t>powodu pozostawania w stanie nieczynnym</a:t>
            </a:r>
          </a:p>
          <a:p>
            <a:pPr algn="just">
              <a:defRPr/>
            </a:pPr>
            <a:r>
              <a:rPr lang="pl-PL" sz="3200" u="sng" dirty="0"/>
              <a:t>możliwość kontynuowania rozpoczętego wcześniej stażu </a:t>
            </a:r>
            <a:r>
              <a:rPr lang="pl-PL" sz="3200" dirty="0"/>
              <a:t>na kolejny stopień awansu zawodowego przez nauczycieli gimnazjum, bez względu na wymiar zatrudnienia</a:t>
            </a:r>
          </a:p>
          <a:p>
            <a:pPr algn="just">
              <a:defRPr/>
            </a:pPr>
            <a:r>
              <a:rPr lang="pl-PL" sz="3200" u="sng" dirty="0"/>
              <a:t>możliwość kontynuowania stażu </a:t>
            </a:r>
            <a:r>
              <a:rPr lang="pl-PL" sz="3200" dirty="0"/>
              <a:t>na kolejny stopień awansu zawodowego przez nauczycieli gimnazjum, którzy zmienili miejsce zatrudnienia, jeżeli 12 miesięcy po ustaniu poprzedniego stosunku pracy i za okres dotychczas odbytego stażu otrzymali pozytywną ocenę dorobku zawodowego</a:t>
            </a:r>
          </a:p>
          <a:p>
            <a:pPr marL="457200" lvl="1" indent="0" algn="just">
              <a:buNone/>
              <a:defRPr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941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-40482"/>
            <a:ext cx="13716000" cy="13620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altLang="pl-PL" sz="4800" dirty="0"/>
              <a:t>Nauczyciele w okresie wdrażania reformy </a:t>
            </a:r>
            <a:endParaRPr lang="sv-SE" altLang="pl-PL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2470" y="2279904"/>
            <a:ext cx="12344400" cy="7076028"/>
          </a:xfrm>
          <a:noFill/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pl-PL" sz="3200" kern="600" spc="-200" dirty="0">
                <a:cs typeface="Arial" panose="020B0604020202020204" pitchFamily="34" charset="0"/>
              </a:rPr>
              <a:t>ułatwienie przepływu informacji o wolnych miejscach pracy w okresie do 31 sierpnia 2023 r.</a:t>
            </a:r>
          </a:p>
          <a:p>
            <a:pPr lvl="1" algn="just">
              <a:buFont typeface="Calibri" panose="020F0502020204030204" pitchFamily="34" charset="0"/>
              <a:buChar char="⁻"/>
              <a:defRPr/>
            </a:pPr>
            <a:r>
              <a:rPr lang="pl-PL" sz="3200" kern="600" spc="-200" dirty="0">
                <a:cs typeface="Arial" panose="020B0604020202020204" pitchFamily="34" charset="0"/>
              </a:rPr>
              <a:t>umieszczenie informacji o wolnych stanowiskach pracy na stronie podmiotowej </a:t>
            </a:r>
            <a:r>
              <a:rPr lang="pl-PL" sz="3200" kern="600" spc="-200" dirty="0" smtClean="0">
                <a:cs typeface="Arial" panose="020B0604020202020204" pitchFamily="34" charset="0"/>
              </a:rPr>
              <a:t>Kuratorium </a:t>
            </a:r>
            <a:r>
              <a:rPr lang="pl-PL" sz="3200" kern="600" spc="-200" dirty="0">
                <a:cs typeface="Arial" panose="020B0604020202020204" pitchFamily="34" charset="0"/>
              </a:rPr>
              <a:t>O</a:t>
            </a:r>
            <a:r>
              <a:rPr lang="pl-PL" sz="3200" kern="600" spc="-200" dirty="0" smtClean="0">
                <a:cs typeface="Arial" panose="020B0604020202020204" pitchFamily="34" charset="0"/>
              </a:rPr>
              <a:t>światy</a:t>
            </a:r>
            <a:endParaRPr lang="pl-PL" sz="3200" kern="600" spc="-200" dirty="0">
              <a:cs typeface="Arial" panose="020B0604020202020204" pitchFamily="34" charset="0"/>
            </a:endParaRPr>
          </a:p>
          <a:p>
            <a:pPr lvl="1" algn="just">
              <a:buFont typeface="Calibri" panose="020F0502020204030204" pitchFamily="34" charset="0"/>
              <a:buChar char="⁻"/>
              <a:defRPr/>
            </a:pPr>
            <a:r>
              <a:rPr lang="pl-PL" sz="3200" kern="600" spc="-200" dirty="0">
                <a:cs typeface="Arial" panose="020B0604020202020204" pitchFamily="34" charset="0"/>
              </a:rPr>
              <a:t>pierwszeństwo zatrudnienia do 31 sierpnia 2020 r. dla nauczycieli przebywających w stanie nieczynnym</a:t>
            </a:r>
          </a:p>
          <a:p>
            <a:pPr lvl="1" algn="just">
              <a:buFont typeface="Calibri" panose="020F0502020204030204" pitchFamily="34" charset="0"/>
              <a:buChar char="⁻"/>
              <a:defRPr/>
            </a:pPr>
            <a:r>
              <a:rPr lang="pl-PL" sz="3200" kern="600" spc="-200" dirty="0">
                <a:cs typeface="Arial" panose="020B0604020202020204" pitchFamily="34" charset="0"/>
              </a:rPr>
              <a:t>rozszerzenie na pracowników samorządowych zatrudnionych w szkołach (administracja, obsługa) przepisów dotyczących pracowników samorządowych zatrudnionych na stanowiskach urzędniczych, w zakresie możliwości przeniesienia do pracy w innej jednostce lub na inne </a:t>
            </a:r>
            <a:r>
              <a:rPr lang="pl-PL" sz="3200" kern="600" spc="-200" dirty="0" smtClean="0">
                <a:cs typeface="Arial" panose="020B0604020202020204" pitchFamily="34" charset="0"/>
              </a:rPr>
              <a:t>stanowisko</a:t>
            </a:r>
            <a:endParaRPr lang="pl-PL" sz="3200" kern="600" spc="-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-40482"/>
            <a:ext cx="13716000" cy="13620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altLang="pl-PL" sz="5400" dirty="0">
                <a:ea typeface="Calibri" pitchFamily="34" charset="0"/>
                <a:cs typeface="Arial" charset="0"/>
              </a:rPr>
              <a:t>Uelastycznienie przepisów</a:t>
            </a:r>
            <a:endParaRPr lang="sv-SE" altLang="pl-PL" sz="5400" dirty="0"/>
          </a:p>
        </p:txBody>
      </p:sp>
      <p:sp>
        <p:nvSpPr>
          <p:cNvPr id="9220" name="Rectangle 1"/>
          <p:cNvSpPr>
            <a:spLocks noGrp="1" noChangeArrowheads="1"/>
          </p:cNvSpPr>
          <p:nvPr>
            <p:ph idx="1"/>
          </p:nvPr>
        </p:nvSpPr>
        <p:spPr>
          <a:xfrm>
            <a:off x="731520" y="2344184"/>
            <a:ext cx="12813792" cy="6020110"/>
          </a:xfrm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l-PL" altLang="pl-PL" sz="3600" dirty="0"/>
              <a:t>Uelastycznienie przepisów w celu realizacji skutecznej i efektywnej polityki kadrowej – wygaszanie gimnazjum (szkoły </a:t>
            </a:r>
            <a:r>
              <a:rPr lang="pl-PL" altLang="pl-PL" sz="3600" dirty="0" smtClean="0"/>
              <a:t>JST) </a:t>
            </a:r>
            <a:r>
              <a:rPr lang="pl-PL" altLang="pl-PL" sz="3600" dirty="0"/>
              <a:t>przez m.in.: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3200" dirty="0"/>
              <a:t>rozszerzenie możliwości ograniczenia </a:t>
            </a:r>
            <a:r>
              <a:rPr lang="pl-PL" altLang="pl-PL" sz="3200" dirty="0" smtClean="0"/>
              <a:t>zatrudnienia na </a:t>
            </a:r>
            <a:r>
              <a:rPr lang="pl-PL" altLang="pl-PL" sz="3200" dirty="0"/>
              <a:t>nauczycieli zatrudnionych na podstawie umowy o </a:t>
            </a:r>
            <a:r>
              <a:rPr lang="pl-PL" altLang="pl-PL" sz="3200" dirty="0" smtClean="0"/>
              <a:t>pracę na </a:t>
            </a:r>
            <a:r>
              <a:rPr lang="pl-PL" altLang="pl-PL" sz="3200" dirty="0"/>
              <a:t>czas nieokreślony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w </a:t>
            </a:r>
            <a:r>
              <a:rPr lang="pl-PL" altLang="pl-PL" sz="3200" dirty="0"/>
              <a:t>pełnym wymiarze </a:t>
            </a:r>
            <a:r>
              <a:rPr lang="pl-PL" altLang="pl-PL" sz="3200" dirty="0" smtClean="0"/>
              <a:t>zajęć</a:t>
            </a:r>
          </a:p>
          <a:p>
            <a:pPr marL="685800" lvl="1" indent="0" algn="just">
              <a:spcBef>
                <a:spcPct val="0"/>
              </a:spcBef>
              <a:buNone/>
              <a:defRPr/>
            </a:pPr>
            <a:endParaRPr lang="pl-PL" altLang="pl-PL" sz="3200" dirty="0"/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3200" dirty="0"/>
              <a:t>umożliwienie ograniczenia zatrudnienia do wymiaru niższego niż ½ obowiązkowego wymiaru </a:t>
            </a:r>
            <a:r>
              <a:rPr lang="pl-PL" altLang="pl-PL" sz="3200" dirty="0" smtClean="0"/>
              <a:t>zajęć</a:t>
            </a:r>
          </a:p>
          <a:p>
            <a:pPr marL="685800" lvl="1" indent="0" algn="just">
              <a:spcBef>
                <a:spcPct val="0"/>
              </a:spcBef>
              <a:buNone/>
              <a:defRPr/>
            </a:pPr>
            <a:endParaRPr lang="pl-PL" altLang="pl-PL" sz="3200" dirty="0"/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3200" dirty="0"/>
              <a:t>w przypadku braku możliwości dalszego zatrudnienia – przeniesienie nauczyciela, za jego zgodą, w stan nieczynny - rozszerzenie stosowania przepisu na wszystkich nauczycieli zatrudnionych na czas nieokreślony </a:t>
            </a:r>
          </a:p>
        </p:txBody>
      </p:sp>
    </p:spTree>
    <p:extLst>
      <p:ext uri="{BB962C8B-B14F-4D97-AF65-F5344CB8AC3E}">
        <p14:creationId xmlns:p14="http://schemas.microsoft.com/office/powerpoint/2010/main" val="32295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-40482"/>
            <a:ext cx="13716000" cy="136207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altLang="pl-PL" sz="4800" dirty="0"/>
              <a:t>Dyrektorzy szkół </a:t>
            </a:r>
            <a:r>
              <a:rPr lang="pl-PL" altLang="pl-PL" sz="4800" dirty="0" smtClean="0"/>
              <a:t>w okresie wdrażania reformy </a:t>
            </a:r>
            <a:endParaRPr lang="sv-SE" altLang="pl-PL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0016" y="2292096"/>
            <a:ext cx="11765280" cy="7280530"/>
          </a:xfrm>
          <a:noFill/>
        </p:spPr>
        <p:txBody>
          <a:bodyPr rtlCol="0">
            <a:normAutofit fontScale="62500" lnSpcReduction="20000"/>
          </a:bodyPr>
          <a:lstStyle/>
          <a:p>
            <a:pPr algn="just">
              <a:defRPr/>
            </a:pPr>
            <a:r>
              <a:rPr lang="pl-PL" b="1" dirty="0" smtClean="0"/>
              <a:t>Do </a:t>
            </a:r>
            <a:r>
              <a:rPr lang="pl-PL" b="1" dirty="0"/>
              <a:t>zakończenia </a:t>
            </a:r>
            <a:r>
              <a:rPr lang="pl-PL" b="1" dirty="0" smtClean="0"/>
              <a:t>kadencji, </a:t>
            </a:r>
            <a:r>
              <a:rPr lang="pl-PL" b="1" dirty="0"/>
              <a:t>dyrektorzy szkół obecnego systemu, które z mocy ustawy przekształcą się w szkoły nowego systemu stają się dyrektorami tych szkół. </a:t>
            </a:r>
          </a:p>
          <a:p>
            <a:pPr lvl="0" algn="just">
              <a:defRPr/>
            </a:pPr>
            <a:r>
              <a:rPr lang="pl-PL" dirty="0"/>
              <a:t>w przypadku przekształcanych zespołów szkół starego systemu, w którego skład wchodzi gimnazjum i jedna z pozostałych szkół systemu</a:t>
            </a:r>
          </a:p>
          <a:p>
            <a:pPr lvl="1" algn="just">
              <a:buFont typeface="Calibri" panose="020F0502020204030204" pitchFamily="34" charset="0"/>
              <a:buChar char="⁻"/>
              <a:defRPr/>
            </a:pPr>
            <a:r>
              <a:rPr lang="pl-PL" dirty="0"/>
              <a:t>dyrektor zespołu staje się dyrektorem szkoły nowego systemu – do zakończenia kadencji</a:t>
            </a:r>
          </a:p>
          <a:p>
            <a:pPr algn="just">
              <a:defRPr/>
            </a:pPr>
            <a:r>
              <a:rPr lang="pl-PL" dirty="0"/>
              <a:t>w przypadku włączenia gimnazjum do innego typu szkoły :</a:t>
            </a:r>
          </a:p>
          <a:p>
            <a:pPr marL="0" indent="0" algn="just">
              <a:buNone/>
              <a:defRPr/>
            </a:pPr>
            <a:r>
              <a:rPr lang="pl-PL" b="1" dirty="0"/>
              <a:t>SP + GIM:</a:t>
            </a:r>
          </a:p>
          <a:p>
            <a:pPr lvl="1" algn="just">
              <a:buFont typeface="Calibri" panose="020F0502020204030204" pitchFamily="34" charset="0"/>
              <a:buChar char="⁻"/>
              <a:defRPr/>
            </a:pPr>
            <a:r>
              <a:rPr lang="pl-PL" dirty="0"/>
              <a:t>dyrektor SP6 staje się dyrektorem SP8 </a:t>
            </a:r>
          </a:p>
          <a:p>
            <a:pPr lvl="1" algn="just">
              <a:buFont typeface="Calibri" panose="020F0502020204030204" pitchFamily="34" charset="0"/>
              <a:buChar char="⁻"/>
              <a:defRPr/>
            </a:pPr>
            <a:r>
              <a:rPr lang="pl-PL" dirty="0"/>
              <a:t>dyrektor gimnazjum staje się wicedyrektorem w SP8</a:t>
            </a:r>
          </a:p>
          <a:p>
            <a:pPr marL="0" indent="0" algn="just">
              <a:buNone/>
              <a:defRPr/>
            </a:pPr>
            <a:r>
              <a:rPr lang="pl-PL" b="1" dirty="0"/>
              <a:t>LO + GIM:</a:t>
            </a:r>
          </a:p>
          <a:p>
            <a:pPr lvl="1" algn="just">
              <a:buFontTx/>
              <a:buChar char="-"/>
              <a:defRPr/>
            </a:pPr>
            <a:r>
              <a:rPr lang="pl-PL" dirty="0"/>
              <a:t>dyrektor dotychczasowego LO staje się dyrektorem LO – do zakończenia kadencji</a:t>
            </a:r>
          </a:p>
          <a:p>
            <a:pPr lvl="1" algn="just">
              <a:buFontTx/>
              <a:buChar char="-"/>
              <a:defRPr/>
            </a:pPr>
            <a:r>
              <a:rPr lang="pl-PL" dirty="0"/>
              <a:t>dyrektor gimnazjum staje się wicedyrektorem w LO – do zakończenia kadencji</a:t>
            </a:r>
          </a:p>
          <a:p>
            <a:pPr marL="0" indent="0" algn="just">
              <a:buNone/>
              <a:defRPr/>
            </a:pPr>
            <a:r>
              <a:rPr lang="pl-PL" dirty="0"/>
              <a:t>	(możliwość przedłużenia kadencji do 31 sierpnia 2019 r. )</a:t>
            </a:r>
          </a:p>
          <a:p>
            <a:pPr algn="just">
              <a:defRPr/>
            </a:pPr>
            <a:r>
              <a:rPr lang="pl-PL" dirty="0"/>
              <a:t>w przypadku przekształcenia gimnazjum w inną szkołę, np.:</a:t>
            </a:r>
          </a:p>
          <a:p>
            <a:pPr marL="685800" lvl="1" indent="0" algn="just">
              <a:buNone/>
              <a:defRPr/>
            </a:pPr>
            <a:r>
              <a:rPr lang="pl-PL" dirty="0"/>
              <a:t>- GIM w LO – dyrektor gimnazjum, który posiada poziom wykształcenia wymagany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zajmowania stanowiska dyrektora w LO staje się dyrektorem tej szkoły do zakończenia kadencji </a:t>
            </a:r>
            <a:r>
              <a:rPr lang="pl-PL" dirty="0" smtClean="0"/>
              <a:t> (</a:t>
            </a:r>
            <a:r>
              <a:rPr lang="pl-PL" dirty="0"/>
              <a:t>możliwość przedłużenia kadencji do 31 sierpnia 2019 r.)</a:t>
            </a:r>
          </a:p>
        </p:txBody>
      </p:sp>
    </p:spTree>
    <p:extLst>
      <p:ext uri="{BB962C8B-B14F-4D97-AF65-F5344CB8AC3E}">
        <p14:creationId xmlns:p14="http://schemas.microsoft.com/office/powerpoint/2010/main" val="24433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9"/>
          <p:cNvSpPr txBox="1">
            <a:spLocks noChangeArrowheads="1"/>
          </p:cNvSpPr>
          <p:nvPr/>
        </p:nvSpPr>
        <p:spPr bwMode="auto">
          <a:xfrm>
            <a:off x="925966" y="717136"/>
            <a:ext cx="9689307" cy="89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pl-PL" altLang="pl-PL" sz="6600" b="1" dirty="0" smtClean="0">
                <a:solidFill>
                  <a:srgbClr val="25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Działania w regionach</a:t>
            </a:r>
            <a:endParaRPr lang="pl-PL" altLang="pl-PL" sz="6600" b="1" dirty="0">
              <a:solidFill>
                <a:srgbClr val="25AA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148" name="pole tekstowe 15"/>
          <p:cNvSpPr txBox="1">
            <a:spLocks noChangeArrowheads="1"/>
          </p:cNvSpPr>
          <p:nvPr/>
        </p:nvSpPr>
        <p:spPr bwMode="auto">
          <a:xfrm>
            <a:off x="925966" y="2721920"/>
            <a:ext cx="1167526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Do </a:t>
            </a:r>
            <a:r>
              <a:rPr lang="pl-PL" sz="2400" b="1" dirty="0"/>
              <a:t>końca </a:t>
            </a:r>
            <a:r>
              <a:rPr lang="pl-PL" sz="2400" b="1" dirty="0" smtClean="0"/>
              <a:t>listopada - spotkania </a:t>
            </a:r>
            <a:r>
              <a:rPr lang="pl-PL" sz="2400" b="1" dirty="0"/>
              <a:t>z rodzicami, uczniami, dyrektorami szkół, nauczycielami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i przedstawicielami samorządów w regionach: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pl-PL" sz="2400" dirty="0"/>
              <a:t>z</a:t>
            </a:r>
            <a:r>
              <a:rPr lang="pl-PL" sz="2400" dirty="0" smtClean="0"/>
              <a:t> udziałem Kierownictwa MEN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pl-PL" sz="2400" dirty="0"/>
              <a:t>o</a:t>
            </a:r>
            <a:r>
              <a:rPr lang="pl-PL" sz="2400" dirty="0" smtClean="0"/>
              <a:t>rganizowane przez Kuratorów Oświaty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pl-PL" sz="2400" dirty="0"/>
              <a:t>o</a:t>
            </a:r>
            <a:r>
              <a:rPr lang="pl-PL" sz="2400" dirty="0" smtClean="0"/>
              <a:t>rganizowane przez Urzędy Wojewódzkie </a:t>
            </a:r>
          </a:p>
          <a:p>
            <a:pPr lvl="1" indent="0"/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Chcemy być blisko rodziców, uczniów, </a:t>
            </a:r>
            <a:r>
              <a:rPr lang="pl-PL" sz="2400" dirty="0" smtClean="0"/>
              <a:t>nauczycieli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Będziemy odpowiadać na zaproszenia – od rodziców, dyrektorów szkół, nauczycieli, którzy chcieliby porozmawiać o swoich obawach, czy wątpliwościach związanych z planowanymi zmianami w oświacie</a:t>
            </a:r>
            <a:br>
              <a:rPr lang="pl-PL" sz="2400" dirty="0" smtClean="0"/>
            </a:b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Chcemy informować media o naszych działaniach, pokazywać rozwiązania, które przewidzieliśmy w związku z reformą edukacji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6151" name="pole tekstowe 20"/>
          <p:cNvSpPr txBox="1">
            <a:spLocks noChangeArrowheads="1"/>
          </p:cNvSpPr>
          <p:nvPr/>
        </p:nvSpPr>
        <p:spPr bwMode="auto">
          <a:xfrm>
            <a:off x="7184233" y="9201151"/>
            <a:ext cx="5450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2800" b="1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www.reformaedukacji.men.gov.pl</a:t>
            </a:r>
            <a:endParaRPr lang="pl-PL" altLang="pl-PL" sz="2000" b="1">
              <a:solidFill>
                <a:srgbClr val="1C1C4E"/>
              </a:solidFill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9" y="6115609"/>
            <a:ext cx="59959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20" y="6115608"/>
            <a:ext cx="5186363" cy="16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781436" y="2767237"/>
            <a:ext cx="10693188" cy="1154162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pl-PL" sz="6600" b="1" dirty="0">
                <a:solidFill>
                  <a:srgbClr val="002060"/>
                </a:solidFill>
              </a:rPr>
              <a:t>Finansowanie zmian</a:t>
            </a:r>
            <a:endParaRPr lang="pl-PL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73610" y="1834859"/>
            <a:ext cx="12313368" cy="210826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</a:rPr>
              <a:t>Liczba </a:t>
            </a:r>
            <a:r>
              <a:rPr lang="pl-PL" sz="3200" b="1" dirty="0">
                <a:latin typeface="+mj-lt"/>
              </a:rPr>
              <a:t>uczniów w szkołach dla dzieci i młodzieży i dzieci objętych wychowaniem przedszkolnym oraz zmiana tej liczby w stosunku do września 2015 r.</a:t>
            </a:r>
          </a:p>
          <a:p>
            <a:endParaRPr lang="pl-PL" sz="3200" b="1" dirty="0">
              <a:latin typeface="+mj-lt"/>
            </a:endParaRP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05" y="3655251"/>
            <a:ext cx="9530107" cy="6147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5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65632" y="2285845"/>
            <a:ext cx="11509248" cy="161582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pl-PL" sz="3200" dirty="0"/>
              <a:t>Tabela. Liczba uczniów w szkołach dla dzieci i młodzieży w roku budżetowym w odniesieniu do liczby dzieci przyjętej przy kalkulacji części oświatowej subwencji ogólnej na rok 2016 (w tys.).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2" y="4476008"/>
            <a:ext cx="12796653" cy="240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6577" y="2323443"/>
            <a:ext cx="12200334" cy="5001369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pl-PL" sz="3200" dirty="0"/>
              <a:t>W projekcie budżetu na rok </a:t>
            </a:r>
            <a:r>
              <a:rPr lang="pl-PL" sz="3200" dirty="0">
                <a:solidFill>
                  <a:srgbClr val="FF0000"/>
                </a:solidFill>
              </a:rPr>
              <a:t>2017</a:t>
            </a:r>
            <a:r>
              <a:rPr lang="pl-PL" sz="3200" dirty="0"/>
              <a:t>, subwencja oświatowa wzrosła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 </a:t>
            </a:r>
            <a:r>
              <a:rPr lang="pl-PL" sz="3200" dirty="0"/>
              <a:t>stosunku do roku </a:t>
            </a:r>
            <a:r>
              <a:rPr lang="pl-PL" sz="3200" dirty="0">
                <a:solidFill>
                  <a:srgbClr val="FF0000"/>
                </a:solidFill>
              </a:rPr>
              <a:t>2016 o 413 </a:t>
            </a:r>
            <a:r>
              <a:rPr lang="pl-PL" sz="3200" dirty="0"/>
              <a:t>mln zł. Pieniądze te pokryją waloryzację wynagrodzeń </a:t>
            </a:r>
            <a:r>
              <a:rPr lang="pl-PL" sz="3200" dirty="0" smtClean="0"/>
              <a:t>nauczycieli</a:t>
            </a:r>
          </a:p>
          <a:p>
            <a:endParaRPr lang="pl-PL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l-PL" sz="3200" dirty="0"/>
              <a:t>Znacznie zmniejszyła się liczba dzieci w szkole – mniej 6-latków poszło do szkoły (to konsekwencja podwyższenia wieku obowiązku szkolnego), mniej jest słuchaczy szkół dla dorosłych. W związku z tym subwencja dla samorządów powinna być zmniejszona o kwotę </a:t>
            </a:r>
            <a:r>
              <a:rPr lang="pl-PL" sz="3200" dirty="0">
                <a:solidFill>
                  <a:srgbClr val="FF0000"/>
                </a:solidFill>
              </a:rPr>
              <a:t>1 mld 765</a:t>
            </a:r>
            <a:r>
              <a:rPr lang="pl-PL" sz="3200" dirty="0"/>
              <a:t> mln zł. </a:t>
            </a:r>
            <a:r>
              <a:rPr lang="pl-PL" sz="3200" u="sng" dirty="0" smtClean="0"/>
              <a:t>Nie </a:t>
            </a:r>
            <a:r>
              <a:rPr lang="pl-PL" sz="3200" u="sng" dirty="0"/>
              <a:t>zrobiono </a:t>
            </a:r>
            <a:r>
              <a:rPr lang="pl-PL" sz="3200" u="sng" dirty="0" smtClean="0"/>
              <a:t>tego</a:t>
            </a:r>
            <a:endParaRPr lang="pl-PL" sz="3200" u="sng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 smtClean="0">
                <a:solidFill>
                  <a:schemeClr val="tx1"/>
                </a:solidFill>
              </a:rPr>
              <a:t>Subwencja oświatowa</a:t>
            </a:r>
            <a:endParaRPr lang="pl-PL" alt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6577" y="2323443"/>
            <a:ext cx="12200334" cy="5001369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pl-PL" sz="3200" dirty="0"/>
              <a:t>Od </a:t>
            </a:r>
            <a:r>
              <a:rPr lang="pl-PL" sz="3200" dirty="0">
                <a:solidFill>
                  <a:srgbClr val="FF0000"/>
                </a:solidFill>
              </a:rPr>
              <a:t>2017</a:t>
            </a:r>
            <a:r>
              <a:rPr lang="pl-PL" sz="3200" dirty="0"/>
              <a:t> r. subwencją oświatową będą także objęte dzieci 6-letnie w przedszkolach, w kwocie </a:t>
            </a:r>
            <a:r>
              <a:rPr lang="pl-PL" sz="3200" dirty="0" smtClean="0">
                <a:solidFill>
                  <a:srgbClr val="FF0000"/>
                </a:solidFill>
              </a:rPr>
              <a:t>4 </a:t>
            </a:r>
            <a:r>
              <a:rPr lang="pl-PL" sz="3200" dirty="0">
                <a:solidFill>
                  <a:srgbClr val="FF0000"/>
                </a:solidFill>
              </a:rPr>
              <a:t>300 zł </a:t>
            </a:r>
            <a:r>
              <a:rPr lang="pl-PL" sz="3200" dirty="0"/>
              <a:t>średnio na dziecko.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Łącznie </a:t>
            </a:r>
            <a:r>
              <a:rPr lang="pl-PL" sz="3200" dirty="0"/>
              <a:t>samorządy dostaną na ten cel w roku </a:t>
            </a:r>
            <a:r>
              <a:rPr lang="pl-PL" sz="3200" dirty="0">
                <a:solidFill>
                  <a:srgbClr val="FF0000"/>
                </a:solidFill>
              </a:rPr>
              <a:t>2017 </a:t>
            </a:r>
            <a:r>
              <a:rPr lang="pl-PL" sz="3200" dirty="0"/>
              <a:t>w subwencji oświatowej środki w wysokości </a:t>
            </a:r>
            <a:r>
              <a:rPr lang="pl-PL" sz="3200" dirty="0">
                <a:solidFill>
                  <a:srgbClr val="FF0000"/>
                </a:solidFill>
              </a:rPr>
              <a:t>1 mld 436 mln </a:t>
            </a:r>
            <a:r>
              <a:rPr lang="pl-PL" sz="3200" dirty="0" smtClean="0"/>
              <a:t>zł</a:t>
            </a:r>
            <a:endParaRPr lang="pl-PL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pl-PL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l-PL" sz="3200" dirty="0"/>
              <a:t>W </a:t>
            </a:r>
            <a:r>
              <a:rPr lang="pl-PL" sz="3200" dirty="0">
                <a:solidFill>
                  <a:srgbClr val="FF0000"/>
                </a:solidFill>
              </a:rPr>
              <a:t>2017</a:t>
            </a:r>
            <a:r>
              <a:rPr lang="pl-PL" sz="3200" dirty="0"/>
              <a:t> roku samorządy poniosą również wydatki </a:t>
            </a:r>
            <a:r>
              <a:rPr lang="pl-PL" sz="3200" dirty="0" smtClean="0"/>
              <a:t>z </a:t>
            </a:r>
            <a:r>
              <a:rPr lang="pl-PL" sz="3200" dirty="0"/>
              <a:t>tytułu zmian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 </a:t>
            </a:r>
            <a:r>
              <a:rPr lang="pl-PL" sz="3200" dirty="0"/>
              <a:t>kształceniu zawodowym </a:t>
            </a:r>
            <a:r>
              <a:rPr lang="pl-PL" sz="3200" dirty="0" smtClean="0"/>
              <a:t>i </a:t>
            </a:r>
            <a:r>
              <a:rPr lang="pl-PL" sz="3200" dirty="0"/>
              <a:t>prowadzeniu </a:t>
            </a:r>
            <a:r>
              <a:rPr lang="pl-PL" sz="3200" dirty="0" smtClean="0"/>
              <a:t>oddziałów przygotowawczych</a:t>
            </a:r>
            <a:r>
              <a:rPr lang="pl-PL" sz="3200" dirty="0"/>
              <a:t>, szacujemy, że te wydatki będą na poziomie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około </a:t>
            </a:r>
            <a:r>
              <a:rPr lang="pl-PL" sz="3200" dirty="0" smtClean="0">
                <a:solidFill>
                  <a:srgbClr val="FF0000"/>
                </a:solidFill>
              </a:rPr>
              <a:t>15 </a:t>
            </a:r>
            <a:r>
              <a:rPr lang="pl-PL" sz="3200" dirty="0"/>
              <a:t>mln </a:t>
            </a:r>
            <a:r>
              <a:rPr lang="pl-PL" sz="3200" dirty="0" smtClean="0"/>
              <a:t>zł </a:t>
            </a:r>
            <a:endParaRPr lang="pl-PL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 smtClean="0">
                <a:solidFill>
                  <a:schemeClr val="tx1"/>
                </a:solidFill>
              </a:rPr>
              <a:t>Subwencja oświatowa</a:t>
            </a:r>
            <a:endParaRPr lang="pl-PL" alt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6577" y="2323443"/>
            <a:ext cx="12200334" cy="6017032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3200" dirty="0" smtClean="0"/>
              <a:t>Liczba </a:t>
            </a:r>
            <a:r>
              <a:rPr lang="pl-PL" sz="3200" dirty="0"/>
              <a:t>oddziałów klas VII od września 2017 r. będzie większa niż liczba oddziałów klas I gimnazjów, gdyby </a:t>
            </a:r>
            <a:r>
              <a:rPr lang="pl-PL" sz="3200" dirty="0" smtClean="0"/>
              <a:t>powstały (teoretycznie </a:t>
            </a:r>
            <a:r>
              <a:rPr lang="pl-PL" sz="3200" dirty="0"/>
              <a:t>o 2,4 tys</a:t>
            </a:r>
            <a:r>
              <a:rPr lang="pl-PL" sz="3200" dirty="0" smtClean="0"/>
              <a:t>.)</a:t>
            </a:r>
            <a:endParaRPr lang="pl-PL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3200" dirty="0"/>
              <a:t> Liczba oddziałów klas VII od września 2018 r. będzie większa niż liczba oddziałów klas I gimnazjów, gdyby </a:t>
            </a:r>
            <a:r>
              <a:rPr lang="pl-PL" sz="3200" dirty="0" smtClean="0"/>
              <a:t>powstały (teoretycznie </a:t>
            </a:r>
            <a:r>
              <a:rPr lang="pl-PL" sz="3200" dirty="0"/>
              <a:t>o 2,8 tys</a:t>
            </a:r>
            <a:r>
              <a:rPr lang="pl-PL" sz="3200" dirty="0" smtClean="0"/>
              <a:t>.)</a:t>
            </a:r>
            <a:endParaRPr lang="pl-PL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3200" dirty="0"/>
              <a:t>Łącznie liczba oddziałów klas VII i VIII mogłaby być większa </a:t>
            </a:r>
            <a:r>
              <a:rPr lang="pl-PL" sz="3200" dirty="0" smtClean="0"/>
              <a:t>o </a:t>
            </a:r>
            <a:r>
              <a:rPr lang="pl-PL" sz="3200" dirty="0"/>
              <a:t>5,2 tys. niż oddziałów klas I </a:t>
            </a:r>
            <a:r>
              <a:rPr lang="pl-PL" sz="3200" dirty="0" err="1"/>
              <a:t>i</a:t>
            </a:r>
            <a:r>
              <a:rPr lang="pl-PL" sz="3200" dirty="0"/>
              <a:t> II gimnazjów, gdyby </a:t>
            </a:r>
            <a:r>
              <a:rPr lang="pl-PL" sz="3200" dirty="0" smtClean="0"/>
              <a:t>powstały</a:t>
            </a:r>
            <a:endParaRPr lang="pl-PL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3200" dirty="0"/>
              <a:t>Z drugiej strony, od września 2019 r. liczba oddziałów klas I szkół ponadpodstawowych, dla uczniów po VIII klasie SP, będzie mniejsza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o </a:t>
            </a:r>
            <a:r>
              <a:rPr lang="pl-PL" sz="3200" dirty="0"/>
              <a:t>2 tys. od liczby oddziałów klas III gimnazjów, gdyby powstały.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3200" dirty="0"/>
              <a:t>Łącznie, po uwzględnieniu powyższych efektów, istnieje teoretyczna możliwość dodatkowego zatrudnienia ok. 5,3 tys. </a:t>
            </a:r>
            <a:r>
              <a:rPr lang="pl-PL" sz="3200" dirty="0" smtClean="0"/>
              <a:t>nauczycieli</a:t>
            </a:r>
            <a:endParaRPr lang="pl-PL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pl-PL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schemeClr val="tx1"/>
                </a:solidFill>
              </a:rPr>
              <a:t>Zwiększona liczba oddziałów klas VII i VIII</a:t>
            </a:r>
          </a:p>
        </p:txBody>
      </p:sp>
    </p:spTree>
    <p:extLst>
      <p:ext uri="{BB962C8B-B14F-4D97-AF65-F5344CB8AC3E}">
        <p14:creationId xmlns:p14="http://schemas.microsoft.com/office/powerpoint/2010/main" val="30768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01316" y="2114837"/>
            <a:ext cx="12200334" cy="7463582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prstClr val="black"/>
                </a:solidFill>
              </a:rPr>
              <a:t>Nowym </a:t>
            </a:r>
            <a:r>
              <a:rPr lang="pl-PL" sz="2800" dirty="0">
                <a:solidFill>
                  <a:prstClr val="black"/>
                </a:solidFill>
              </a:rPr>
              <a:t>typem szkoły będzie branżowa szkoła I </a:t>
            </a:r>
            <a:r>
              <a:rPr lang="pl-PL" sz="2800" dirty="0" err="1">
                <a:solidFill>
                  <a:prstClr val="black"/>
                </a:solidFill>
              </a:rPr>
              <a:t>i</a:t>
            </a:r>
            <a:r>
              <a:rPr lang="pl-PL" sz="2800" dirty="0">
                <a:solidFill>
                  <a:prstClr val="black"/>
                </a:solidFill>
              </a:rPr>
              <a:t> II stopnia. Zakłada się, że 30% uczniów, którzy do tej pory wybierali zasadniczą szkołę zawodową, będzie zainteresowanych kontynuacją nauki w branżowej szkole II stopnia.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</a:rPr>
              <a:t>Subwencja niezbędna na prowadzenie  szkół branżowych II stopnia (w zakresie uczniów którzy do tej pory wybierali zasadnicze szkoły zawodowe) </a:t>
            </a:r>
            <a:r>
              <a:rPr lang="pl-PL" sz="2800" dirty="0" smtClean="0">
                <a:solidFill>
                  <a:prstClr val="black"/>
                </a:solidFill>
              </a:rPr>
              <a:t>– ok</a:t>
            </a:r>
            <a:r>
              <a:rPr lang="pl-PL" sz="2800" dirty="0">
                <a:solidFill>
                  <a:prstClr val="black"/>
                </a:solidFill>
              </a:rPr>
              <a:t>. 264 mln zł w dwuletnim </a:t>
            </a:r>
            <a:r>
              <a:rPr lang="pl-PL" sz="2800" dirty="0" smtClean="0">
                <a:solidFill>
                  <a:prstClr val="black"/>
                </a:solidFill>
              </a:rPr>
              <a:t>cyklu </a:t>
            </a:r>
            <a:endParaRPr lang="pl-PL" sz="2800" dirty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</a:rPr>
              <a:t>Źródłem finansowania tych wydatków od roku szkolnego 2022/2023 będzie skrócenie się łącznej długości nauki dzieci, które zakończą edukację na szkole branżowej I stopnia. Zmniejszenie wydatków z tego tytułu, szacuje się </a:t>
            </a:r>
            <a:r>
              <a:rPr lang="pl-PL" sz="2800" dirty="0" smtClean="0">
                <a:solidFill>
                  <a:prstClr val="black"/>
                </a:solidFill>
              </a:rPr>
              <a:t>na </a:t>
            </a:r>
            <a:r>
              <a:rPr lang="pl-PL" sz="2800" dirty="0">
                <a:solidFill>
                  <a:prstClr val="black"/>
                </a:solidFill>
              </a:rPr>
              <a:t>kwotę 447 mln zł </a:t>
            </a:r>
            <a:r>
              <a:rPr lang="pl-PL" sz="2800" dirty="0" smtClean="0">
                <a:solidFill>
                  <a:prstClr val="black"/>
                </a:solidFill>
              </a:rPr>
              <a:t>rocznie </a:t>
            </a:r>
            <a:endParaRPr lang="pl-PL" sz="2800" dirty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</a:rPr>
              <a:t>W zakresie uczniów, którzy zamiast uczęszczać do technikum wybiorą dwustopniowe kształcenie w branżowej szkole, efekt dla finansowania poprzez część oświatową subwencji ogólnej będzie </a:t>
            </a:r>
            <a:r>
              <a:rPr lang="pl-PL" sz="2800" dirty="0" smtClean="0">
                <a:solidFill>
                  <a:prstClr val="black"/>
                </a:solidFill>
              </a:rPr>
              <a:t>neutralny</a:t>
            </a:r>
            <a:endParaRPr lang="pl-PL" sz="2800" dirty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</a:rPr>
              <a:t>W okresie przejściowym, w roku szkolnym 2020/2021 i 2021/2022 finansowanie branżowej szkoły II stopnia, w przypadku uczniów, którzy do tej pory wybierali zasadnicze szkoły zawodowe, będzie odbywało się z uwzględnieniem spadającej liczby uczniów w całym systemie </a:t>
            </a:r>
            <a:r>
              <a:rPr lang="pl-PL" sz="2800" dirty="0" smtClean="0">
                <a:solidFill>
                  <a:prstClr val="black"/>
                </a:solidFill>
              </a:rPr>
              <a:t>oświaty</a:t>
            </a: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schemeClr val="tx1"/>
                </a:solidFill>
              </a:rPr>
              <a:t>Kształcenie zawodowe</a:t>
            </a:r>
          </a:p>
        </p:txBody>
      </p:sp>
    </p:spTree>
    <p:extLst>
      <p:ext uri="{BB962C8B-B14F-4D97-AF65-F5344CB8AC3E}">
        <p14:creationId xmlns:p14="http://schemas.microsoft.com/office/powerpoint/2010/main" val="20751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1316" y="1903141"/>
            <a:ext cx="12344400" cy="67889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600" dirty="0"/>
              <a:t>Doradztwo zawodowe dla dzieci klas VII i VIII szkół podstawowych </a:t>
            </a:r>
            <a:r>
              <a:rPr lang="pl-PL" sz="3600" dirty="0" smtClean="0"/>
              <a:t>w </a:t>
            </a:r>
            <a:r>
              <a:rPr lang="pl-PL" sz="3600" dirty="0"/>
              <a:t>wymiarze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po </a:t>
            </a:r>
            <a:r>
              <a:rPr lang="pl-PL" sz="3600" dirty="0"/>
              <a:t>10 godzin rocznie na każdy oddział klasowy w klasie VII i VIII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oraz </a:t>
            </a:r>
            <a:r>
              <a:rPr lang="pl-PL" sz="3600" dirty="0"/>
              <a:t>po 10 godzin w całym cyklu nauczania dla każdego oddziału liceum ogólnokształcącego, technikum i branżowej </a:t>
            </a:r>
            <a:r>
              <a:rPr lang="pl-PL" sz="3600" dirty="0" smtClean="0"/>
              <a:t>szkoły </a:t>
            </a:r>
          </a:p>
          <a:p>
            <a:pPr>
              <a:lnSpc>
                <a:spcPct val="100000"/>
              </a:lnSpc>
            </a:pPr>
            <a:endParaRPr lang="pl-PL" sz="3600" dirty="0"/>
          </a:p>
          <a:p>
            <a:pPr>
              <a:lnSpc>
                <a:spcPct val="100000"/>
              </a:lnSpc>
            </a:pPr>
            <a:r>
              <a:rPr lang="pl-PL" sz="3600" dirty="0"/>
              <a:t>Wydatki wyniosą od 8 mln zł w roku 2017 do 46 mln zł w roku 2020 i latach następnych (zostały one obliczone z uwzględnieniem średniego wynagrodzenia nauczyciela zatrudnionego na zasadach określonych w Karcie Nauczyciela</a:t>
            </a:r>
            <a:r>
              <a:rPr lang="pl-PL" sz="3600" dirty="0" smtClean="0"/>
              <a:t>) </a:t>
            </a:r>
            <a:endParaRPr lang="pl-PL" sz="3600" dirty="0"/>
          </a:p>
          <a:p>
            <a:endParaRPr lang="pl-PL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schemeClr val="tx1"/>
                </a:solidFill>
              </a:rPr>
              <a:t>Doradztwo zawodowe</a:t>
            </a:r>
          </a:p>
        </p:txBody>
      </p:sp>
    </p:spTree>
    <p:extLst>
      <p:ext uri="{BB962C8B-B14F-4D97-AF65-F5344CB8AC3E}">
        <p14:creationId xmlns:p14="http://schemas.microsoft.com/office/powerpoint/2010/main" val="18059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14074" y="2061650"/>
            <a:ext cx="11341260" cy="5816977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prstClr val="black"/>
                </a:solidFill>
              </a:rPr>
              <a:t>Możliwość </a:t>
            </a:r>
            <a:r>
              <a:rPr lang="pl-PL" sz="3200" dirty="0">
                <a:solidFill>
                  <a:prstClr val="black"/>
                </a:solidFill>
              </a:rPr>
              <a:t>tworzenia oddziałów przygotowawczych dla uczniów przybywających z zagranicy, którzy nie znają języka polskiego i mają trudności </a:t>
            </a:r>
            <a:r>
              <a:rPr lang="pl-PL" sz="3200" dirty="0" smtClean="0">
                <a:solidFill>
                  <a:prstClr val="black"/>
                </a:solidFill>
              </a:rPr>
              <a:t>adaptacyjne</a:t>
            </a:r>
          </a:p>
          <a:p>
            <a:endParaRPr lang="pl-PL" sz="3200" dirty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prstClr val="black"/>
                </a:solidFill>
              </a:rPr>
              <a:t>Planowana kwota na ucznia w  </a:t>
            </a:r>
            <a:r>
              <a:rPr lang="pl-PL" sz="3200" dirty="0" smtClean="0">
                <a:solidFill>
                  <a:prstClr val="black"/>
                </a:solidFill>
              </a:rPr>
              <a:t>oddziale przygotowawczym </a:t>
            </a:r>
          </a:p>
          <a:p>
            <a:r>
              <a:rPr lang="pl-PL" sz="3200" dirty="0" smtClean="0">
                <a:solidFill>
                  <a:prstClr val="black"/>
                </a:solidFill>
              </a:rPr>
              <a:t>ok</a:t>
            </a:r>
            <a:r>
              <a:rPr lang="pl-PL" sz="3200" dirty="0">
                <a:solidFill>
                  <a:prstClr val="black"/>
                </a:solidFill>
              </a:rPr>
              <a:t>. </a:t>
            </a:r>
            <a:r>
              <a:rPr lang="pl-PL" sz="3200" dirty="0" smtClean="0">
                <a:solidFill>
                  <a:prstClr val="black"/>
                </a:solidFill>
              </a:rPr>
              <a:t>1 </a:t>
            </a:r>
            <a:r>
              <a:rPr lang="pl-PL" sz="3200" dirty="0">
                <a:solidFill>
                  <a:prstClr val="black"/>
                </a:solidFill>
              </a:rPr>
              <a:t>590 zł na ucznia </a:t>
            </a:r>
            <a:endParaRPr lang="pl-PL" sz="3200" dirty="0" smtClean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pl-PL" sz="3200" dirty="0" smtClean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prstClr val="black"/>
                </a:solidFill>
              </a:rPr>
              <a:t>Skutki </a:t>
            </a:r>
            <a:r>
              <a:rPr lang="pl-PL" sz="3200" dirty="0">
                <a:solidFill>
                  <a:prstClr val="black"/>
                </a:solidFill>
              </a:rPr>
              <a:t>finansowe stworzenia dodatkowych oddziałów przygotowawczych </a:t>
            </a:r>
            <a:r>
              <a:rPr lang="pl-PL" sz="3200" dirty="0" smtClean="0">
                <a:solidFill>
                  <a:prstClr val="black"/>
                </a:solidFill>
              </a:rPr>
              <a:t>w </a:t>
            </a:r>
            <a:r>
              <a:rPr lang="pl-PL" sz="3200" dirty="0">
                <a:solidFill>
                  <a:prstClr val="black"/>
                </a:solidFill>
              </a:rPr>
              <a:t>szkołach, dla uczniów nieznających lub słabo znających język polski obecnie korzystających z sytemu -  ok. 4 mln </a:t>
            </a:r>
            <a:r>
              <a:rPr lang="pl-PL" sz="3200" dirty="0" smtClean="0">
                <a:solidFill>
                  <a:prstClr val="black"/>
                </a:solidFill>
              </a:rPr>
              <a:t>zł</a:t>
            </a:r>
            <a:endParaRPr lang="pl-PL" sz="3200" dirty="0">
              <a:solidFill>
                <a:prstClr val="black"/>
              </a:solidFill>
            </a:endParaRPr>
          </a:p>
          <a:p>
            <a:endParaRPr lang="pl-PL" sz="1700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schemeClr val="tx1"/>
                </a:solidFill>
              </a:rPr>
              <a:t>Oddziały przygotowawcze</a:t>
            </a:r>
          </a:p>
        </p:txBody>
      </p:sp>
    </p:spTree>
    <p:extLst>
      <p:ext uri="{BB962C8B-B14F-4D97-AF65-F5344CB8AC3E}">
        <p14:creationId xmlns:p14="http://schemas.microsoft.com/office/powerpoint/2010/main" val="23296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1" y="2637991"/>
            <a:ext cx="11561114" cy="595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schemeClr val="tx1"/>
                </a:solidFill>
              </a:rPr>
              <a:t>Rozliczenie środków w horyzoncie 11 lat z wyszczególnieniem środków subwencyjnych</a:t>
            </a:r>
          </a:p>
        </p:txBody>
      </p:sp>
    </p:spTree>
    <p:extLst>
      <p:ext uri="{BB962C8B-B14F-4D97-AF65-F5344CB8AC3E}">
        <p14:creationId xmlns:p14="http://schemas.microsoft.com/office/powerpoint/2010/main" val="30510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9"/>
          <p:cNvSpPr txBox="1">
            <a:spLocks noChangeArrowheads="1"/>
          </p:cNvSpPr>
          <p:nvPr/>
        </p:nvSpPr>
        <p:spPr bwMode="auto">
          <a:xfrm>
            <a:off x="0" y="3549809"/>
            <a:ext cx="13716000" cy="94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pl-PL" altLang="pl-PL" sz="8000" b="1" dirty="0">
                <a:solidFill>
                  <a:srgbClr val="25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Zmiana ustroju szkolnego</a:t>
            </a:r>
          </a:p>
        </p:txBody>
      </p:sp>
      <p:pic>
        <p:nvPicPr>
          <p:cNvPr id="11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5077490"/>
            <a:ext cx="4633248" cy="15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07" y="5325140"/>
            <a:ext cx="4007631" cy="126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5"/>
          <p:cNvSpPr txBox="1">
            <a:spLocks noGrp="1"/>
          </p:cNvSpPr>
          <p:nvPr>
            <p:ph idx="1"/>
          </p:nvPr>
        </p:nvSpPr>
        <p:spPr>
          <a:xfrm>
            <a:off x="1026320" y="2154555"/>
            <a:ext cx="11880056" cy="76700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defRPr/>
            </a:pPr>
            <a:r>
              <a:rPr lang="pl-PL" sz="2400" dirty="0"/>
              <a:t>Poziom środków przeznaczanych przez samorządy na dowożenie uczniów wynosi 850 mln zł rocznie (na podstawie sprawozdań budżetowych </a:t>
            </a:r>
            <a:r>
              <a:rPr lang="pl-PL" sz="2400" dirty="0" smtClean="0"/>
              <a:t>RB - </a:t>
            </a:r>
            <a:r>
              <a:rPr lang="pl-PL" sz="2400" dirty="0"/>
              <a:t>28s z 2015 r.).</a:t>
            </a:r>
          </a:p>
          <a:p>
            <a:pPr>
              <a:lnSpc>
                <a:spcPct val="120000"/>
              </a:lnSpc>
              <a:spcBef>
                <a:spcPts val="750"/>
              </a:spcBef>
              <a:defRPr/>
            </a:pPr>
            <a:r>
              <a:rPr lang="pl-PL" sz="2400" dirty="0" smtClean="0"/>
              <a:t>Oszczędności </a:t>
            </a:r>
            <a:r>
              <a:rPr lang="pl-PL" sz="2400" dirty="0"/>
              <a:t>związane z planowanymi zmianami w zakresie ustroju szkolnego*:</a:t>
            </a:r>
          </a:p>
          <a:p>
            <a:pPr lvl="1">
              <a:lnSpc>
                <a:spcPct val="120000"/>
              </a:lnSpc>
              <a:defRPr/>
            </a:pPr>
            <a:r>
              <a:rPr lang="pl-PL" sz="2400" dirty="0"/>
              <a:t>w 2017 r. – 16 mln zł</a:t>
            </a:r>
          </a:p>
          <a:p>
            <a:pPr lvl="1">
              <a:lnSpc>
                <a:spcPct val="120000"/>
              </a:lnSpc>
              <a:defRPr/>
            </a:pPr>
            <a:r>
              <a:rPr lang="pl-PL" sz="2400" dirty="0"/>
              <a:t>w 2018 r. </a:t>
            </a:r>
            <a:r>
              <a:rPr lang="pl-PL" sz="2400" dirty="0" smtClean="0"/>
              <a:t>– 66 </a:t>
            </a:r>
            <a:r>
              <a:rPr lang="pl-PL" sz="2400" dirty="0"/>
              <a:t>mln zł</a:t>
            </a:r>
          </a:p>
          <a:p>
            <a:pPr lvl="1">
              <a:lnSpc>
                <a:spcPct val="120000"/>
              </a:lnSpc>
              <a:defRPr/>
            </a:pPr>
            <a:r>
              <a:rPr lang="pl-PL" sz="2400" dirty="0"/>
              <a:t>w 2019 r. – 135 mln zł</a:t>
            </a:r>
          </a:p>
          <a:p>
            <a:pPr lvl="1">
              <a:lnSpc>
                <a:spcPct val="120000"/>
              </a:lnSpc>
              <a:defRPr/>
            </a:pPr>
            <a:r>
              <a:rPr lang="pl-PL" sz="2400" dirty="0"/>
              <a:t>od roku 2020 szacuje się, że oszczędności z tytułu </a:t>
            </a:r>
            <a:r>
              <a:rPr lang="pl-PL" sz="2400" dirty="0" smtClean="0"/>
              <a:t>dowożenia wyniosą </a:t>
            </a:r>
            <a:r>
              <a:rPr lang="pl-PL" sz="2400" dirty="0"/>
              <a:t>corocznie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ok</a:t>
            </a:r>
            <a:r>
              <a:rPr lang="pl-PL" sz="2400" dirty="0"/>
              <a:t>. 230 mln zł</a:t>
            </a:r>
            <a:r>
              <a:rPr lang="pl-PL" sz="2400" dirty="0" smtClean="0"/>
              <a:t>.</a:t>
            </a:r>
          </a:p>
          <a:p>
            <a:pPr lvl="1">
              <a:lnSpc>
                <a:spcPct val="120000"/>
              </a:lnSpc>
              <a:defRPr/>
            </a:pPr>
            <a:endParaRPr lang="pl-PL" sz="2400" dirty="0"/>
          </a:p>
          <a:p>
            <a:pPr marL="0" indent="0">
              <a:lnSpc>
                <a:spcPct val="120000"/>
              </a:lnSpc>
              <a:spcBef>
                <a:spcPts val="750"/>
              </a:spcBef>
              <a:buNone/>
              <a:defRPr/>
            </a:pPr>
            <a:r>
              <a:rPr lang="pl-PL" sz="2400" dirty="0"/>
              <a:t>* </a:t>
            </a:r>
            <a:r>
              <a:rPr lang="pl-PL" sz="2400" i="1" dirty="0"/>
              <a:t>Szacunki nie zakładają zagęszczenia sieci szkół podstawowych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schemeClr val="tx1"/>
                </a:solidFill>
              </a:rPr>
              <a:t>Dowożenie uczniów</a:t>
            </a:r>
          </a:p>
        </p:txBody>
      </p:sp>
    </p:spTree>
    <p:extLst>
      <p:ext uri="{BB962C8B-B14F-4D97-AF65-F5344CB8AC3E}">
        <p14:creationId xmlns:p14="http://schemas.microsoft.com/office/powerpoint/2010/main" val="32974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5"/>
          <p:cNvSpPr>
            <a:spLocks noGrp="1"/>
          </p:cNvSpPr>
          <p:nvPr>
            <p:ph idx="1"/>
          </p:nvPr>
        </p:nvSpPr>
        <p:spPr>
          <a:xfrm>
            <a:off x="728959" y="2304288"/>
            <a:ext cx="11880057" cy="64070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pl-PL" altLang="pl-PL" sz="2400" dirty="0" smtClean="0"/>
              <a:t>w </a:t>
            </a:r>
            <a:r>
              <a:rPr lang="pl-PL" altLang="pl-PL" sz="2400" dirty="0"/>
              <a:t>wyniku wprowadzenia jednej dodatkowej klasy w liceum ogólnokształcącym, koszty stałe w tych szkołach rozłożą się na większą liczbę </a:t>
            </a:r>
            <a:r>
              <a:rPr lang="pl-PL" altLang="pl-PL" sz="2400" dirty="0" smtClean="0"/>
              <a:t>uczniów</a:t>
            </a:r>
            <a:endParaRPr lang="pl-PL" altLang="pl-PL" sz="2400" dirty="0"/>
          </a:p>
          <a:p>
            <a:pPr algn="just">
              <a:lnSpc>
                <a:spcPct val="100000"/>
              </a:lnSpc>
              <a:spcBef>
                <a:spcPts val="750"/>
              </a:spcBef>
            </a:pPr>
            <a:r>
              <a:rPr lang="pl-PL" altLang="pl-PL" sz="2400" dirty="0"/>
              <a:t>w wyniku spadku kosztów stałych na ucznia w liceach ogólnokształcących, koszty całkowite na ucznia spadną o ok. 5%, co w kolejnych latach generuje oszczędności z tego </a:t>
            </a:r>
            <a:r>
              <a:rPr lang="pl-PL" altLang="pl-PL" sz="2400" dirty="0" smtClean="0"/>
              <a:t>tytułu</a:t>
            </a:r>
            <a:endParaRPr lang="pl-PL" altLang="pl-PL" sz="2400" dirty="0"/>
          </a:p>
          <a:p>
            <a:pPr algn="just">
              <a:lnSpc>
                <a:spcPct val="150000"/>
              </a:lnSpc>
              <a:spcBef>
                <a:spcPts val="750"/>
              </a:spcBef>
            </a:pPr>
            <a:endParaRPr lang="pl-PL" altLang="pl-PL" sz="2800" dirty="0"/>
          </a:p>
        </p:txBody>
      </p:sp>
      <p:pic>
        <p:nvPicPr>
          <p:cNvPr id="1536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48" y="7009544"/>
            <a:ext cx="11611568" cy="18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997448" y="6033206"/>
            <a:ext cx="11611568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l-PL" altLang="pl-PL" sz="2000" dirty="0"/>
              <a:t>Tabela. Oszczędności w wydatkach ponoszonych przez jednostki samorządu terytorialnego na licea ogólnokształcące w wyniku spadku kosztów stałych na ucznia.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schemeClr val="tx1"/>
                </a:solidFill>
              </a:rPr>
              <a:t>Zmniejszenie kosztów kształcenia w przeliczeniu na ucznia</a:t>
            </a:r>
          </a:p>
        </p:txBody>
      </p:sp>
    </p:spTree>
    <p:extLst>
      <p:ext uri="{BB962C8B-B14F-4D97-AF65-F5344CB8AC3E}">
        <p14:creationId xmlns:p14="http://schemas.microsoft.com/office/powerpoint/2010/main" val="19390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0" y="2875248"/>
            <a:ext cx="12807498" cy="595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schemeClr val="tx1"/>
                </a:solidFill>
              </a:rPr>
              <a:t>Wyszczególnienie łącznie środków subwencyjnych i niesubwencyjnych, </a:t>
            </a:r>
            <a:r>
              <a:rPr lang="pl-PL" altLang="pl-PL" dirty="0" smtClean="0">
                <a:solidFill>
                  <a:schemeClr val="tx1"/>
                </a:solidFill>
              </a:rPr>
              <a:t>wraz </a:t>
            </a:r>
            <a:br>
              <a:rPr lang="pl-PL" altLang="pl-PL" dirty="0" smtClean="0">
                <a:solidFill>
                  <a:schemeClr val="tx1"/>
                </a:solidFill>
              </a:rPr>
            </a:br>
            <a:r>
              <a:rPr lang="pl-PL" altLang="pl-PL" dirty="0" smtClean="0">
                <a:solidFill>
                  <a:schemeClr val="tx1"/>
                </a:solidFill>
              </a:rPr>
              <a:t>z </a:t>
            </a:r>
            <a:r>
              <a:rPr lang="pl-PL" altLang="pl-PL" dirty="0">
                <a:solidFill>
                  <a:schemeClr val="tx1"/>
                </a:solidFill>
              </a:rPr>
              <a:t>dodatkowym wsparciem finansowania zwiększonej liczby oddziałów klas VII i VIII</a:t>
            </a:r>
          </a:p>
        </p:txBody>
      </p:sp>
    </p:spTree>
    <p:extLst>
      <p:ext uri="{BB962C8B-B14F-4D97-AF65-F5344CB8AC3E}">
        <p14:creationId xmlns:p14="http://schemas.microsoft.com/office/powerpoint/2010/main" val="6266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1" y="1579104"/>
            <a:ext cx="12473535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917340" y="8275848"/>
            <a:ext cx="8118313" cy="969496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r>
              <a:rPr lang="pl-PL" dirty="0" smtClean="0"/>
              <a:t>* Łączne zwiększone wydatki na te oddziały</a:t>
            </a:r>
          </a:p>
          <a:p>
            <a:r>
              <a:rPr lang="pl-PL" dirty="0" smtClean="0"/>
              <a:t>* Wydatki uwzględnione w wyliczeniach obrazujących  zmianę wysokości subwencji </a:t>
            </a:r>
          </a:p>
          <a:p>
            <a:r>
              <a:rPr lang="pl-PL" dirty="0" smtClean="0"/>
              <a:t>oświatowej  z tytułu zmiany liczby uczniów</a:t>
            </a:r>
            <a:endParaRPr lang="pl-PL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schemeClr val="tx1"/>
                </a:solidFill>
              </a:rPr>
              <a:t>Bezpośrednie koszty reformy</a:t>
            </a:r>
          </a:p>
        </p:txBody>
      </p:sp>
    </p:spTree>
    <p:extLst>
      <p:ext uri="{BB962C8B-B14F-4D97-AF65-F5344CB8AC3E}">
        <p14:creationId xmlns:p14="http://schemas.microsoft.com/office/powerpoint/2010/main" val="21111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marL="0" indent="0">
              <a:buNone/>
            </a:pPr>
            <a:endParaRPr lang="sv-SE" dirty="0" smtClean="0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366602"/>
              </p:ext>
            </p:extLst>
          </p:nvPr>
        </p:nvGraphicFramePr>
        <p:xfrm>
          <a:off x="1133856" y="1511100"/>
          <a:ext cx="11699664" cy="788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schemeClr val="tx1"/>
                </a:solidFill>
              </a:rPr>
              <a:t>Kalkulacja subwencji oświatowej na 2017 r.</a:t>
            </a:r>
          </a:p>
        </p:txBody>
      </p:sp>
    </p:spTree>
    <p:extLst>
      <p:ext uri="{BB962C8B-B14F-4D97-AF65-F5344CB8AC3E}">
        <p14:creationId xmlns:p14="http://schemas.microsoft.com/office/powerpoint/2010/main" val="20263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marL="0" indent="0">
              <a:buNone/>
            </a:pPr>
            <a:endParaRPr lang="sv-SE" dirty="0" smtClean="0"/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029548"/>
              </p:ext>
            </p:extLst>
          </p:nvPr>
        </p:nvGraphicFramePr>
        <p:xfrm>
          <a:off x="1597152" y="1499616"/>
          <a:ext cx="11040318" cy="721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schemeClr val="tx1"/>
                </a:solidFill>
              </a:rPr>
              <a:t>Kalkulacja subwencji oświatowej na 2017 r.</a:t>
            </a:r>
          </a:p>
        </p:txBody>
      </p:sp>
    </p:spTree>
    <p:extLst>
      <p:ext uri="{BB962C8B-B14F-4D97-AF65-F5344CB8AC3E}">
        <p14:creationId xmlns:p14="http://schemas.microsoft.com/office/powerpoint/2010/main" val="2689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9" y="6115609"/>
            <a:ext cx="59959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20" y="6115608"/>
            <a:ext cx="5186363" cy="16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781436" y="2767236"/>
            <a:ext cx="10693188" cy="2169825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pl-PL" sz="6600" b="1" dirty="0" smtClean="0">
                <a:solidFill>
                  <a:schemeClr val="tx2">
                    <a:lumMod val="75000"/>
                  </a:schemeClr>
                </a:solidFill>
              </a:rPr>
              <a:t>Kształcenie </a:t>
            </a:r>
            <a:r>
              <a:rPr lang="pl-PL" sz="6600" b="1" dirty="0">
                <a:solidFill>
                  <a:schemeClr val="tx2">
                    <a:lumMod val="75000"/>
                  </a:schemeClr>
                </a:solidFill>
              </a:rPr>
              <a:t>specjalne </a:t>
            </a:r>
            <a:r>
              <a:rPr lang="pl-PL" sz="6600" b="1" dirty="0" smtClean="0">
                <a:solidFill>
                  <a:schemeClr val="tx2">
                    <a:lumMod val="75000"/>
                  </a:schemeClr>
                </a:solidFill>
              </a:rPr>
              <a:t>Bezpieczeństwo</a:t>
            </a:r>
            <a:endParaRPr lang="pl-PL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585546" y="2328672"/>
            <a:ext cx="12544908" cy="7351332"/>
          </a:xfrm>
        </p:spPr>
        <p:txBody>
          <a:bodyPr>
            <a:noAutofit/>
          </a:bodyPr>
          <a:lstStyle/>
          <a:p>
            <a:pPr algn="just"/>
            <a:r>
              <a:rPr lang="pl-PL" altLang="pl-PL" sz="2700" b="1" dirty="0" smtClean="0"/>
              <a:t>Odbiurokratyzowanie </a:t>
            </a:r>
            <a:r>
              <a:rPr lang="pl-PL" altLang="pl-PL" sz="2700" b="1" dirty="0"/>
              <a:t>pracy szkół </a:t>
            </a:r>
            <a:r>
              <a:rPr lang="pl-PL" altLang="pl-PL" sz="2700" dirty="0"/>
              <a:t>– połączenie programu wychowawczego szkoły </a:t>
            </a:r>
            <a:br>
              <a:rPr lang="pl-PL" altLang="pl-PL" sz="2700" dirty="0"/>
            </a:br>
            <a:r>
              <a:rPr lang="pl-PL" altLang="pl-PL" sz="2700" dirty="0"/>
              <a:t>i programu </a:t>
            </a:r>
            <a:r>
              <a:rPr lang="pl-PL" altLang="pl-PL" sz="2700" dirty="0" smtClean="0"/>
              <a:t>profilaktyki</a:t>
            </a:r>
            <a:endParaRPr lang="pl-PL" altLang="pl-PL" sz="2700" dirty="0"/>
          </a:p>
          <a:p>
            <a:pPr lvl="1" algn="just"/>
            <a:r>
              <a:rPr lang="pl-PL" altLang="pl-PL" sz="2800" dirty="0"/>
              <a:t>szkoła lub placówka realizuje program wychowawczo-profilaktyczny przygotowany w oparciu o przeprowadzoną diagnozę potrzeb i problemów występujących w danej społeczności szkolnej, dostosowany do potrzeb rozwojowych uczniów, obejmujący treści i działania o charakterze wychowawczym skierowane do uczniów, a także treści i </a:t>
            </a:r>
            <a:r>
              <a:rPr lang="pl-PL" altLang="pl-PL" sz="2800" dirty="0" smtClean="0"/>
              <a:t>działania </a:t>
            </a:r>
            <a:br>
              <a:rPr lang="pl-PL" altLang="pl-PL" sz="2800" dirty="0" smtClean="0"/>
            </a:br>
            <a:r>
              <a:rPr lang="pl-PL" altLang="pl-PL" sz="2800" dirty="0" smtClean="0"/>
              <a:t>o </a:t>
            </a:r>
            <a:r>
              <a:rPr lang="pl-PL" altLang="pl-PL" sz="2800" dirty="0"/>
              <a:t>charakterze profilaktycznym skierowane do uczniów, nauczycieli i </a:t>
            </a:r>
            <a:r>
              <a:rPr lang="pl-PL" altLang="pl-PL" sz="2800" dirty="0" smtClean="0"/>
              <a:t>rodziców</a:t>
            </a:r>
            <a:endParaRPr lang="pl-PL" altLang="pl-PL" sz="2800" dirty="0"/>
          </a:p>
          <a:p>
            <a:pPr lvl="1"/>
            <a:r>
              <a:rPr lang="pl-PL" altLang="pl-PL" sz="2800" dirty="0"/>
              <a:t>uchwalanie przez radę rodziców w porozumieniu z radą pedagogiczną programu </a:t>
            </a:r>
            <a:r>
              <a:rPr lang="pl-PL" altLang="pl-PL" sz="2800" dirty="0" smtClean="0"/>
              <a:t>wychowawczo-profilaktycznego</a:t>
            </a:r>
            <a:endParaRPr lang="pl-PL" altLang="pl-PL" sz="2800" dirty="0"/>
          </a:p>
          <a:p>
            <a:r>
              <a:rPr lang="pl-PL" altLang="pl-PL" sz="2700" b="1" dirty="0"/>
              <a:t>Przywrócenie należytej rangi oddziaływaniom wychowawczym i profilaktycznym </a:t>
            </a:r>
            <a:r>
              <a:rPr lang="pl-PL" altLang="pl-PL" sz="2700" b="1" dirty="0" smtClean="0"/>
              <a:t/>
            </a:r>
            <a:br>
              <a:rPr lang="pl-PL" altLang="pl-PL" sz="2700" b="1" dirty="0" smtClean="0"/>
            </a:br>
            <a:r>
              <a:rPr lang="pl-PL" altLang="pl-PL" sz="2700" b="1" dirty="0" smtClean="0"/>
              <a:t>w </a:t>
            </a:r>
            <a:r>
              <a:rPr lang="pl-PL" altLang="pl-PL" sz="2700" b="1" dirty="0"/>
              <a:t>szkołach i placówkach systemu oświaty</a:t>
            </a:r>
            <a:r>
              <a:rPr lang="pl-PL" altLang="pl-PL" sz="2700" dirty="0"/>
              <a:t>, m.in. przez </a:t>
            </a:r>
            <a:r>
              <a:rPr lang="pl-PL" sz="2700" u="sng" dirty="0">
                <a:solidFill>
                  <a:srgbClr val="C00000"/>
                </a:solidFill>
              </a:rPr>
              <a:t>uzupełnienie katalogu zadań systemu oświaty o działania podkreślające wychowawczą funkcję szkoły </a:t>
            </a:r>
            <a:endParaRPr lang="pl-PL" altLang="pl-PL" sz="2700" b="1" u="sng" dirty="0">
              <a:solidFill>
                <a:srgbClr val="C00000"/>
              </a:solidFill>
            </a:endParaRPr>
          </a:p>
          <a:p>
            <a:endParaRPr lang="pl-PL" altLang="pl-PL" sz="2700" dirty="0"/>
          </a:p>
          <a:p>
            <a:pPr marL="0" indent="0">
              <a:buNone/>
            </a:pPr>
            <a:endParaRPr lang="pl-PL" altLang="pl-PL" sz="2700" dirty="0"/>
          </a:p>
          <a:p>
            <a:endParaRPr lang="pl-PL" altLang="pl-PL" sz="2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5400" dirty="0">
                <a:solidFill>
                  <a:schemeClr val="tx1"/>
                </a:solidFill>
              </a:rPr>
              <a:t>Zmiany w zakresie wychowania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30135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747564" y="2365248"/>
            <a:ext cx="12807180" cy="6450660"/>
          </a:xfrm>
        </p:spPr>
        <p:txBody>
          <a:bodyPr>
            <a:noAutofit/>
          </a:bodyPr>
          <a:lstStyle/>
          <a:p>
            <a:pPr algn="just"/>
            <a:r>
              <a:rPr lang="pl-PL" sz="2700" dirty="0"/>
              <a:t>Do działalności oświatowej będącej działalnością gospodarczą dotychczas nie miały zastosowania obowiązki organów prowadzących szkoły i placówki oświatowe, m.in. związane z odpowiedzialnością za bezpieczeństwo uczniów i innych osób przebywających w szkole lub placówce. </a:t>
            </a:r>
          </a:p>
          <a:p>
            <a:pPr algn="just"/>
            <a:r>
              <a:rPr lang="pl-PL" sz="2700" dirty="0"/>
              <a:t>Praktyka wskazuje jednak, że brak takiej jednoznacznej regulacji przyczynia się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do </a:t>
            </a:r>
            <a:r>
              <a:rPr lang="pl-PL" sz="2700" dirty="0"/>
              <a:t>powstawania zagrożenia bezpieczeństwa uczniów, szczególnie </a:t>
            </a:r>
            <a:r>
              <a:rPr lang="pl-PL" sz="2700" dirty="0" smtClean="0"/>
              <a:t>niepełnoletnich, </a:t>
            </a:r>
            <a:br>
              <a:rPr lang="pl-PL" sz="2700" dirty="0" smtClean="0"/>
            </a:br>
            <a:r>
              <a:rPr lang="pl-PL" sz="2700" dirty="0" smtClean="0"/>
              <a:t>a </a:t>
            </a:r>
            <a:r>
              <a:rPr lang="pl-PL" sz="2700" dirty="0"/>
              <a:t>nawet tragicznych wypadków.</a:t>
            </a:r>
          </a:p>
          <a:p>
            <a:pPr algn="just"/>
            <a:r>
              <a:rPr lang="pl-PL" sz="2700" dirty="0"/>
              <a:t>Zaproponowaliśmy jednoznacznie zobowiązać podmiot prowadzący działalność oświatową będącą działalnością gospodarczą, do zapewnienia bezpiecznych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i </a:t>
            </a:r>
            <a:r>
              <a:rPr lang="pl-PL" sz="2700" dirty="0"/>
              <a:t>higienicznych warunków nauki, wychowania i opieki osobom korzystającym z tej działalności, w szczególności opieki nad osobami niepełnoletnimi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4800" dirty="0">
                <a:solidFill>
                  <a:schemeClr val="tx1"/>
                </a:solidFill>
              </a:rPr>
              <a:t/>
            </a:r>
            <a:br>
              <a:rPr lang="pl-PL" altLang="pl-PL" sz="4800" dirty="0">
                <a:solidFill>
                  <a:schemeClr val="tx1"/>
                </a:solidFill>
              </a:rPr>
            </a:br>
            <a:r>
              <a:rPr lang="pl-PL" altLang="pl-PL" sz="4800" dirty="0">
                <a:solidFill>
                  <a:schemeClr val="tx1"/>
                </a:solidFill>
              </a:rPr>
              <a:t>Bezpieczeństwo w szkole</a:t>
            </a:r>
            <a:br>
              <a:rPr lang="pl-PL" altLang="pl-PL" sz="4800" dirty="0">
                <a:solidFill>
                  <a:schemeClr val="tx1"/>
                </a:solidFill>
              </a:rPr>
            </a:b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4842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240" y="2253531"/>
            <a:ext cx="12881520" cy="6156684"/>
          </a:xfrm>
        </p:spPr>
        <p:txBody>
          <a:bodyPr>
            <a:noAutofit/>
          </a:bodyPr>
          <a:lstStyle/>
          <a:p>
            <a:r>
              <a:rPr lang="pl-PL" sz="2700" dirty="0"/>
              <a:t>Wolontariat szkolny jako istotny element kształtowania u uczniów postaw prospołecznych</a:t>
            </a:r>
          </a:p>
          <a:p>
            <a:r>
              <a:rPr lang="pl-PL" sz="2700" dirty="0"/>
              <a:t>Obecne przepisy nie regulują szczegółowo działań szkoły lub placówki w obszarze wolontariatu</a:t>
            </a:r>
          </a:p>
          <a:p>
            <a:r>
              <a:rPr lang="pl-PL" sz="2700" b="1" dirty="0"/>
              <a:t>Rada wolontariatu</a:t>
            </a:r>
            <a:r>
              <a:rPr lang="pl-PL" sz="2700" dirty="0"/>
              <a:t>, jako organ szkoły funkcjonujący w regule dobrowolności,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może </a:t>
            </a:r>
            <a:r>
              <a:rPr lang="pl-PL" sz="2700" dirty="0"/>
              <a:t>stanowić narzędzie do koordynacji zadań z zakresu wolontariatu, przez m.in.: </a:t>
            </a:r>
            <a:r>
              <a:rPr lang="pl-PL" sz="2700" dirty="0" smtClean="0"/>
              <a:t>diagnozowanie </a:t>
            </a:r>
            <a:r>
              <a:rPr lang="pl-PL" sz="2700" dirty="0"/>
              <a:t>potrzeb społecznych w środowisku szkolnym lub otoczeniu szkoły, </a:t>
            </a:r>
            <a:r>
              <a:rPr lang="pl-PL" sz="2700" dirty="0" smtClean="0"/>
              <a:t>opiniowanie </a:t>
            </a:r>
            <a:r>
              <a:rPr lang="pl-PL" sz="2700" dirty="0"/>
              <a:t>oferty działań i </a:t>
            </a:r>
            <a:r>
              <a:rPr lang="pl-PL" sz="2700" dirty="0" smtClean="0"/>
              <a:t>decydowanie </a:t>
            </a:r>
            <a:r>
              <a:rPr lang="pl-PL" sz="2700" dirty="0"/>
              <a:t>o konkretnych działaniach do realizacji</a:t>
            </a:r>
          </a:p>
          <a:p>
            <a:r>
              <a:rPr lang="pl-PL" sz="2700" dirty="0"/>
              <a:t>Umożliwia się samorządowi uczniowskiemu, w porozumieniu z dyrektorem szkoły lub placówki podejmowanie działań z zakresu </a:t>
            </a:r>
            <a:r>
              <a:rPr lang="pl-PL" sz="2700" dirty="0" smtClean="0"/>
              <a:t>wolontariatu. Dla </a:t>
            </a:r>
            <a:r>
              <a:rPr lang="pl-PL" sz="2700" dirty="0"/>
              <a:t>sprawnej koordynacji tych zadań samorząd uczniowski może ze swojego składu wyłonić radę wolontariatu</a:t>
            </a:r>
          </a:p>
          <a:p>
            <a:r>
              <a:rPr lang="pl-PL" sz="2700" dirty="0"/>
              <a:t>Obowiązek zawarcia w statucie szkoły sposobu organizacji i realizacji działań  w zakresie wolontariatu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4200" dirty="0">
              <a:solidFill>
                <a:schemeClr val="tx1"/>
              </a:solidFill>
            </a:endParaRPr>
          </a:p>
          <a:p>
            <a:pPr algn="l"/>
            <a:r>
              <a:rPr lang="pl-PL" sz="4200" dirty="0">
                <a:solidFill>
                  <a:schemeClr val="tx1"/>
                </a:solidFill>
              </a:rPr>
              <a:t>Organizacja wolontariatu w szkołach i placówkach</a:t>
            </a:r>
            <a:br>
              <a:rPr lang="pl-PL" sz="4200" dirty="0">
                <a:solidFill>
                  <a:schemeClr val="tx1"/>
                </a:solidFill>
              </a:rPr>
            </a:br>
            <a:endParaRPr lang="sv-SE" sz="4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dirty="0"/>
              <a:t>Podstawy prawne  </a:t>
            </a:r>
            <a:endParaRPr lang="sv-S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767237"/>
            <a:ext cx="12344400" cy="6422009"/>
          </a:xfrm>
          <a:noFill/>
        </p:spPr>
        <p:txBody>
          <a:bodyPr>
            <a:normAutofit/>
          </a:bodyPr>
          <a:lstStyle/>
          <a:p>
            <a:pPr lvl="0"/>
            <a:endParaRPr lang="pl-PL" b="1" dirty="0" smtClean="0">
              <a:solidFill>
                <a:schemeClr val="tx1"/>
              </a:solidFill>
            </a:endParaRPr>
          </a:p>
          <a:p>
            <a:pPr lvl="0"/>
            <a:r>
              <a:rPr lang="pl-PL" b="1" u="sng" dirty="0" smtClean="0">
                <a:solidFill>
                  <a:schemeClr val="tx1"/>
                </a:solidFill>
              </a:rPr>
              <a:t>Ustawa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- </a:t>
            </a:r>
            <a:r>
              <a:rPr lang="pl-PL" b="1" u="sng" dirty="0">
                <a:solidFill>
                  <a:srgbClr val="0070C0"/>
                </a:solidFill>
              </a:rPr>
              <a:t>Prawo oświatowe </a:t>
            </a:r>
            <a:r>
              <a:rPr lang="pl-PL" dirty="0">
                <a:solidFill>
                  <a:schemeClr val="tx1"/>
                </a:solidFill>
              </a:rPr>
              <a:t>jako jeden z kilku planowanych projektów ustaw zmieniających system edukacji </a:t>
            </a:r>
            <a:endParaRPr lang="pl-PL" dirty="0" smtClean="0">
              <a:solidFill>
                <a:schemeClr val="tx1"/>
              </a:solidFill>
            </a:endParaRPr>
          </a:p>
          <a:p>
            <a:pPr lvl="0"/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pl-PL" b="1" u="sng" dirty="0">
                <a:solidFill>
                  <a:schemeClr val="tx1"/>
                </a:solidFill>
              </a:rPr>
              <a:t>Ustawa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- Przepisy </a:t>
            </a:r>
            <a:r>
              <a:rPr lang="pl-PL" b="1" dirty="0">
                <a:solidFill>
                  <a:schemeClr val="tx1"/>
                </a:solidFill>
              </a:rPr>
              <a:t>wprowadzające ustawę – </a:t>
            </a:r>
            <a:endParaRPr lang="pl-PL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l-PL" b="1" dirty="0"/>
              <a:t> </a:t>
            </a:r>
            <a:r>
              <a:rPr lang="pl-PL" b="1" dirty="0" smtClean="0"/>
              <a:t>                          </a:t>
            </a:r>
            <a:r>
              <a:rPr lang="pl-PL" b="1" u="sng" dirty="0" smtClean="0">
                <a:solidFill>
                  <a:srgbClr val="0070C0"/>
                </a:solidFill>
              </a:rPr>
              <a:t>Prawo </a:t>
            </a:r>
            <a:r>
              <a:rPr lang="pl-PL" b="1" u="sng" dirty="0">
                <a:solidFill>
                  <a:srgbClr val="0070C0"/>
                </a:solidFill>
              </a:rPr>
              <a:t>oświatowe</a:t>
            </a:r>
          </a:p>
          <a:p>
            <a:pPr marL="0" indent="0"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240" y="2253531"/>
            <a:ext cx="12881520" cy="6156684"/>
          </a:xfrm>
        </p:spPr>
        <p:txBody>
          <a:bodyPr>
            <a:noAutofit/>
          </a:bodyPr>
          <a:lstStyle/>
          <a:p>
            <a:pPr algn="just"/>
            <a:r>
              <a:rPr lang="pl-PL" sz="3000" dirty="0"/>
              <a:t>Wprowadzono obowiązek określenia w statucie szkoły </a:t>
            </a:r>
            <a:r>
              <a:rPr lang="pl-PL" sz="3000" u="sng" dirty="0"/>
              <a:t>organizacji świetlicy </a:t>
            </a:r>
            <a:r>
              <a:rPr lang="pl-PL" sz="3000" dirty="0"/>
              <a:t/>
            </a:r>
            <a:br>
              <a:rPr lang="pl-PL" sz="3000" dirty="0"/>
            </a:br>
            <a:r>
              <a:rPr lang="pl-PL" sz="3000" dirty="0"/>
              <a:t>z uwzględnieniem warunków wszechstronnego rozwoju ucznia oraz przepisów w sprawie bezpieczeństwa i higieny oraz organizacji internatu, o ile został utworzony</a:t>
            </a:r>
          </a:p>
          <a:p>
            <a:pPr algn="just"/>
            <a:r>
              <a:rPr lang="pl-PL" sz="3000" dirty="0" smtClean="0"/>
              <a:t>Opisano </a:t>
            </a:r>
            <a:r>
              <a:rPr lang="pl-PL" sz="3000" dirty="0"/>
              <a:t>kompetencje dyrektora szkoły w zakresie ustalenia liczby uczniów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w </a:t>
            </a:r>
            <a:r>
              <a:rPr lang="pl-PL" sz="3000" dirty="0"/>
              <a:t>grupie wychowawczej, warunki korzystania z internatu, w tym wysokość, termin i sposób wnoszenia opłat</a:t>
            </a:r>
          </a:p>
          <a:p>
            <a:pPr algn="just"/>
            <a:r>
              <a:rPr lang="pl-PL" sz="3000" dirty="0"/>
              <a:t>Określono kompetencje organu prowadzącego szkołę, w której zorganizowano internat do zwolnienia ucznia z opłat znajdującego się w trudnej sytuacji materialnej rodziny lub szczególnie uzasadnionych przypadkach </a:t>
            </a:r>
            <a:r>
              <a:rPr lang="pl-PL" sz="3000" dirty="0" smtClean="0"/>
              <a:t>losowych</a:t>
            </a:r>
            <a:endParaRPr lang="pl-PL" sz="3000" dirty="0"/>
          </a:p>
          <a:p>
            <a:pPr algn="just"/>
            <a:endParaRPr lang="pl-PL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4800" dirty="0">
              <a:solidFill>
                <a:schemeClr val="tx1"/>
              </a:solidFill>
            </a:endParaRPr>
          </a:p>
          <a:p>
            <a:pPr algn="l"/>
            <a:r>
              <a:rPr lang="pl-PL" sz="4800" dirty="0">
                <a:solidFill>
                  <a:schemeClr val="tx1"/>
                </a:solidFill>
              </a:rPr>
              <a:t>Zapewnienie opiekuńczej funkcji szkoły</a:t>
            </a:r>
            <a:br>
              <a:rPr lang="pl-PL" sz="4800" dirty="0">
                <a:solidFill>
                  <a:schemeClr val="tx1"/>
                </a:solidFill>
              </a:rPr>
            </a:b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20099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3712" y="2296716"/>
            <a:ext cx="12155424" cy="6788945"/>
          </a:xfrm>
        </p:spPr>
        <p:txBody>
          <a:bodyPr>
            <a:noAutofit/>
          </a:bodyPr>
          <a:lstStyle/>
          <a:p>
            <a:r>
              <a:rPr lang="pl-PL" sz="2700" b="1" dirty="0"/>
              <a:t>Zajęcia wczesnego wspomagania rozwoju dziecka </a:t>
            </a:r>
            <a:r>
              <a:rPr lang="pl-PL" sz="2700" dirty="0"/>
              <a:t>organizowane są </a:t>
            </a:r>
            <a:r>
              <a:rPr lang="pl-PL" sz="2700" dirty="0" smtClean="0"/>
              <a:t>w publicznych</a:t>
            </a:r>
            <a:br>
              <a:rPr lang="pl-PL" sz="2700" dirty="0" smtClean="0"/>
            </a:br>
            <a:r>
              <a:rPr lang="pl-PL" sz="2700" dirty="0" smtClean="0"/>
              <a:t>i </a:t>
            </a:r>
            <a:r>
              <a:rPr lang="pl-PL" sz="2700" dirty="0"/>
              <a:t>niepublicznych jednostkach systemu oświaty: przedszkolach, szkołach podstawowych, innych formach wychowania przedszkolnego, specjalnych ośrodkach wychowawczych, specjalnych ośrodkach szkolno-wychowawczych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oraz </a:t>
            </a:r>
            <a:r>
              <a:rPr lang="pl-PL" sz="2700" dirty="0"/>
              <a:t>ośrodkach rewalidacyjno-wychowawczych. </a:t>
            </a:r>
            <a:r>
              <a:rPr lang="pl-PL" sz="2700" dirty="0" err="1" smtClean="0"/>
              <a:t>Uspójniono</a:t>
            </a:r>
            <a:r>
              <a:rPr lang="pl-PL" sz="2700" dirty="0" smtClean="0"/>
              <a:t> regulacje z </a:t>
            </a:r>
            <a:r>
              <a:rPr lang="pl-PL" sz="2700" dirty="0"/>
              <a:t>przepisami dotyczącymi dotacji dla jednostek systemu oświaty realizujących </a:t>
            </a:r>
            <a:r>
              <a:rPr lang="pl-PL" sz="2700" dirty="0" smtClean="0"/>
              <a:t>te zajęcia</a:t>
            </a:r>
            <a:endParaRPr lang="pl-PL" sz="2700" dirty="0"/>
          </a:p>
          <a:p>
            <a:r>
              <a:rPr lang="pl-PL" sz="2700" b="1" dirty="0"/>
              <a:t>Zajęcia wczesnego wspomagania rozwoju dziecka </a:t>
            </a:r>
            <a:r>
              <a:rPr lang="pl-PL" sz="2700" dirty="0"/>
              <a:t>organizowane są przez jeden zespół działający w jednostce systemu oświaty. Zaproponowano, aby była możliwość realizacji części zaleceń zawartych w opinii przez inną jednostkę systemu </a:t>
            </a:r>
            <a:r>
              <a:rPr lang="pl-PL" sz="2700" dirty="0" smtClean="0"/>
              <a:t>oświaty</a:t>
            </a:r>
            <a:endParaRPr lang="pl-PL" sz="2700" dirty="0"/>
          </a:p>
          <a:p>
            <a:r>
              <a:rPr lang="pl-PL" sz="2700" b="1" dirty="0"/>
              <a:t>Opinie o potrzebie wczesnego wspomagania rozwoju dziecka </a:t>
            </a:r>
            <a:r>
              <a:rPr lang="pl-PL" sz="2700" dirty="0"/>
              <a:t>są wydawane wyłącznie przez zespoły orzekające działające w publicznych poradniach psychologiczno-pedagogicznych, w tym poradniach </a:t>
            </a:r>
            <a:r>
              <a:rPr lang="pl-PL" sz="2700" dirty="0" smtClean="0"/>
              <a:t>specjalistycznych</a:t>
            </a:r>
          </a:p>
          <a:p>
            <a:r>
              <a:rPr lang="pl-PL" sz="2700" dirty="0"/>
              <a:t>W</a:t>
            </a:r>
            <a:r>
              <a:rPr lang="pl-PL" sz="2700" dirty="0" smtClean="0"/>
              <a:t>prowadzono </a:t>
            </a:r>
            <a:r>
              <a:rPr lang="pl-PL" sz="2700" dirty="0"/>
              <a:t>również upoważnienie dla ministra właściwego do spraw oświaty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i </a:t>
            </a:r>
            <a:r>
              <a:rPr lang="pl-PL" sz="2700" dirty="0"/>
              <a:t>wychowania do określenia wzoru tej </a:t>
            </a:r>
            <a:r>
              <a:rPr lang="pl-PL" sz="2700" dirty="0" smtClean="0"/>
              <a:t>opinii</a:t>
            </a:r>
            <a:endParaRPr lang="pl-PL" sz="2700" dirty="0"/>
          </a:p>
          <a:p>
            <a:pPr marL="514350" indent="-514350">
              <a:buFont typeface="+mj-lt"/>
              <a:buAutoNum type="arabicPeriod"/>
            </a:pPr>
            <a:endParaRPr lang="pl-PL" sz="27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dirty="0">
                <a:solidFill>
                  <a:schemeClr val="tx1"/>
                </a:solidFill>
              </a:rPr>
              <a:t>Wczesne wspomaganie rozwoju dziecka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34092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63231" y="2011152"/>
            <a:ext cx="12421380" cy="5740033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pl-PL" sz="2800" dirty="0" smtClean="0"/>
              <a:t>Zaproponowano </a:t>
            </a:r>
            <a:r>
              <a:rPr lang="pl-PL" sz="2800" dirty="0"/>
              <a:t>wprowadzenie nazwy </a:t>
            </a:r>
            <a:r>
              <a:rPr lang="pl-PL" sz="2800" b="1" dirty="0"/>
              <a:t>„ośrodki rewalidacyjno-wychowawcze”</a:t>
            </a:r>
            <a:r>
              <a:rPr lang="pl-PL" sz="2800" dirty="0"/>
              <a:t>, zastępującej dotychczasowe opisowe określenie ośrodków umożliwiających dzieciom i młodzieży z niepełnosprawnością intelektualną </a:t>
            </a:r>
            <a:r>
              <a:rPr lang="pl-PL" sz="2800" dirty="0" smtClean="0"/>
              <a:t>w </a:t>
            </a:r>
            <a:r>
              <a:rPr lang="pl-PL" sz="2800" dirty="0"/>
              <a:t>stopniu głębokim,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a </a:t>
            </a:r>
            <a:r>
              <a:rPr lang="pl-PL" sz="2800" dirty="0"/>
              <a:t>także dzieciom i młodzieży z niepełnosprawnością intelektualną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niepełnosprawnościami sprzężonymi realizację odpowiednio obowiązku rocznego przygotowania przedszkolnego, obowiązku szkolnego </a:t>
            </a:r>
            <a:r>
              <a:rPr lang="pl-PL" sz="2800" dirty="0" smtClean="0"/>
              <a:t>i </a:t>
            </a:r>
            <a:r>
              <a:rPr lang="pl-PL" sz="2800" dirty="0"/>
              <a:t>obowiązku </a:t>
            </a:r>
            <a:r>
              <a:rPr lang="pl-PL" sz="2800" dirty="0" smtClean="0"/>
              <a:t>nauki</a:t>
            </a:r>
            <a:endParaRPr lang="pl-PL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l-PL" sz="2800" dirty="0"/>
              <a:t>W przypadku </a:t>
            </a:r>
            <a:r>
              <a:rPr lang="pl-PL" sz="2800" b="1" dirty="0"/>
              <a:t>szkół podstawowych specjalnych funkcjonujących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 </a:t>
            </a:r>
            <a:r>
              <a:rPr lang="pl-PL" sz="2800" b="1" dirty="0"/>
              <a:t>młodzieżowych ośrodkach </a:t>
            </a:r>
            <a:r>
              <a:rPr lang="pl-PL" sz="2800" b="1" dirty="0" smtClean="0"/>
              <a:t>wychowawczych</a:t>
            </a:r>
            <a:r>
              <a:rPr lang="pl-PL" sz="2800" dirty="0" smtClean="0"/>
              <a:t>, </a:t>
            </a:r>
            <a:r>
              <a:rPr lang="pl-PL" sz="2800" dirty="0"/>
              <a:t>przewidziano </a:t>
            </a:r>
            <a:r>
              <a:rPr lang="pl-PL" sz="2800" b="1" dirty="0"/>
              <a:t>możliwość tworzenia szkół obejmujących część klas szkoły </a:t>
            </a:r>
            <a:r>
              <a:rPr lang="pl-PL" sz="2800" b="1" dirty="0" smtClean="0"/>
              <a:t>podstawowej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l-PL" sz="2800" dirty="0"/>
              <a:t>Analogiczne rozwiązanie zaproponowano w przypadku szkół specjalnych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dla </a:t>
            </a:r>
            <a:r>
              <a:rPr lang="pl-PL" sz="2800" dirty="0"/>
              <a:t>dzieci i młodzieży zagrożonej niedostosowaniem </a:t>
            </a:r>
            <a:r>
              <a:rPr lang="pl-PL" sz="2800" dirty="0" smtClean="0"/>
              <a:t>społecznym, które </a:t>
            </a:r>
            <a:r>
              <a:rPr lang="pl-PL" sz="2800" dirty="0"/>
              <a:t>przyjmowane są do młodzieżowych ośrodków socjoterapii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6000" dirty="0">
                <a:solidFill>
                  <a:schemeClr val="tx1"/>
                </a:solidFill>
              </a:rPr>
              <a:t>Zmiany w kształceniu specjalnym 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28603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3091272"/>
            <a:ext cx="12760932" cy="6788945"/>
          </a:xfrm>
        </p:spPr>
        <p:txBody>
          <a:bodyPr>
            <a:noAutofit/>
          </a:bodyPr>
          <a:lstStyle/>
          <a:p>
            <a:r>
              <a:rPr lang="pl-PL" sz="4000" dirty="0"/>
              <a:t>Dla uczniów przybywających z zagranicy organ prowadzący szkołę może utworzyć </a:t>
            </a:r>
            <a:r>
              <a:rPr lang="pl-PL" sz="4000" b="1" dirty="0"/>
              <a:t>oddział przygotowawczy</a:t>
            </a:r>
            <a:endParaRPr lang="pl-PL" sz="4000" dirty="0"/>
          </a:p>
          <a:p>
            <a:r>
              <a:rPr lang="pl-PL" sz="3200" dirty="0"/>
              <a:t>Wprowadzenie tej nowej formy organizacyjnej ma na celu wspomóc efektywność kształcenia osób, które – z uwagi na nieznajomość lub słabą znajomość języka polskiego bądź trudności adaptacyjne związane z kształceniem za granicą - wymagają dostosowania procesu dydaktycznego do ich potrzeb </a:t>
            </a:r>
            <a:r>
              <a:rPr lang="pl-PL" sz="3200" dirty="0" smtClean="0"/>
              <a:t>edukacyjnych </a:t>
            </a:r>
            <a:endParaRPr lang="pl-PL" sz="3200" dirty="0"/>
          </a:p>
          <a:p>
            <a:r>
              <a:rPr lang="pl-PL" sz="3200" dirty="0"/>
              <a:t>Ograniczona czasowo nauka w oddziale przygotowawczym, w tym zajęcia z języka polskiego jako języka obcego, pozwolą efektywnie reagować na potrzeby ucznia </a:t>
            </a:r>
            <a:r>
              <a:rPr lang="pl-PL" sz="3200" dirty="0" smtClean="0"/>
              <a:t>i </a:t>
            </a:r>
            <a:r>
              <a:rPr lang="pl-PL" sz="3200" dirty="0"/>
              <a:t>umożliwić mu szybkie włączenie do regularnej nauki szkolnej wraz </a:t>
            </a:r>
            <a:r>
              <a:rPr lang="pl-PL" sz="3200" dirty="0" smtClean="0"/>
              <a:t>z </a:t>
            </a:r>
            <a:r>
              <a:rPr lang="pl-PL" sz="3200" dirty="0"/>
              <a:t>uczniami </a:t>
            </a:r>
            <a:r>
              <a:rPr lang="pl-PL" sz="3200" dirty="0" smtClean="0"/>
              <a:t>polskimi</a:t>
            </a:r>
            <a:endParaRPr lang="pl-PL" sz="3200" dirty="0"/>
          </a:p>
          <a:p>
            <a:endParaRPr lang="pl-PL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5400" dirty="0">
                <a:solidFill>
                  <a:schemeClr val="tx1"/>
                </a:solidFill>
              </a:rPr>
              <a:t>Uczniowie przybywających z zagranicy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17411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9"/>
          <p:cNvSpPr txBox="1">
            <a:spLocks noChangeArrowheads="1"/>
          </p:cNvSpPr>
          <p:nvPr/>
        </p:nvSpPr>
        <p:spPr bwMode="auto">
          <a:xfrm>
            <a:off x="925966" y="717136"/>
            <a:ext cx="968930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pl-PL" altLang="pl-PL" sz="6600" b="1" dirty="0">
                <a:solidFill>
                  <a:srgbClr val="25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Jesteśmy </a:t>
            </a:r>
          </a:p>
          <a:p>
            <a:pPr eaLnBrk="1" hangingPunct="1">
              <a:lnSpc>
                <a:spcPts val="6000"/>
              </a:lnSpc>
            </a:pPr>
            <a:r>
              <a:rPr lang="pl-PL" altLang="pl-PL" sz="6600" b="1" dirty="0">
                <a:solidFill>
                  <a:srgbClr val="25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do Państwa dyspozycji</a:t>
            </a:r>
            <a:endParaRPr lang="pl-PL" altLang="pl-PL" sz="5400" b="1" dirty="0">
              <a:solidFill>
                <a:srgbClr val="25AA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147" name="pole tekstowe 14"/>
          <p:cNvSpPr txBox="1">
            <a:spLocks noChangeArrowheads="1"/>
          </p:cNvSpPr>
          <p:nvPr/>
        </p:nvSpPr>
        <p:spPr bwMode="auto">
          <a:xfrm>
            <a:off x="925966" y="2444184"/>
            <a:ext cx="10094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4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Jeśli mają Państwo dodatkowe pytania, proponujemy kontakt telefoniczny</a:t>
            </a:r>
          </a:p>
          <a:p>
            <a:pPr eaLnBrk="1" hangingPunct="1"/>
            <a:r>
              <a:rPr lang="pl-PL" altLang="pl-PL" sz="24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z pracownikami ministerstwa od poniedziałku do piątku w godz. 8.15 – 16.15.</a:t>
            </a:r>
            <a:endParaRPr lang="pl-PL" altLang="pl-PL" b="1" dirty="0">
              <a:solidFill>
                <a:srgbClr val="1C1C4E"/>
              </a:solidFill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148" name="pole tekstowe 15"/>
          <p:cNvSpPr txBox="1">
            <a:spLocks noChangeArrowheads="1"/>
          </p:cNvSpPr>
          <p:nvPr/>
        </p:nvSpPr>
        <p:spPr bwMode="auto">
          <a:xfrm>
            <a:off x="959645" y="3735501"/>
            <a:ext cx="598884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tel. </a:t>
            </a:r>
            <a:r>
              <a:rPr lang="pl-PL" altLang="pl-PL" sz="2400" b="1" dirty="0">
                <a:solidFill>
                  <a:srgbClr val="25AAE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22 34 74 141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struktura szkół, egzaminy, doskonalenie </a:t>
            </a:r>
            <a:b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i kształcenie nauczycieli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 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tel. </a:t>
            </a:r>
            <a:r>
              <a:rPr lang="pl-PL" altLang="pl-PL" sz="2400" b="1" dirty="0">
                <a:solidFill>
                  <a:srgbClr val="25AAE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22 34 74 792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podstawa programowa, podręczniki, 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ramowe plany nauczania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 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tel. </a:t>
            </a:r>
            <a:r>
              <a:rPr lang="pl-PL" altLang="pl-PL" sz="2400" b="1" dirty="0">
                <a:solidFill>
                  <a:srgbClr val="25AAE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22 34 74 458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przekształcanie szkół, sytuacja nauczycieli 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i dyrektorów w okresie wdrażania reformy</a:t>
            </a:r>
          </a:p>
        </p:txBody>
      </p:sp>
      <p:sp>
        <p:nvSpPr>
          <p:cNvPr id="6149" name="pole tekstowe 16"/>
          <p:cNvSpPr txBox="1">
            <a:spLocks noChangeArrowheads="1"/>
          </p:cNvSpPr>
          <p:nvPr/>
        </p:nvSpPr>
        <p:spPr bwMode="auto">
          <a:xfrm>
            <a:off x="7703345" y="3735501"/>
            <a:ext cx="49387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tel. </a:t>
            </a:r>
            <a:r>
              <a:rPr lang="pl-PL" altLang="pl-PL" sz="2400" b="1" dirty="0">
                <a:solidFill>
                  <a:srgbClr val="25AAE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22 34 74 312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finansowanie, organizacja oddziałów przygotowawczych dla uczniów </a:t>
            </a:r>
          </a:p>
          <a:p>
            <a:pPr eaLnBrk="1" hangingPunct="1"/>
            <a:r>
              <a:rPr lang="pl-PL" altLang="pl-PL" sz="2400" b="1" dirty="0" smtClean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przybywających z </a:t>
            </a:r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zagranicy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 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tel. </a:t>
            </a:r>
            <a:r>
              <a:rPr lang="pl-PL" altLang="pl-PL" sz="2400" b="1" dirty="0">
                <a:solidFill>
                  <a:srgbClr val="25AAE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22 34 74 228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kształcenie uczniów ze specjalnymi 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potrzebami edukacyjnymi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 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tel. </a:t>
            </a:r>
            <a:r>
              <a:rPr lang="pl-PL" altLang="pl-PL" sz="2400" b="1" dirty="0">
                <a:solidFill>
                  <a:srgbClr val="25AAE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22 34 74 195</a:t>
            </a:r>
          </a:p>
          <a:p>
            <a:pPr eaLnBrk="1" hangingPunct="1"/>
            <a:r>
              <a:rPr lang="pl-PL" altLang="pl-PL" sz="24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kształcenie branżowe</a:t>
            </a:r>
          </a:p>
        </p:txBody>
      </p:sp>
      <p:sp>
        <p:nvSpPr>
          <p:cNvPr id="6150" name="pole tekstowe 17"/>
          <p:cNvSpPr txBox="1">
            <a:spLocks noChangeArrowheads="1"/>
          </p:cNvSpPr>
          <p:nvPr/>
        </p:nvSpPr>
        <p:spPr bwMode="auto">
          <a:xfrm>
            <a:off x="5605463" y="8306481"/>
            <a:ext cx="7029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2800" b="1">
                <a:solidFill>
                  <a:srgbClr val="25AAE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Zachęcamy również do odwiedzania strony internetowej poświęconej reformie edukacji </a:t>
            </a:r>
            <a:endParaRPr lang="pl-PL" altLang="pl-PL" b="1">
              <a:solidFill>
                <a:srgbClr val="25AAE1"/>
              </a:solidFill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151" name="pole tekstowe 20"/>
          <p:cNvSpPr txBox="1">
            <a:spLocks noChangeArrowheads="1"/>
          </p:cNvSpPr>
          <p:nvPr/>
        </p:nvSpPr>
        <p:spPr bwMode="auto">
          <a:xfrm>
            <a:off x="7184233" y="9201151"/>
            <a:ext cx="5450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2800" b="1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www.reformaedukacji.men.gov.pl</a:t>
            </a:r>
            <a:endParaRPr lang="pl-PL" altLang="pl-PL" sz="2000" b="1">
              <a:solidFill>
                <a:srgbClr val="1C1C4E"/>
              </a:solidFill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" y="3490912"/>
            <a:ext cx="59959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738563"/>
            <a:ext cx="5186363" cy="16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6"/>
          <p:cNvGrpSpPr/>
          <p:nvPr/>
        </p:nvGrpSpPr>
        <p:grpSpPr>
          <a:xfrm>
            <a:off x="2973843" y="6376988"/>
            <a:ext cx="7705044" cy="790575"/>
            <a:chOff x="2973843" y="6376988"/>
            <a:chExt cx="7705044" cy="790575"/>
          </a:xfrm>
        </p:grpSpPr>
        <p:sp>
          <p:nvSpPr>
            <p:cNvPr id="8" name="Prostokąt: zaokrąglone rogi 7"/>
            <p:cNvSpPr/>
            <p:nvPr/>
          </p:nvSpPr>
          <p:spPr bwMode="auto">
            <a:xfrm>
              <a:off x="2973843" y="6376988"/>
              <a:ext cx="7220627" cy="790575"/>
            </a:xfrm>
            <a:prstGeom prst="roundRect">
              <a:avLst/>
            </a:prstGeom>
            <a:noFill/>
            <a:ln w="5715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0" name="pole tekstowe 9"/>
            <p:cNvSpPr txBox="1">
              <a:spLocks noChangeArrowheads="1"/>
            </p:cNvSpPr>
            <p:nvPr/>
          </p:nvSpPr>
          <p:spPr bwMode="auto">
            <a:xfrm>
              <a:off x="3244628" y="6446962"/>
              <a:ext cx="74342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l-PL" altLang="pl-PL" sz="3600" b="1" dirty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www.reformaedukacji.men.gov.pl</a:t>
              </a:r>
              <a:endParaRPr lang="pl-PL" altLang="pl-PL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076"/>
            <a:ext cx="13716000" cy="1363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5400" dirty="0">
                <a:ea typeface="Calibri"/>
                <a:cs typeface="Times New Roman"/>
              </a:rPr>
              <a:t/>
            </a:r>
            <a:br>
              <a:rPr lang="pl-PL" sz="5400" dirty="0">
                <a:ea typeface="Calibri"/>
                <a:cs typeface="Times New Roman"/>
              </a:rPr>
            </a:br>
            <a:r>
              <a:rPr lang="pl-PL" sz="5400" dirty="0">
                <a:ea typeface="Calibri"/>
                <a:cs typeface="Times New Roman"/>
              </a:rPr>
              <a:t>Wychowanie przedszkolne</a:t>
            </a:r>
            <a:br>
              <a:rPr lang="pl-PL" sz="5400" dirty="0">
                <a:ea typeface="Calibri"/>
                <a:cs typeface="Times New Roman"/>
              </a:rPr>
            </a:br>
            <a:r>
              <a:rPr lang="pl-PL" sz="5400" dirty="0"/>
              <a:t>  </a:t>
            </a:r>
            <a:endParaRPr lang="sv-SE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4473" y="1673157"/>
            <a:ext cx="12344400" cy="7019739"/>
          </a:xfrm>
          <a:noFill/>
        </p:spPr>
        <p:txBody>
          <a:bodyPr>
            <a:noAutofit/>
          </a:bodyPr>
          <a:lstStyle/>
          <a:p>
            <a:pPr>
              <a:spcAft>
                <a:spcPts val="1500"/>
              </a:spcAft>
            </a:pPr>
            <a:endParaRPr lang="pl-PL" sz="3600" b="1" dirty="0" smtClean="0">
              <a:ea typeface="Calibri"/>
              <a:cs typeface="Times New Roman"/>
            </a:endParaRPr>
          </a:p>
          <a:p>
            <a:pPr>
              <a:spcAft>
                <a:spcPts val="1500"/>
              </a:spcAft>
            </a:pP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Oddziały 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przedszkolne w szkołach podstawowych </a:t>
            </a: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-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pl-PL" sz="3600" dirty="0" smtClean="0">
                <a:ea typeface="Calibri"/>
                <a:cs typeface="Times New Roman"/>
              </a:rPr>
              <a:t>     </a:t>
            </a:r>
            <a:r>
              <a:rPr lang="pl-PL" sz="3600" b="1" dirty="0" smtClean="0">
                <a:ea typeface="Calibri"/>
                <a:cs typeface="Times New Roman"/>
              </a:rPr>
              <a:t>pozostają w </a:t>
            </a:r>
            <a:r>
              <a:rPr lang="pl-PL" sz="3600" b="1" dirty="0">
                <a:ea typeface="Calibri"/>
                <a:cs typeface="Times New Roman"/>
              </a:rPr>
              <a:t>systemie </a:t>
            </a:r>
            <a:r>
              <a:rPr lang="pl-PL" sz="3600" b="1" dirty="0" smtClean="0">
                <a:ea typeface="Calibri"/>
                <a:cs typeface="Times New Roman"/>
              </a:rPr>
              <a:t>oświaty</a:t>
            </a:r>
          </a:p>
          <a:p>
            <a:pPr>
              <a:spcAft>
                <a:spcPts val="1500"/>
              </a:spcAft>
            </a:pPr>
            <a:endParaRPr lang="pl-PL" sz="3600" u="sng" dirty="0">
              <a:ea typeface="Calibri"/>
              <a:cs typeface="Times New Roman"/>
            </a:endParaRPr>
          </a:p>
          <a:p>
            <a:pPr>
              <a:spcAft>
                <a:spcPts val="1500"/>
              </a:spcAft>
            </a:pPr>
            <a:r>
              <a:rPr lang="pl-PL" sz="3600" b="1" u="sng" dirty="0">
                <a:solidFill>
                  <a:srgbClr val="C00000"/>
                </a:solidFill>
                <a:ea typeface="Calibri"/>
                <a:cs typeface="Times New Roman"/>
              </a:rPr>
              <a:t>Nadal</a:t>
            </a:r>
            <a:r>
              <a:rPr lang="pl-PL" sz="3600" b="1" dirty="0">
                <a:ea typeface="Calibri"/>
                <a:cs typeface="Times New Roman"/>
              </a:rPr>
              <a:t> można przekształcać oddziały przedszkolne </a:t>
            </a:r>
            <a:br>
              <a:rPr lang="pl-PL" sz="3600" b="1" dirty="0">
                <a:ea typeface="Calibri"/>
                <a:cs typeface="Times New Roman"/>
              </a:rPr>
            </a:br>
            <a:r>
              <a:rPr lang="pl-PL" sz="3600" dirty="0">
                <a:ea typeface="Calibri"/>
                <a:cs typeface="Times New Roman"/>
              </a:rPr>
              <a:t>w szkołach podstawowych w przedszkola, po spełnieniu warunków określonych w rozporządzeniu w sprawie wymagań ochrony przeciwpożarowej</a:t>
            </a:r>
          </a:p>
          <a:p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val="28958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1316" y="2316480"/>
            <a:ext cx="12544908" cy="7563737"/>
          </a:xfrm>
        </p:spPr>
        <p:txBody>
          <a:bodyPr>
            <a:noAutofit/>
          </a:bodyPr>
          <a:lstStyle/>
          <a:p>
            <a:r>
              <a:rPr lang="pl-PL" sz="3600" b="1" u="sng" dirty="0">
                <a:solidFill>
                  <a:srgbClr val="C00000"/>
                </a:solidFill>
              </a:rPr>
              <a:t>Nauka jest obowiązkowa do ukończenia </a:t>
            </a:r>
            <a:r>
              <a:rPr lang="pl-PL" sz="3600" b="1" u="sng" dirty="0" smtClean="0">
                <a:solidFill>
                  <a:srgbClr val="C00000"/>
                </a:solidFill>
              </a:rPr>
              <a:t>18. </a:t>
            </a:r>
            <a:r>
              <a:rPr lang="pl-PL" sz="3600" b="1" u="sng" dirty="0">
                <a:solidFill>
                  <a:srgbClr val="C00000"/>
                </a:solidFill>
              </a:rPr>
              <a:t>roku </a:t>
            </a:r>
            <a:r>
              <a:rPr lang="pl-PL" sz="3600" b="1" u="sng" dirty="0" smtClean="0">
                <a:solidFill>
                  <a:srgbClr val="C00000"/>
                </a:solidFill>
              </a:rPr>
              <a:t>życia</a:t>
            </a:r>
          </a:p>
          <a:p>
            <a:pPr marL="0" indent="0">
              <a:buNone/>
            </a:pPr>
            <a:endParaRPr lang="pl-PL" sz="3600" b="1" u="sng" dirty="0">
              <a:solidFill>
                <a:srgbClr val="C00000"/>
              </a:solidFill>
            </a:endParaRPr>
          </a:p>
          <a:p>
            <a:r>
              <a:rPr lang="pl-PL" sz="3600" u="sng" dirty="0">
                <a:solidFill>
                  <a:srgbClr val="FF0000"/>
                </a:solidFill>
              </a:rPr>
              <a:t>Obowiązek szkolny </a:t>
            </a:r>
            <a:r>
              <a:rPr lang="pl-PL" sz="3600" dirty="0"/>
              <a:t>dziecka rozpoczyna się z początkiem roku szkolnego w roku kalendarzowym, w którym dziecko </a:t>
            </a:r>
            <a:endParaRPr lang="pl-PL" sz="3600" dirty="0" smtClean="0"/>
          </a:p>
          <a:p>
            <a:pPr marL="0" indent="0">
              <a:buNone/>
            </a:pPr>
            <a:r>
              <a:rPr lang="pl-PL" sz="3600" dirty="0" smtClean="0">
                <a:solidFill>
                  <a:srgbClr val="FF0000"/>
                </a:solidFill>
              </a:rPr>
              <a:t>       kończy 7 lat. </a:t>
            </a:r>
          </a:p>
          <a:p>
            <a:pPr marL="0" indent="0">
              <a:buNone/>
            </a:pPr>
            <a:r>
              <a:rPr lang="pl-PL" sz="3600" dirty="0" smtClean="0"/>
              <a:t>Trwa </a:t>
            </a:r>
            <a:r>
              <a:rPr lang="pl-PL" sz="3600" b="1" dirty="0">
                <a:solidFill>
                  <a:srgbClr val="FF0000"/>
                </a:solidFill>
              </a:rPr>
              <a:t>do ukończenia szkoły </a:t>
            </a:r>
            <a:r>
              <a:rPr lang="pl-PL" sz="3600" b="1" dirty="0" smtClean="0">
                <a:solidFill>
                  <a:srgbClr val="FF0000"/>
                </a:solidFill>
              </a:rPr>
              <a:t>podstawowej </a:t>
            </a:r>
            <a:r>
              <a:rPr lang="pl-PL" sz="3600" b="1" dirty="0" smtClean="0"/>
              <a:t>-</a:t>
            </a:r>
            <a:r>
              <a:rPr lang="pl-PL" sz="3600" dirty="0" smtClean="0"/>
              <a:t> </a:t>
            </a:r>
            <a:r>
              <a:rPr lang="pl-PL" sz="3600" dirty="0"/>
              <a:t>nie dłużej jednak niż do ukończenia </a:t>
            </a:r>
            <a:r>
              <a:rPr lang="pl-PL" sz="3600" dirty="0" smtClean="0">
                <a:solidFill>
                  <a:srgbClr val="FF0000"/>
                </a:solidFill>
              </a:rPr>
              <a:t>18. </a:t>
            </a:r>
            <a:r>
              <a:rPr lang="pl-PL" sz="3600" dirty="0">
                <a:solidFill>
                  <a:srgbClr val="FF0000"/>
                </a:solidFill>
              </a:rPr>
              <a:t>roku życia</a:t>
            </a:r>
          </a:p>
          <a:p>
            <a:r>
              <a:rPr lang="pl-PL" sz="3600" dirty="0">
                <a:solidFill>
                  <a:srgbClr val="FF0000"/>
                </a:solidFill>
              </a:rPr>
              <a:t>Dziecko 6-letnie</a:t>
            </a:r>
            <a:r>
              <a:rPr lang="pl-PL" sz="3600" dirty="0"/>
              <a:t>, jeśli taka jest wola </a:t>
            </a:r>
            <a:r>
              <a:rPr lang="pl-PL" sz="3600" dirty="0" smtClean="0"/>
              <a:t>rodziców, </a:t>
            </a:r>
            <a:r>
              <a:rPr lang="pl-PL" sz="3600" dirty="0"/>
              <a:t>może zostać przyjęte do klasy I szkoły podstawowej i tym samym zostać objęte obowiązkiem szkolnym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41076"/>
            <a:ext cx="13716000" cy="1363080"/>
          </a:xfrm>
          <a:prstGeom prst="rect">
            <a:avLst/>
          </a:prstGeom>
          <a:solidFill>
            <a:schemeClr val="bg1"/>
          </a:solidFill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6000" dirty="0">
                <a:solidFill>
                  <a:schemeClr val="tx1"/>
                </a:solidFill>
              </a:rPr>
              <a:t>Obowiązek szkolny 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30478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3374</Words>
  <Application>Microsoft Office PowerPoint</Application>
  <PresentationFormat>Niestandardowy</PresentationFormat>
  <Paragraphs>536</Paragraphs>
  <Slides>75</Slides>
  <Notes>29</Notes>
  <HiddenSlides>31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75</vt:i4>
      </vt:variant>
    </vt:vector>
  </HeadingPairs>
  <TitlesOfParts>
    <vt:vector size="81" baseType="lpstr">
      <vt:lpstr>Arial</vt:lpstr>
      <vt:lpstr>Calibri</vt:lpstr>
      <vt:lpstr>Calibri Light</vt:lpstr>
      <vt:lpstr>Lato Black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Podstawy prawne  </vt:lpstr>
      <vt:lpstr> Wychowanie przedszkolne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 </vt:lpstr>
      <vt:lpstr>Prezentacja programu PowerPoint</vt:lpstr>
      <vt:lpstr>Dotacja celowa na wyposażenie szkół</vt:lpstr>
      <vt:lpstr>Dotacja celowa na wyposażenie szkół</vt:lpstr>
      <vt:lpstr>Harmonogram udzielania dotacji – rok 2017</vt:lpstr>
      <vt:lpstr>Harmonogram udzielania dotacji – rok 2018</vt:lpstr>
      <vt:lpstr>Harmonogram udzielania dotacji – rok 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Nowy ustrój szkolny - zmiany z mocy ustawy</vt:lpstr>
      <vt:lpstr>Nowy ustrój szkolny zmiany z mocy ustawy</vt:lpstr>
      <vt:lpstr>                  Zmiany z mocy ustawy  </vt:lpstr>
      <vt:lpstr>               Zmiany z mocy ustawy </vt:lpstr>
      <vt:lpstr>przekształcenia z inicjatywy organu prowadzącego</vt:lpstr>
      <vt:lpstr>Prezentacja programu PowerPoint</vt:lpstr>
      <vt:lpstr>Dostosowanie sieci szkół do zmiany ustroju szkolnego</vt:lpstr>
      <vt:lpstr>              Niesamorządowe szkoły publiczne  przekształcenie z inicjatywy organu prowadzącego  </vt:lpstr>
      <vt:lpstr>Niesamorządowe szkoły publiczne  przekształcenie z inicjatywy organu prowadzącego </vt:lpstr>
      <vt:lpstr>Niesamorządowe szkoły publiczne  zmiany z inicjatywy organu prowadzącego</vt:lpstr>
      <vt:lpstr>Rozwiązania dotyczące nauczycieli</vt:lpstr>
      <vt:lpstr>Rozwiązania wspomagające</vt:lpstr>
      <vt:lpstr>  Pozostałe rozwiązania</vt:lpstr>
      <vt:lpstr>Nauczyciele w okresie wdrażania reformy </vt:lpstr>
      <vt:lpstr>Nauczyciele w okresie wdrażania reformy </vt:lpstr>
      <vt:lpstr>Uelastycznienie przepisów</vt:lpstr>
      <vt:lpstr>Dyrektorzy szkół w okresie wdrażania reformy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Filip Staszewski</dc:creator>
  <cp:lastModifiedBy>aj</cp:lastModifiedBy>
  <cp:revision>64</cp:revision>
  <cp:lastPrinted>2016-11-09T14:32:17Z</cp:lastPrinted>
  <dcterms:created xsi:type="dcterms:W3CDTF">2016-11-08T11:18:44Z</dcterms:created>
  <dcterms:modified xsi:type="dcterms:W3CDTF">2016-11-24T11:47:54Z</dcterms:modified>
</cp:coreProperties>
</file>