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D01E23-93BE-4D88-ACC7-AEA81E3430D4}" type="datetimeFigureOut">
              <a:rPr lang="pl-PL" smtClean="0"/>
              <a:t>2016-01-22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51E8CE-01CB-4785-925C-CB173B053E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01E23-93BE-4D88-ACC7-AEA81E3430D4}" type="datetimeFigureOut">
              <a:rPr lang="pl-PL" smtClean="0"/>
              <a:t>2016-01-22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1E8CE-01CB-4785-925C-CB173B053E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01E23-93BE-4D88-ACC7-AEA81E3430D4}" type="datetimeFigureOut">
              <a:rPr lang="pl-PL" smtClean="0"/>
              <a:t>2016-01-22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1E8CE-01CB-4785-925C-CB173B053E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01E23-93BE-4D88-ACC7-AEA81E3430D4}" type="datetimeFigureOut">
              <a:rPr lang="pl-PL" smtClean="0"/>
              <a:t>2016-01-22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1E8CE-01CB-4785-925C-CB173B053E6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01E23-93BE-4D88-ACC7-AEA81E3430D4}" type="datetimeFigureOut">
              <a:rPr lang="pl-PL" smtClean="0"/>
              <a:t>2016-01-22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1E8CE-01CB-4785-925C-CB173B053E6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01E23-93BE-4D88-ACC7-AEA81E3430D4}" type="datetimeFigureOut">
              <a:rPr lang="pl-PL" smtClean="0"/>
              <a:t>2016-01-22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1E8CE-01CB-4785-925C-CB173B053E6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01E23-93BE-4D88-ACC7-AEA81E3430D4}" type="datetimeFigureOut">
              <a:rPr lang="pl-PL" smtClean="0"/>
              <a:t>2016-01-22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1E8CE-01CB-4785-925C-CB173B053E6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01E23-93BE-4D88-ACC7-AEA81E3430D4}" type="datetimeFigureOut">
              <a:rPr lang="pl-PL" smtClean="0"/>
              <a:t>2016-01-22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1E8CE-01CB-4785-925C-CB173B053E66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01E23-93BE-4D88-ACC7-AEA81E3430D4}" type="datetimeFigureOut">
              <a:rPr lang="pl-PL" smtClean="0"/>
              <a:t>2016-01-22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1E8CE-01CB-4785-925C-CB173B053E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D01E23-93BE-4D88-ACC7-AEA81E3430D4}" type="datetimeFigureOut">
              <a:rPr lang="pl-PL" smtClean="0"/>
              <a:t>2016-01-22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51E8CE-01CB-4785-925C-CB173B053E6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D01E23-93BE-4D88-ACC7-AEA81E3430D4}" type="datetimeFigureOut">
              <a:rPr lang="pl-PL" smtClean="0"/>
              <a:t>2016-01-22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51E8CE-01CB-4785-925C-CB173B053E6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D01E23-93BE-4D88-ACC7-AEA81E3430D4}" type="datetimeFigureOut">
              <a:rPr lang="pl-PL" smtClean="0"/>
              <a:t>2016-01-22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951E8CE-01CB-4785-925C-CB173B053E6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olog-kalisz.pl/" TargetMode="External"/><Relationship Id="rId2" Type="http://schemas.openxmlformats.org/officeDocument/2006/relationships/hyperlink" Target="http://www.wikom.pl/ppp1kalisz/Index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ltimed24.pl/multimed-kalisz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(De)presja dzieci i młodzieży.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depresja_dziec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21889">
            <a:off x="332676" y="206481"/>
            <a:ext cx="2513734" cy="2304256"/>
          </a:xfrm>
          <a:prstGeom prst="rect">
            <a:avLst/>
          </a:prstGeom>
        </p:spPr>
      </p:pic>
      <p:pic>
        <p:nvPicPr>
          <p:cNvPr id="5" name="Obraz 4" descr="pobr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4824536" cy="3210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uporczywe </a:t>
            </a:r>
            <a:r>
              <a:rPr lang="pl-PL" dirty="0" smtClean="0"/>
              <a:t>dolegliwości </a:t>
            </a:r>
            <a:r>
              <a:rPr lang="pl-PL" dirty="0" smtClean="0"/>
              <a:t>somatyczne, </a:t>
            </a:r>
            <a:r>
              <a:rPr lang="pl-PL" dirty="0" smtClean="0"/>
              <a:t>np.: bóle brzucha, nudności, wymioty, biegunki, bóle głowy, kołatania serca, duszność, częste zasłabnięcia lub omdlenia, moczenie nocne,</a:t>
            </a:r>
          </a:p>
          <a:p>
            <a:pPr>
              <a:buFontTx/>
              <a:buChar char="-"/>
            </a:pPr>
            <a:r>
              <a:rPr lang="pl-PL" dirty="0" smtClean="0"/>
              <a:t>bunt wobec rodziców, szkoły, nieprzestrzeganie zasad, zachowania agresywne i autoagresywne.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Objawy najbardziej charakterystyczne u dzieci i młodzieży</a:t>
            </a:r>
            <a:r>
              <a:rPr lang="pl-PL" dirty="0" smtClean="0"/>
              <a:t>:</a:t>
            </a:r>
            <a:endParaRPr lang="pl-PL" dirty="0"/>
          </a:p>
        </p:txBody>
      </p:sp>
      <p:pic>
        <p:nvPicPr>
          <p:cNvPr id="4" name="Obraz 3" descr="nastolatki_klotni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725144"/>
            <a:ext cx="2880320" cy="1917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52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695863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476672"/>
            <a:ext cx="7772400" cy="1829761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Jak pomóc? 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Jak rozmawiać?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Usiądź </a:t>
            </a:r>
            <a:r>
              <a:rPr lang="pl-PL" dirty="0" smtClean="0"/>
              <a:t>spokojnie z dzieckiem, poświęcić mu więcej czasu niż zwykle, </a:t>
            </a:r>
            <a:r>
              <a:rPr lang="pl-PL" dirty="0" smtClean="0"/>
              <a:t>porozmawiaj, zapytaj </a:t>
            </a:r>
            <a:r>
              <a:rPr lang="pl-PL" dirty="0" smtClean="0"/>
              <a:t>czy czym się nie </a:t>
            </a:r>
            <a:r>
              <a:rPr lang="pl-PL" dirty="0" smtClean="0"/>
              <a:t>martwi, wykaż zainteresowanie sprawami dziecka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Rodzicu! 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Obraz 3" descr="Rozmowa-z-cor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284984"/>
            <a:ext cx="5760640" cy="3223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jeżeli podejrzewasz, że </a:t>
            </a:r>
            <a:r>
              <a:rPr lang="pl-PL" dirty="0" smtClean="0"/>
              <a:t>dziecko wini się za jakąś sytuację </a:t>
            </a:r>
            <a:r>
              <a:rPr lang="pl-PL" dirty="0" smtClean="0"/>
              <a:t>(</a:t>
            </a:r>
            <a:r>
              <a:rPr lang="pl-PL" dirty="0" smtClean="0"/>
              <a:t>np. dotyczącej relacji pomiędzy </a:t>
            </a:r>
            <a:r>
              <a:rPr lang="pl-PL" dirty="0" smtClean="0"/>
              <a:t>rodzicami) przekonaj je, że to co dzieje się między rodzicami nie jest jego winą. 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rozmowa-z-dziecki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263900"/>
            <a:ext cx="5384800" cy="3594100"/>
          </a:xfrm>
          <a:prstGeom prst="rect">
            <a:avLst/>
          </a:prstGeom>
        </p:spPr>
      </p:pic>
      <p:pic>
        <p:nvPicPr>
          <p:cNvPr id="5" name="Obraz 4" descr="z9529080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50966"/>
            <a:ext cx="2160240" cy="3307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nie krzycz </a:t>
            </a:r>
            <a:r>
              <a:rPr lang="pl-PL" dirty="0" smtClean="0"/>
              <a:t>na </a:t>
            </a:r>
            <a:r>
              <a:rPr lang="pl-PL" dirty="0" smtClean="0"/>
              <a:t>dziecko, że nie odrabia zadań domowych, ma trudności z koncentracją, nie słucha co się do niego mówi 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nastolatek1_pixlan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212976"/>
            <a:ext cx="5760640" cy="3015335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>
          <a:xfrm>
            <a:off x="1835696" y="2924944"/>
            <a:ext cx="6768752" cy="352839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flipV="1">
            <a:off x="1979712" y="2924944"/>
            <a:ext cx="6264696" cy="34563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nie lekceważ objawów (często pochłonięci problemami zapominamy o tym co czują dzieci)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664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564904"/>
            <a:ext cx="5611225" cy="3738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zgłoś się do nauczyciela wychowawcy,  pedagoga szkolnego, psychologa dziecięcego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80928"/>
            <a:ext cx="6112816" cy="322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moc-dib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8847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5028239"/>
            <a:ext cx="7772400" cy="1829761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Gdzie możecie Państwo szukać pomocy? 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Poradnia Psychologiczno-Pedagogiczna w Kaliszu, ul. Hanki Sawickiej 3b, tel. </a:t>
            </a:r>
            <a:r>
              <a:rPr lang="pl-PL" dirty="0" smtClean="0"/>
              <a:t>62 764-00-00, 62 </a:t>
            </a:r>
            <a:r>
              <a:rPr lang="pl-PL" dirty="0" smtClean="0"/>
              <a:t>760-00-10</a:t>
            </a:r>
            <a:r>
              <a:rPr lang="pl-PL" dirty="0" smtClean="0"/>
              <a:t>, </a:t>
            </a:r>
            <a:r>
              <a:rPr lang="pl-PL" dirty="0" smtClean="0">
                <a:hlinkClick r:id="rId2"/>
              </a:rPr>
              <a:t>http://</a:t>
            </a:r>
            <a:r>
              <a:rPr lang="pl-PL" dirty="0" smtClean="0">
                <a:hlinkClick r:id="rId2"/>
              </a:rPr>
              <a:t>www.wikom.pl/ppp1kalisz/Index.htm</a:t>
            </a:r>
            <a:r>
              <a:rPr lang="pl-PL" dirty="0" smtClean="0"/>
              <a:t> 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Karolina Dębska-Stępień, psycholog dziecięcy, Gabinet Psychologiczny, Kalisz, ul. Legionów 52, tel. </a:t>
            </a:r>
            <a:r>
              <a:rPr lang="pl-PL" dirty="0" smtClean="0"/>
              <a:t>tel. 608 572 282, </a:t>
            </a:r>
            <a:r>
              <a:rPr lang="pl-PL" dirty="0" smtClean="0">
                <a:hlinkClick r:id="rId3"/>
              </a:rPr>
              <a:t>http://psycholog-kalisz.pl</a:t>
            </a:r>
            <a:r>
              <a:rPr lang="pl-PL" dirty="0" smtClean="0">
                <a:hlinkClick r:id="rId3"/>
              </a:rPr>
              <a:t>/</a:t>
            </a:r>
            <a:r>
              <a:rPr lang="pl-PL" dirty="0" smtClean="0"/>
              <a:t> </a:t>
            </a:r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Centrum Medyczne </a:t>
            </a:r>
            <a:r>
              <a:rPr lang="pl-PL" dirty="0" err="1" smtClean="0"/>
              <a:t>Multimed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Tadeusz </a:t>
            </a:r>
            <a:r>
              <a:rPr lang="pl-PL" dirty="0" err="1" smtClean="0"/>
              <a:t>Jucyk</a:t>
            </a:r>
            <a:r>
              <a:rPr lang="pl-PL" dirty="0" smtClean="0"/>
              <a:t>, Poradnia zdrowia psychicznego dzieci i młodzieży, ul</a:t>
            </a:r>
            <a:r>
              <a:rPr lang="pl-PL" dirty="0" smtClean="0"/>
              <a:t>. Majkowska </a:t>
            </a:r>
            <a:r>
              <a:rPr lang="pl-PL" dirty="0" smtClean="0"/>
              <a:t>13a, Przychodnia </a:t>
            </a:r>
            <a:r>
              <a:rPr lang="pl-PL" dirty="0" err="1" smtClean="0"/>
              <a:t>Medix</a:t>
            </a:r>
            <a:r>
              <a:rPr lang="pl-PL" dirty="0" smtClean="0"/>
              <a:t>, 62-800 Kalisz, Rejestracja osobista </a:t>
            </a:r>
            <a:r>
              <a:rPr lang="pl-PL" dirty="0" smtClean="0"/>
              <a:t>lub telefoniczna.</a:t>
            </a:r>
            <a:br>
              <a:rPr lang="pl-PL" dirty="0" smtClean="0"/>
            </a:br>
            <a:r>
              <a:rPr lang="pl-PL" dirty="0" smtClean="0"/>
              <a:t>Tel.  62 501 86 18,  782 899 </a:t>
            </a:r>
            <a:r>
              <a:rPr lang="pl-PL" dirty="0" smtClean="0"/>
              <a:t>298, </a:t>
            </a:r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</a:t>
            </a:r>
            <a:r>
              <a:rPr lang="pl-PL" dirty="0" smtClean="0">
                <a:hlinkClick r:id="rId2"/>
              </a:rPr>
              <a:t>http</a:t>
            </a:r>
            <a:r>
              <a:rPr lang="pl-PL" dirty="0" smtClean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www.multimed24.pl/</a:t>
            </a:r>
            <a:r>
              <a:rPr lang="pl-PL" dirty="0" err="1" smtClean="0">
                <a:hlinkClick r:id="rId2"/>
              </a:rPr>
              <a:t>multimed-kalisz.html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4000" dirty="0" smtClean="0"/>
              <a:t>  Depresja </a:t>
            </a:r>
            <a:r>
              <a:rPr lang="pl-PL" sz="4000" dirty="0" smtClean="0"/>
              <a:t>jest stanem charakteryzującym się długotrwale obniżonym nastrojem oraz szeregiem innych objawów psychicznych i somatycznych.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jest depresja? </a:t>
            </a:r>
            <a:endParaRPr lang="pl-PL" dirty="0"/>
          </a:p>
        </p:txBody>
      </p:sp>
      <p:pic>
        <p:nvPicPr>
          <p:cNvPr id="4" name="Obraz 3" descr="depresja_dzie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9788" y="1"/>
            <a:ext cx="2664211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Fizjologiczne</a:t>
            </a:r>
            <a:r>
              <a:rPr lang="pl-PL" dirty="0" smtClean="0"/>
              <a:t>: </a:t>
            </a:r>
          </a:p>
          <a:p>
            <a:pPr>
              <a:buFontTx/>
              <a:buChar char="-"/>
            </a:pPr>
            <a:r>
              <a:rPr lang="pl-PL" dirty="0" smtClean="0"/>
              <a:t>Bóle brzucha, głowy, zmęczenie,</a:t>
            </a:r>
          </a:p>
          <a:p>
            <a:pPr>
              <a:buFontTx/>
              <a:buChar char="-"/>
            </a:pPr>
            <a:r>
              <a:rPr lang="pl-PL" dirty="0" smtClean="0"/>
              <a:t>Zaburzenia snu (bezsenność lub nadmierna senność),</a:t>
            </a:r>
          </a:p>
          <a:p>
            <a:pPr>
              <a:buFontTx/>
              <a:buChar char="-"/>
            </a:pPr>
            <a:r>
              <a:rPr lang="pl-PL" dirty="0" smtClean="0"/>
              <a:t>Brak apetytu, nadmierny apetyt,</a:t>
            </a:r>
          </a:p>
          <a:p>
            <a:pPr>
              <a:buFontTx/>
              <a:buChar char="-"/>
            </a:pPr>
            <a:r>
              <a:rPr lang="pl-PL" dirty="0" smtClean="0"/>
              <a:t>Spadek energii,</a:t>
            </a:r>
          </a:p>
          <a:p>
            <a:pPr>
              <a:buFontTx/>
              <a:buChar char="-"/>
            </a:pPr>
            <a:r>
              <a:rPr lang="pl-PL" dirty="0" smtClean="0"/>
              <a:t>Charakterystyczne wybudzanie się nad ranem,</a:t>
            </a:r>
          </a:p>
          <a:p>
            <a:pPr>
              <a:buFontTx/>
              <a:buChar char="-"/>
            </a:pPr>
            <a:r>
              <a:rPr lang="pl-PL" dirty="0" smtClean="0"/>
              <a:t>Spadek napędu psychomotorycznego.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Objawy depresji: </a:t>
            </a:r>
            <a:endParaRPr lang="pl-PL" dirty="0"/>
          </a:p>
        </p:txBody>
      </p:sp>
      <p:pic>
        <p:nvPicPr>
          <p:cNvPr id="4" name="Obraz 3" descr="brak-apetytu-zaburzenia-łaknie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60648"/>
            <a:ext cx="2542032" cy="1694688"/>
          </a:xfrm>
          <a:prstGeom prst="rect">
            <a:avLst/>
          </a:prstGeom>
        </p:spPr>
      </p:pic>
      <p:pic>
        <p:nvPicPr>
          <p:cNvPr id="5" name="Obraz 4" descr="menstruacj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6058" y="4221088"/>
            <a:ext cx="1757941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Zachowanie</a:t>
            </a:r>
            <a:r>
              <a:rPr lang="pl-PL" dirty="0" smtClean="0"/>
              <a:t>:</a:t>
            </a:r>
          </a:p>
          <a:p>
            <a:pPr>
              <a:buFontTx/>
              <a:buChar char="-"/>
            </a:pPr>
            <a:r>
              <a:rPr lang="pl-PL" dirty="0" smtClean="0"/>
              <a:t>Unika wchodzenia w relacje,</a:t>
            </a:r>
          </a:p>
          <a:p>
            <a:pPr>
              <a:buFontTx/>
              <a:buChar char="-"/>
            </a:pPr>
            <a:r>
              <a:rPr lang="pl-PL" dirty="0" smtClean="0"/>
              <a:t>Wybuchy np. płacz, trzaskanie drzwiami,</a:t>
            </a:r>
          </a:p>
          <a:p>
            <a:pPr>
              <a:buFontTx/>
              <a:buChar char="-"/>
            </a:pPr>
            <a:r>
              <a:rPr lang="pl-PL" dirty="0" smtClean="0"/>
              <a:t>Zmniejszona rozmowność,</a:t>
            </a:r>
          </a:p>
          <a:p>
            <a:pPr>
              <a:buFontTx/>
              <a:buChar char="-"/>
            </a:pPr>
            <a:r>
              <a:rPr lang="pl-PL" dirty="0" smtClean="0"/>
              <a:t>poczucie znudzenia, zniechęcenia, ograniczenie lub zaprzestanie aktywności, które wcześniej były dla dziecka ważne lub przyjemne (np. zabawa, hobby, spotkania z rówieśnikami), a także niechęć do podejmowania codziennych obowiązków lub zupełne ich zaniechanie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Objawy depresji:</a:t>
            </a:r>
            <a:endParaRPr lang="pl-PL" dirty="0"/>
          </a:p>
        </p:txBody>
      </p:sp>
      <p:pic>
        <p:nvPicPr>
          <p:cNvPr id="4" name="Obraz 3" descr="smutny-dziewczyna-płacz-i-przyjaciel-pociesza-ona-52383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5120" y="0"/>
            <a:ext cx="2348880" cy="2348880"/>
          </a:xfrm>
          <a:prstGeom prst="rect">
            <a:avLst/>
          </a:prstGeom>
        </p:spPr>
      </p:pic>
      <p:pic>
        <p:nvPicPr>
          <p:cNvPr id="5" name="Obraz 4" descr="1010820709153415465199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5369834"/>
            <a:ext cx="2232248" cy="148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- wycofanie się z życia towarzyskiego, ograniczenie kontaktu z rówieśnikami,</a:t>
            </a:r>
          </a:p>
          <a:p>
            <a:pPr>
              <a:buFontTx/>
              <a:buChar char="-"/>
            </a:pPr>
            <a:r>
              <a:rPr lang="pl-PL" dirty="0" smtClean="0"/>
              <a:t>nadmierna reakcja na uwagi, krytykę – dziecko reaguje rozpaczą lub dużą złością nawet gdy zwróci mu się uwagę w bardzo delikatny sposób i dotyczy ona błahej sprawy,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pobran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154889"/>
            <a:ext cx="3888432" cy="2703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Zachowania </a:t>
            </a:r>
            <a:r>
              <a:rPr lang="pl-PL" dirty="0" smtClean="0"/>
              <a:t>ryzykowne: gromadzenie leków, przeszukiwanie Internetu w poszukiwaniu informacji np. jak odebrać sobie życie, próby samobójcze, </a:t>
            </a:r>
            <a:r>
              <a:rPr lang="pl-PL" dirty="0" err="1" smtClean="0"/>
              <a:t>samookaleczanie</a:t>
            </a:r>
            <a:r>
              <a:rPr lang="pl-PL" dirty="0" smtClean="0"/>
              <a:t> się. 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1356977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329608"/>
            <a:ext cx="4704523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   Myśli</a:t>
            </a:r>
            <a:r>
              <a:rPr lang="pl-PL" dirty="0" smtClean="0"/>
              <a:t>:</a:t>
            </a:r>
          </a:p>
          <a:p>
            <a:pPr>
              <a:buFontTx/>
              <a:buChar char="-"/>
            </a:pPr>
            <a:r>
              <a:rPr lang="pl-PL" dirty="0" smtClean="0"/>
              <a:t>Natłok myśli,</a:t>
            </a:r>
          </a:p>
          <a:p>
            <a:pPr>
              <a:buFontTx/>
              <a:buChar char="-"/>
            </a:pPr>
            <a:r>
              <a:rPr lang="pl-PL" dirty="0" smtClean="0"/>
              <a:t>Depresyjne myślenie („wszystko jest bez sensu”, „i tak nic mi się nie uda”), niska samoocena („jestem beznadziejny/a, gorszy/a, nieatrakcyjny/a, głupi/a”),</a:t>
            </a:r>
          </a:p>
          <a:p>
            <a:pPr>
              <a:buFontTx/>
              <a:buChar char="-"/>
            </a:pPr>
            <a:r>
              <a:rPr lang="pl-PL" dirty="0" smtClean="0"/>
              <a:t>Poczucie bycia bezużytecznym, niepotrzebnym; nadmierne obwinianie się nawet za te wydarzenia i okoliczności, na które nie ma się wpływu (np. obwinianie się za konflikt między rodzicami),</a:t>
            </a:r>
          </a:p>
          <a:p>
            <a:pPr>
              <a:buFontTx/>
              <a:buChar char="-"/>
            </a:pPr>
            <a:r>
              <a:rPr lang="pl-PL" dirty="0" smtClean="0"/>
              <a:t>Myśli samobójcze.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Objawy depresji:</a:t>
            </a:r>
            <a:endParaRPr lang="pl-PL" dirty="0"/>
          </a:p>
        </p:txBody>
      </p:sp>
      <p:pic>
        <p:nvPicPr>
          <p:cNvPr id="4" name="Obraz 3" descr="635151783392228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6179" y="0"/>
            <a:ext cx="3417821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Emocje:</a:t>
            </a:r>
          </a:p>
          <a:p>
            <a:pPr>
              <a:buFontTx/>
              <a:buChar char="-"/>
            </a:pPr>
            <a:r>
              <a:rPr lang="pl-PL" dirty="0" smtClean="0"/>
              <a:t>Lęki,</a:t>
            </a:r>
          </a:p>
          <a:p>
            <a:pPr>
              <a:buFontTx/>
              <a:buChar char="-"/>
            </a:pPr>
            <a:r>
              <a:rPr lang="pl-PL" dirty="0" smtClean="0"/>
              <a:t>Rozdrażnienie,</a:t>
            </a:r>
          </a:p>
          <a:p>
            <a:pPr>
              <a:buFontTx/>
              <a:buChar char="-"/>
            </a:pPr>
            <a:r>
              <a:rPr lang="pl-PL" dirty="0" smtClean="0"/>
              <a:t>Bezradność,</a:t>
            </a:r>
          </a:p>
          <a:p>
            <a:pPr>
              <a:buFontTx/>
              <a:buChar char="-"/>
            </a:pPr>
            <a:r>
              <a:rPr lang="pl-PL" dirty="0" smtClean="0"/>
              <a:t>Smutek,</a:t>
            </a:r>
          </a:p>
          <a:p>
            <a:pPr>
              <a:buFontTx/>
              <a:buChar char="-"/>
            </a:pPr>
            <a:r>
              <a:rPr lang="pl-PL" dirty="0" smtClean="0"/>
              <a:t>Drażliwość,</a:t>
            </a:r>
          </a:p>
          <a:p>
            <a:pPr>
              <a:buFontTx/>
              <a:buChar char="-"/>
            </a:pPr>
            <a:r>
              <a:rPr lang="pl-PL" dirty="0" smtClean="0"/>
              <a:t>Uczucie niepokoju, napięcia wewnętrznego; często zaburzeniom depresyjnym towarzyszy lęk – niemal nieustający, o stałym nasileniu, nieokreślony – trudno wskazać przyczynę lub obiekt takiego lęku („sam nie wiem, czego się boję”).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Objawy depresji:</a:t>
            </a:r>
            <a:endParaRPr lang="pl-PL" dirty="0"/>
          </a:p>
        </p:txBody>
      </p:sp>
      <p:pic>
        <p:nvPicPr>
          <p:cNvPr id="4" name="Obraz 3" descr="file.dziecko-str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196752"/>
            <a:ext cx="4374976" cy="2490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- zaburzenia koncentracji i trudności z zapamiętywaniem - często skutkują problemami z nauką i pogorszeniem wyników w szkole, dziecko może opuszczać zajęcia lekcyjne,</a:t>
            </a:r>
          </a:p>
          <a:p>
            <a:pPr>
              <a:buNone/>
            </a:pPr>
            <a:r>
              <a:rPr lang="pl-PL" dirty="0" smtClean="0"/>
              <a:t>- </a:t>
            </a:r>
            <a:r>
              <a:rPr lang="pl-PL" dirty="0" smtClean="0"/>
              <a:t>pobudzenie psychoruchowe, często wynikające z przeżywanego lęku i napięcia – dziecko wierci się, nie może się skupić na konkretnej czynności, podejmuje bezwiednie bezcelowe działania, np. skubie ubranie, zamazuje długopisem kartkę, obgryza paznokcie.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objawy depresji:</a:t>
            </a:r>
            <a:endParaRPr lang="pl-PL" dirty="0"/>
          </a:p>
        </p:txBody>
      </p:sp>
      <p:pic>
        <p:nvPicPr>
          <p:cNvPr id="4" name="Obraz 3" descr="trudnosci-z-koncentrac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985792"/>
            <a:ext cx="3030016" cy="1872208"/>
          </a:xfrm>
          <a:prstGeom prst="rect">
            <a:avLst/>
          </a:prstGeom>
        </p:spPr>
      </p:pic>
      <p:pic>
        <p:nvPicPr>
          <p:cNvPr id="5" name="Obraz 4" descr="adhdskupienie-uwagi-05f9b936c7c7,465,310,1,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60648"/>
            <a:ext cx="1993384" cy="1328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137</TotalTime>
  <Words>583</Words>
  <Application>Microsoft Office PowerPoint</Application>
  <PresentationFormat>Pokaz na ekranie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Hol</vt:lpstr>
      <vt:lpstr>(De)presja dzieci i młodzieży. </vt:lpstr>
      <vt:lpstr>Co to jest depresja? </vt:lpstr>
      <vt:lpstr>Objawy depresji: </vt:lpstr>
      <vt:lpstr>Objawy depresji:</vt:lpstr>
      <vt:lpstr>Slajd 5</vt:lpstr>
      <vt:lpstr>Slajd 6</vt:lpstr>
      <vt:lpstr>Objawy depresji:</vt:lpstr>
      <vt:lpstr>Objawy depresji:</vt:lpstr>
      <vt:lpstr>Inne objawy depresji:</vt:lpstr>
      <vt:lpstr>Objawy najbardziej charakterystyczne u dzieci i młodzieży:</vt:lpstr>
      <vt:lpstr>Jak pomóc?  Jak rozmawiać?</vt:lpstr>
      <vt:lpstr>Rodzicu! </vt:lpstr>
      <vt:lpstr>Slajd 13</vt:lpstr>
      <vt:lpstr>Slajd 14</vt:lpstr>
      <vt:lpstr>Slajd 15</vt:lpstr>
      <vt:lpstr>Slajd 16</vt:lpstr>
      <vt:lpstr>Gdzie możecie Państwo szukać pomocy? 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(De)presja dzieci i młodzieży.</dc:title>
  <dc:creator>Justynka</dc:creator>
  <cp:lastModifiedBy>Justynka</cp:lastModifiedBy>
  <cp:revision>14</cp:revision>
  <dcterms:created xsi:type="dcterms:W3CDTF">2016-01-22T18:28:28Z</dcterms:created>
  <dcterms:modified xsi:type="dcterms:W3CDTF">2016-01-22T20:45:36Z</dcterms:modified>
</cp:coreProperties>
</file>