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8" r:id="rId4"/>
    <p:sldId id="260" r:id="rId5"/>
    <p:sldId id="261" r:id="rId6"/>
    <p:sldId id="263" r:id="rId7"/>
    <p:sldId id="264" r:id="rId8"/>
    <p:sldId id="266" r:id="rId9"/>
    <p:sldId id="272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638"/>
    <a:srgbClr val="629533"/>
    <a:srgbClr val="003300"/>
    <a:srgbClr val="FFFFFF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C2F42-381B-4E25-B534-AD5BA8E02C5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F622F-C80A-426F-83CB-702803B142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F622F-C80A-426F-83CB-702803B14215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DA17-ECCD-415E-BE3F-6C0D60E5C6DC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F31E-E9D8-4DE1-9310-3349A2858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214546" y="357166"/>
            <a:ext cx="6696744" cy="1692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 - 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wyprawa odkrywców</a:t>
            </a:r>
          </a:p>
          <a:p>
            <a:pPr algn="ctr"/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„Dziedzictwo Klobassów  Zrenckich”</a:t>
            </a:r>
          </a:p>
          <a:p>
            <a:pPr algn="ctr"/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pl-PL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234888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Tematyka:</a:t>
            </a:r>
          </a:p>
          <a:p>
            <a:r>
              <a:rPr lang="pl-PL" sz="1400" dirty="0" smtClean="0"/>
              <a:t>      Quest prowadzi uliczkami Zręcina, przez miejsca ważne w jego historii, związane z rodem Klobassów, głównie z najsłynniejszym ich przedstawicielem Karolem Klobassą Zrenckim.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314096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Gdzie to jest?</a:t>
            </a:r>
          </a:p>
          <a:p>
            <a:r>
              <a:rPr lang="pl-PL" sz="1400" dirty="0" smtClean="0"/>
              <a:t>      Zręcin leży w gminie Chorkówka na pogórzu Beskidu Niskiego w tzw. Dole Jasielsko-Sanockim, w powiecie krośnieńskim, w dolinie rzeki Jasiołki. Do początku XX wieku nazywany był "Małą Wenecją".  Zręcin jest najstarszą miejscowością w dawnym i obecnym powiecie krośnieńskim a prawdopodobnie również na obszarze Polski południowo - wschodniej. Początki miejscowości sięgają XIII wieku około 1227 roku.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4365104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Na czym to polega?</a:t>
            </a:r>
          </a:p>
          <a:p>
            <a:r>
              <a:rPr lang="pl-PL" sz="1400" dirty="0" smtClean="0"/>
              <a:t>     Podczas wędrówki będziesz rozwiązywać zagadki, które doprowadzą cię do miejsca, w którym ukryty jest "skarb" w postaci pieczęci. Odciśnij ją w miejscu do tego przeznaczonym i schowaj w "skrzyni skarbów„ dla innych uczestników.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537321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Orientacyjna długość ścieżki: </a:t>
            </a:r>
            <a:r>
              <a:rPr lang="pl-PL" sz="1400" dirty="0" smtClean="0"/>
              <a:t>1,5 km</a:t>
            </a:r>
          </a:p>
          <a:p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Orientacyjny czas przebycia ścieżki: </a:t>
            </a:r>
            <a:r>
              <a:rPr lang="pl-PL" sz="1400" dirty="0" smtClean="0"/>
              <a:t>80 minut.</a:t>
            </a:r>
            <a:endParaRPr lang="pl-PL" dirty="0"/>
          </a:p>
        </p:txBody>
      </p:sp>
      <p:pic>
        <p:nvPicPr>
          <p:cNvPr id="9" name="Obraz 8" descr="lukasiewicz 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69545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N2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564904"/>
            <a:ext cx="4752528" cy="310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ole tekstowe 1"/>
          <p:cNvSpPr txBox="1"/>
          <p:nvPr/>
        </p:nvSpPr>
        <p:spPr>
          <a:xfrm>
            <a:off x="1187624" y="332656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Odpoczynek niedługi, bo dalej iść zamierzasz, </a:t>
            </a:r>
          </a:p>
          <a:p>
            <a:r>
              <a:rPr lang="pl-PL" sz="1600" i="1" dirty="0" smtClean="0"/>
              <a:t>prostą wąziutką drogą do tej głównej zmierzasz.</a:t>
            </a:r>
          </a:p>
          <a:p>
            <a:endParaRPr lang="pl-PL" sz="1600" i="1" dirty="0" smtClean="0"/>
          </a:p>
          <a:p>
            <a:r>
              <a:rPr lang="pl-PL" sz="1600" i="1" dirty="0" smtClean="0"/>
              <a:t>Gdy ujrzysz                                       Kultury sylwetkę okazałą,</a:t>
            </a:r>
          </a:p>
          <a:p>
            <a:r>
              <a:rPr lang="pl-PL" sz="1600" i="1" dirty="0" smtClean="0"/>
              <a:t> wiedz, że się nie zgubiłeś, teraz w prawo idź śmiało.</a:t>
            </a:r>
          </a:p>
          <a:p>
            <a:endParaRPr lang="pl-PL" sz="1600" i="1" dirty="0" smtClean="0"/>
          </a:p>
          <a:p>
            <a:r>
              <a:rPr lang="pl-PL" sz="1600" i="1" dirty="0" smtClean="0"/>
              <a:t>Widzisz duży budynek, bez namysłu tam skręcaj, </a:t>
            </a:r>
          </a:p>
          <a:p>
            <a:r>
              <a:rPr lang="pl-PL" sz="1600" i="1" dirty="0" smtClean="0"/>
              <a:t>Gimnazjum Jana Pawła na tablicy przeczytaj.</a:t>
            </a:r>
          </a:p>
          <a:p>
            <a:r>
              <a:rPr lang="pl-PL" sz="1600" i="1" dirty="0" smtClean="0"/>
              <a:t>Obok jest także piękna szkoła podstawowa, </a:t>
            </a:r>
          </a:p>
          <a:p>
            <a:r>
              <a:rPr lang="pl-PL" sz="1600" i="1" dirty="0" smtClean="0"/>
              <a:t>na pewno tu uczęszcza niejedna mądra głowa.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339752" y="980728"/>
          <a:ext cx="1512168" cy="360040"/>
        </p:xfrm>
        <a:graphic>
          <a:graphicData uri="http://schemas.openxmlformats.org/drawingml/2006/table">
            <a:tbl>
              <a:tblPr/>
              <a:tblGrid>
                <a:gridCol w="378042"/>
                <a:gridCol w="378042"/>
                <a:gridCol w="378042"/>
                <a:gridCol w="378042"/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39552" y="2996952"/>
            <a:ext cx="4680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Mijasz szkoły, przedszkola, plac zabaw kolorowy, </a:t>
            </a:r>
          </a:p>
          <a:p>
            <a:r>
              <a:rPr lang="pl-PL" sz="1600" i="1" dirty="0" smtClean="0"/>
              <a:t>z lewej zobaczysz piękny kompleks ogrodowy.</a:t>
            </a:r>
          </a:p>
          <a:p>
            <a:r>
              <a:rPr lang="pl-PL" sz="1600" i="1" dirty="0" smtClean="0"/>
              <a:t>Jest tu stara aleja kasztanowców białych, </a:t>
            </a:r>
          </a:p>
          <a:p>
            <a:r>
              <a:rPr lang="pl-PL" sz="1600" i="1" dirty="0" smtClean="0"/>
              <a:t>ruiny zabudowań dworskich pozostały.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99592" y="5805264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Aleja kasztanowców</a:t>
            </a:r>
            <a:r>
              <a:rPr lang="pl-PL" sz="1400" i="1" dirty="0" smtClean="0"/>
              <a:t> znajduje się w obejściu zabudowań folwarcznych, stanowi część składową pozostałości parku otaczającego posiadłość Chwapilów. Stare kasztanowce zasługują na miano pomników przyrody.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04664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Stoi dom nadszarpnięty trochę zębem czasu, </a:t>
            </a:r>
          </a:p>
          <a:p>
            <a:r>
              <a:rPr lang="pl-PL" sz="1600" dirty="0" smtClean="0"/>
              <a:t>dziś własnością Chwapilów, kiedyś był Klobassów.</a:t>
            </a:r>
          </a:p>
          <a:p>
            <a:r>
              <a:rPr lang="pl-PL" sz="1600" dirty="0" smtClean="0"/>
              <a:t>Przed nim pomnik przyrody – dąb co wiele przeżył, </a:t>
            </a:r>
          </a:p>
          <a:p>
            <a:r>
              <a:rPr lang="pl-PL" sz="1600" dirty="0" smtClean="0"/>
              <a:t>wznosi wyschnięte gałęzie w stronę kościelnej wieży,</a:t>
            </a:r>
          </a:p>
          <a:p>
            <a:endParaRPr lang="pl-PL" sz="1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56612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5" name="Obraz 4" descr="DSCN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4968552" cy="3726414"/>
          </a:xfrm>
          <a:prstGeom prst="rect">
            <a:avLst/>
          </a:prstGeom>
        </p:spPr>
      </p:pic>
      <p:pic>
        <p:nvPicPr>
          <p:cNvPr id="6" name="Obraz 5" descr="DSCN2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2656"/>
            <a:ext cx="2413709" cy="349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5796136" y="3933056"/>
            <a:ext cx="3133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Pomnik przyrody- stary dąb</a:t>
            </a:r>
            <a:r>
              <a:rPr lang="pl-PL" sz="1400" i="1" dirty="0" smtClean="0"/>
              <a:t> sprzed 450 lat. Znajduje się w zespole roślinności parkowej na skraju posiadłości Chwapili, obwód pnia wynosi 470 cm, wysokość ok. 28 m. Obecnie mocno nadwyrężony, usycha.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5661248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Zabudowania folwarczne</a:t>
            </a:r>
            <a:r>
              <a:rPr lang="pl-PL" sz="1400" i="1" dirty="0" smtClean="0"/>
              <a:t>- należące do Karola Klobassy Zrenckiego najbogatszego człowieka w Galicji. </a:t>
            </a:r>
          </a:p>
          <a:p>
            <a:r>
              <a:rPr lang="pl-PL" sz="1400" i="1" dirty="0" smtClean="0"/>
              <a:t>W czasach świetności folwark obejmował kuźnię, spichlerz, stajnie, stawy rybne i inne. Zdewastowane </a:t>
            </a:r>
          </a:p>
          <a:p>
            <a:r>
              <a:rPr lang="pl-PL" sz="1400" i="1" dirty="0" smtClean="0"/>
              <a:t>z upływem czasu i wydarzeń. Obecnie własność potomków Adolfa Chwapila.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692696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Dalej są dwa markety – z prawej Spar zaprasza, </a:t>
            </a:r>
          </a:p>
          <a:p>
            <a:endParaRPr lang="pl-PL" sz="1600" i="1" dirty="0" smtClean="0"/>
          </a:p>
          <a:p>
            <a:r>
              <a:rPr lang="pl-PL" sz="1600" i="1" dirty="0" smtClean="0"/>
              <a:t>z lewej strony zaś </a:t>
            </a:r>
          </a:p>
          <a:p>
            <a:endParaRPr lang="pl-PL" sz="1600" i="1" dirty="0" smtClean="0"/>
          </a:p>
          <a:p>
            <a:r>
              <a:rPr lang="pl-PL" sz="1600" i="1" dirty="0" smtClean="0"/>
              <a:t>swe promocje ogłasza.</a:t>
            </a:r>
          </a:p>
          <a:p>
            <a:r>
              <a:rPr lang="pl-PL" sz="1600" i="1" dirty="0" smtClean="0"/>
              <a:t>Jest także sklep z pieczywem i ten wielobranżowy, </a:t>
            </a:r>
          </a:p>
          <a:p>
            <a:r>
              <a:rPr lang="pl-PL" sz="1600" i="1" dirty="0" smtClean="0"/>
              <a:t>dwie apteki, a przy nich dwa sklepy odzieżowe.</a:t>
            </a:r>
          </a:p>
          <a:p>
            <a:r>
              <a:rPr lang="pl-PL" sz="1600" i="1" dirty="0" smtClean="0"/>
              <a:t> 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11560" y="5411450"/>
            <a:ext cx="7920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Kapliczka św. Jana Nepomucena</a:t>
            </a:r>
            <a:r>
              <a:rPr lang="pl-PL" sz="1400" i="1" dirty="0" smtClean="0"/>
              <a:t>  z 1869r. Według podań figurę świętego przyniosły w to miejsce wody Jasiołki i dlatego wybudowano tu kapliczkę. Składa się ona z jednoizbowego budynku ze sklepieniem kolebkowym, otworem wejściowym zamkniętym łukiem segmentowym i ujętym dwoma półkolumienkami. Wewnątrz na drewnianym cokole znajduje się późnobarokowa rzeźba świętego. W czasie II wojny światowej rosyjscy żołnierze spalili dwa drewniane aniołki. Stan kapliczki jest bardzo zły, wymaga remontu.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4005064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Wody rzeki go przyniosły i na brzegu wyrzuciły, </a:t>
            </a:r>
          </a:p>
          <a:p>
            <a:r>
              <a:rPr lang="pl-PL" sz="1600" dirty="0" smtClean="0"/>
              <a:t>na pamiątkę jemu ludzie tę kapliczkę postawili.</a:t>
            </a:r>
          </a:p>
          <a:p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051720" y="1196752"/>
          <a:ext cx="2664298" cy="360040"/>
        </p:xfrm>
        <a:graphic>
          <a:graphicData uri="http://schemas.openxmlformats.org/drawingml/2006/table">
            <a:tbl>
              <a:tblPr/>
              <a:tblGrid>
                <a:gridCol w="380614"/>
                <a:gridCol w="380614"/>
                <a:gridCol w="380614"/>
                <a:gridCol w="380614"/>
                <a:gridCol w="380614"/>
                <a:gridCol w="380614"/>
                <a:gridCol w="380614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23528" y="2636912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Jesteś na skrzyżowaniu, chodnikiem przejdź i w prawo,</a:t>
            </a:r>
          </a:p>
          <a:p>
            <a:r>
              <a:rPr lang="pl-PL" sz="1600" dirty="0" smtClean="0"/>
              <a:t>ujrzysz kiosk, wejdź w uliczkę obok niego żwawo.</a:t>
            </a:r>
          </a:p>
          <a:p>
            <a:r>
              <a:rPr lang="pl-PL" sz="1600" dirty="0" smtClean="0"/>
              <a:t>Przejdziesz ścieżką kawałek, wśród krzewów białe ściany,</a:t>
            </a:r>
          </a:p>
          <a:p>
            <a:r>
              <a:rPr lang="pl-PL" sz="1600" dirty="0" smtClean="0"/>
              <a:t>to kapliczka, a w niej święty Jan Nepomucenem zwany.</a:t>
            </a:r>
          </a:p>
          <a:p>
            <a:endParaRPr lang="pl-PL" sz="1600" dirty="0"/>
          </a:p>
        </p:txBody>
      </p:sp>
      <p:pic>
        <p:nvPicPr>
          <p:cNvPr id="11" name="Obraz 10" descr="DSCN2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908720"/>
            <a:ext cx="6877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Tak dotarłeś </a:t>
            </a:r>
            <a:r>
              <a:rPr lang="pl-PL" dirty="0" smtClean="0"/>
              <a:t>już do celu, wstaw litery bez zmylenia</a:t>
            </a:r>
          </a:p>
          <a:p>
            <a:pPr algn="ctr"/>
            <a:r>
              <a:rPr lang="pl-PL" dirty="0" smtClean="0"/>
              <a:t>aby wiedzieć, w którym miejscu szukać questu zakończenia.</a:t>
            </a:r>
          </a:p>
          <a:p>
            <a:endParaRPr lang="pl-PL" sz="1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47664" y="1988840"/>
          <a:ext cx="1944216" cy="504056"/>
        </p:xfrm>
        <a:graphic>
          <a:graphicData uri="http://schemas.openxmlformats.org/drawingml/2006/table">
            <a:tbl>
              <a:tblPr/>
              <a:tblGrid>
                <a:gridCol w="648072"/>
                <a:gridCol w="648072"/>
                <a:gridCol w="648072"/>
              </a:tblGrid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95936" y="1988840"/>
          <a:ext cx="3744414" cy="504056"/>
        </p:xfrm>
        <a:graphic>
          <a:graphicData uri="http://schemas.openxmlformats.org/drawingml/2006/table">
            <a:tbl>
              <a:tblPr/>
              <a:tblGrid>
                <a:gridCol w="624069"/>
                <a:gridCol w="624069"/>
                <a:gridCol w="624069"/>
                <a:gridCol w="624069"/>
                <a:gridCol w="624069"/>
                <a:gridCol w="624069"/>
              </a:tblGrid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l-PL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l-PL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l-PL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690400" y="2852937"/>
            <a:ext cx="3681799" cy="30243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pole tekstowe 6"/>
          <p:cNvSpPr txBox="1"/>
          <p:nvPr/>
        </p:nvSpPr>
        <p:spPr>
          <a:xfrm>
            <a:off x="3491880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miejsce na skarb</a:t>
            </a:r>
            <a:endParaRPr lang="pl-PL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1268760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smtClean="0"/>
              <a:t>Szkoła </a:t>
            </a:r>
            <a:r>
              <a:rPr lang="pl-PL" sz="2400" dirty="0" smtClean="0"/>
              <a:t>Podstawowa im. Ignacego Łukasiewicza</a:t>
            </a:r>
          </a:p>
          <a:p>
            <a:pPr algn="ctr"/>
            <a:r>
              <a:rPr lang="pl-PL" sz="2400" dirty="0" smtClean="0"/>
              <a:t>w Chorkówce</a:t>
            </a:r>
          </a:p>
          <a:p>
            <a:pPr algn="ctr"/>
            <a:r>
              <a:rPr lang="pl-PL" sz="2400" dirty="0" smtClean="0"/>
              <a:t>38-458 Chorkówka 199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85786" y="3143248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Autorzy: </a:t>
            </a:r>
            <a:r>
              <a:rPr lang="pl-PL" dirty="0" smtClean="0"/>
              <a:t>praca drużynowa 36 osób</a:t>
            </a:r>
          </a:p>
          <a:p>
            <a:endParaRPr lang="pl-PL" dirty="0" smtClean="0"/>
          </a:p>
          <a:p>
            <a:r>
              <a:rPr lang="pl-PL" b="1" dirty="0" smtClean="0"/>
              <a:t>Kapitanowie: </a:t>
            </a:r>
          </a:p>
          <a:p>
            <a:r>
              <a:rPr lang="pl-PL" dirty="0" smtClean="0"/>
              <a:t>Szymon Zadylak, Maciej Czuchra, Karolina Foremny, Aleksandra Stryczniewicz, Aleksandra Węgrzynowska.</a:t>
            </a:r>
          </a:p>
          <a:p>
            <a:endParaRPr lang="pl-PL" dirty="0" smtClean="0"/>
          </a:p>
          <a:p>
            <a:r>
              <a:rPr lang="pl-PL" b="1" dirty="0" smtClean="0"/>
              <a:t>Opiekun: </a:t>
            </a:r>
            <a:r>
              <a:rPr lang="pl-PL" dirty="0" smtClean="0"/>
              <a:t>Elżbieta Borek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139952" y="404664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Jesteśmy w Zręcinie -wiosce z tradycjami,</a:t>
            </a:r>
          </a:p>
          <a:p>
            <a:r>
              <a:rPr lang="pl-PL" sz="1600" dirty="0" smtClean="0"/>
              <a:t>tu nowa historia splata się z dawnymi dziejami.</a:t>
            </a:r>
          </a:p>
          <a:p>
            <a:r>
              <a:rPr lang="pl-PL" sz="1600" dirty="0" smtClean="0"/>
              <a:t>Do rodu Klobassów niegdyś należała, </a:t>
            </a:r>
          </a:p>
          <a:p>
            <a:r>
              <a:rPr lang="pl-PL" sz="1600" dirty="0" smtClean="0"/>
              <a:t>w tym czasie się wzbogaciła, bardzo wypiękniała.</a:t>
            </a:r>
          </a:p>
          <a:p>
            <a:r>
              <a:rPr lang="pl-PL" sz="1600" dirty="0" smtClean="0"/>
              <a:t> </a:t>
            </a:r>
          </a:p>
          <a:p>
            <a:r>
              <a:rPr lang="pl-PL" sz="1600" dirty="0" smtClean="0"/>
              <a:t>Wędrówkę rozpoczniesz spod bramy kościoła,</a:t>
            </a:r>
          </a:p>
          <a:p>
            <a:r>
              <a:rPr lang="pl-PL" sz="1600" dirty="0" smtClean="0"/>
              <a:t>lecz jeszcze nie teraz, popatrz dookoła.</a:t>
            </a:r>
          </a:p>
          <a:p>
            <a:r>
              <a:rPr lang="pl-PL" sz="1600" dirty="0" smtClean="0"/>
              <a:t>Blisko kamiennych schodów swym cieniem przyzywa</a:t>
            </a:r>
          </a:p>
          <a:p>
            <a:r>
              <a:rPr lang="pl-PL" sz="1600" dirty="0" smtClean="0"/>
              <a:t>pomnik przyrody – lipą szerokolistną się nazywa.</a:t>
            </a:r>
          </a:p>
          <a:p>
            <a:r>
              <a:rPr lang="pl-PL" sz="1600" dirty="0" smtClean="0"/>
              <a:t> </a:t>
            </a:r>
          </a:p>
          <a:p>
            <a:endParaRPr lang="pl-PL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5229200"/>
            <a:ext cx="8391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Pomnik Przyrody- zabytkowa lipa szerokolistna</a:t>
            </a:r>
            <a:r>
              <a:rPr lang="pl-PL" sz="1400" i="1" dirty="0" smtClean="0"/>
              <a:t> przy kościelnej bramie wejściowej. Obwód pnia wynosi  410 cm,  ok. 25 m wysokości, Legenda głosi, że w cieniu jej gałęzi odpoczywała Matka Boża w drodze do Tarnowca. Potwierdzeniem tego faktu jest odciśnięty w korze drzewa ślad Jej stopy. Dalsza część legendy związana jest </a:t>
            </a:r>
          </a:p>
          <a:p>
            <a:r>
              <a:rPr lang="pl-PL" sz="1400" i="1" dirty="0" smtClean="0"/>
              <a:t>z tajemniczą studzienką( obecnie przy ul. M. Konopnickiej) - miejscem objawienia Matki Boskiej, która zatrzymała się, by obmyć strudzone drogą stopy. Źródło obfituje w wodę nawet w czasie długotrwałych suszy, a najstarsi mieszkańcy  są  pewni, że to dzięki  cudownej Pannie.</a:t>
            </a:r>
            <a:endParaRPr lang="pl-PL" dirty="0"/>
          </a:p>
        </p:txBody>
      </p:sp>
      <p:pic>
        <p:nvPicPr>
          <p:cNvPr id="6" name="Obraz 5" descr="zdjęcia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780928"/>
            <a:ext cx="3479738" cy="2414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DSCN2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548679"/>
            <a:ext cx="3271562" cy="456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5301208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Kościół parafialny p w. Św. Stanisława, Biskupa</a:t>
            </a:r>
            <a:r>
              <a:rPr lang="pl-PL" sz="1400" i="1" dirty="0" smtClean="0"/>
              <a:t>, budowla  neoromańska powstała na terenie południowego, nieistniejącego,  starego cmentarza. Pod płytą kościoła znajdują się kości zmarłych, wykopane podczas wykonywania fundamentów. Posiada barokowy ołtarz z XVII w. (stanowi zręcińską perłę), kamienną kropielnicę </a:t>
            </a:r>
          </a:p>
          <a:p>
            <a:r>
              <a:rPr lang="pl-PL" sz="1400" i="1" dirty="0" smtClean="0"/>
              <a:t>z 1812r.,cudowny obraz Jezusa Ukrzyżowanego, który wg świadków pocił się krwią. Z kościelnego dziedzińca widać zabytkową plebanię oraz ruiny młyna.</a:t>
            </a:r>
            <a:endParaRPr lang="pl-PL" sz="1400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967536" y="170080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Zwróć uwagę na biały budynek plebanii,</a:t>
            </a:r>
          </a:p>
          <a:p>
            <a:r>
              <a:rPr lang="pl-PL" sz="1600" dirty="0" smtClean="0"/>
              <a:t>powstała wtedy co kościół przed ponad 100 laty.</a:t>
            </a:r>
          </a:p>
          <a:p>
            <a:r>
              <a:rPr lang="pl-PL" sz="1600" dirty="0" smtClean="0"/>
              <a:t>Schodząc w dół ujrzysz wielką budowlę w ruinie,</a:t>
            </a:r>
          </a:p>
          <a:p>
            <a:r>
              <a:rPr lang="pl-PL" sz="1600" dirty="0" smtClean="0"/>
              <a:t>w czasach swojej świetności była zręcińskim młynem.</a:t>
            </a:r>
          </a:p>
          <a:p>
            <a:endParaRPr lang="pl-PL" sz="1600" dirty="0"/>
          </a:p>
        </p:txBody>
      </p:sp>
      <p:pic>
        <p:nvPicPr>
          <p:cNvPr id="13" name="Obraz 12" descr="DSCN2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4288796" cy="3350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1259632" y="188640"/>
            <a:ext cx="7560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Spójrz w górę dzwonnica wznosi się wysoko,</a:t>
            </a:r>
          </a:p>
          <a:p>
            <a:endParaRPr lang="pl-PL" sz="1600" dirty="0" smtClean="0"/>
          </a:p>
          <a:p>
            <a:r>
              <a:rPr lang="pl-PL" sz="1600" dirty="0" smtClean="0"/>
              <a:t>Kościół                                                                     </a:t>
            </a:r>
            <a:r>
              <a:rPr lang="pl-PL" sz="1600" b="1" dirty="0" smtClean="0"/>
              <a:t>Stanisława</a:t>
            </a:r>
            <a:r>
              <a:rPr lang="pl-PL" sz="1600" dirty="0" smtClean="0"/>
              <a:t> zachwyci twe oko,</a:t>
            </a:r>
          </a:p>
          <a:p>
            <a:r>
              <a:rPr lang="pl-PL" sz="1600" dirty="0" smtClean="0"/>
              <a:t>A w środku polichromia usytuowana,</a:t>
            </a:r>
          </a:p>
          <a:p>
            <a:r>
              <a:rPr lang="pl-PL" sz="1600" dirty="0" smtClean="0"/>
              <a:t> przez mistrza Wyspiańskiego zaprojektowana.</a:t>
            </a:r>
          </a:p>
          <a:p>
            <a:r>
              <a:rPr lang="pl-PL" dirty="0" smtClean="0"/>
              <a:t> </a:t>
            </a:r>
          </a:p>
          <a:p>
            <a:endParaRPr lang="pl-PL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979712" y="548680"/>
          <a:ext cx="3024336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Obraz 16" descr="DSCN2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212976"/>
            <a:ext cx="2088232" cy="198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87624" y="2132856"/>
            <a:ext cx="6840760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Obok bramy cmentarza zatrzymaj się chwilę, </a:t>
            </a:r>
          </a:p>
          <a:p>
            <a:r>
              <a:rPr lang="pl-PL" sz="1600" dirty="0" smtClean="0"/>
              <a:t>stary kamień, a na nim zręcińscy sprawiedliwi.</a:t>
            </a:r>
          </a:p>
          <a:p>
            <a:endParaRPr lang="pl-PL" sz="1600" dirty="0" smtClean="0"/>
          </a:p>
          <a:p>
            <a:r>
              <a:rPr lang="pl-PL" sz="1600" dirty="0" smtClean="0"/>
              <a:t>To rodziny, co                                                    kryły przed Niemcami, </a:t>
            </a:r>
          </a:p>
          <a:p>
            <a:r>
              <a:rPr lang="pl-PL" sz="1600" dirty="0" smtClean="0"/>
              <a:t>ich odwaga na zawsze w naszej pamięci zostanie.</a:t>
            </a:r>
            <a:r>
              <a:rPr lang="pl-PL" dirty="0" smtClean="0"/>
              <a:t> 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915816" y="3861048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Białe mury budynku cmentarnej kaplicy, </a:t>
            </a:r>
          </a:p>
          <a:p>
            <a:r>
              <a:rPr lang="pl-PL" sz="1600" dirty="0" smtClean="0"/>
              <a:t>rodu Klobassów kryją różne tajemnice.</a:t>
            </a:r>
          </a:p>
          <a:p>
            <a:r>
              <a:rPr lang="pl-PL" sz="1600" dirty="0" smtClean="0"/>
              <a:t>W aleję na prawo kroki swe skierujesz, </a:t>
            </a:r>
          </a:p>
          <a:p>
            <a:r>
              <a:rPr lang="pl-PL" sz="1600" dirty="0" smtClean="0"/>
              <a:t>przy Pomniku Pamięci właśnie się znajdujesz.</a:t>
            </a:r>
          </a:p>
          <a:p>
            <a:r>
              <a:rPr lang="pl-PL" sz="1600" dirty="0" smtClean="0"/>
              <a:t> </a:t>
            </a:r>
          </a:p>
          <a:p>
            <a:r>
              <a:rPr lang="pl-PL" sz="1600" dirty="0" smtClean="0"/>
              <a:t>Przypomina on ludzi co życie za Polskę oddali</a:t>
            </a:r>
          </a:p>
          <a:p>
            <a:r>
              <a:rPr lang="pl-PL" sz="1600" dirty="0" smtClean="0"/>
              <a:t>w obu wojnach, na różnych frontach poginęli.</a:t>
            </a:r>
          </a:p>
          <a:p>
            <a:r>
              <a:rPr lang="pl-PL" sz="1600" dirty="0" smtClean="0"/>
              <a:t>W tej zbiorowej mogile są upamiętnieni, </a:t>
            </a:r>
          </a:p>
          <a:p>
            <a:r>
              <a:rPr lang="pl-PL" sz="1600" dirty="0" smtClean="0"/>
              <a:t>rodowici Zręcanie – bohaterowie tej ziemi.</a:t>
            </a:r>
          </a:p>
          <a:p>
            <a:endParaRPr lang="pl-PL" sz="16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771800" y="692696"/>
            <a:ext cx="4104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Przejdź ulicą i kieruj się ku wschodniej stronie,</a:t>
            </a:r>
          </a:p>
          <a:p>
            <a:r>
              <a:rPr lang="pl-PL" sz="1600" dirty="0" smtClean="0"/>
              <a:t>za parkingiem znajdziesz Aleję Zasłużonych.</a:t>
            </a:r>
          </a:p>
          <a:p>
            <a:r>
              <a:rPr lang="pl-PL" sz="1600" dirty="0" smtClean="0"/>
              <a:t>Jeszcze młode dwa dęby katyńskie zielone, </a:t>
            </a:r>
          </a:p>
          <a:p>
            <a:r>
              <a:rPr lang="pl-PL" sz="1600" dirty="0" smtClean="0"/>
              <a:t>a pod nimi tabliczka komu poświęcone.</a:t>
            </a:r>
          </a:p>
          <a:p>
            <a:r>
              <a:rPr lang="pl-PL" dirty="0" smtClean="0"/>
              <a:t> </a:t>
            </a:r>
            <a:endParaRPr lang="pl-PL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2483768" y="2780928"/>
          <a:ext cx="2088230" cy="360040"/>
        </p:xfrm>
        <a:graphic>
          <a:graphicData uri="http://schemas.openxmlformats.org/drawingml/2006/table">
            <a:tbl>
              <a:tblPr/>
              <a:tblGrid>
                <a:gridCol w="417646"/>
                <a:gridCol w="417646"/>
                <a:gridCol w="417646"/>
                <a:gridCol w="417646"/>
                <a:gridCol w="417646"/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548681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Rozejrzyj się uważnie, wypatruj szarego grobowca, </a:t>
            </a:r>
          </a:p>
          <a:p>
            <a:r>
              <a:rPr lang="pl-PL" sz="1600" dirty="0" smtClean="0"/>
              <a:t>leży tam nasz wielki rodak patriota i wynalazca.</a:t>
            </a:r>
          </a:p>
          <a:p>
            <a:endParaRPr lang="pl-PL" sz="1600" dirty="0" smtClean="0"/>
          </a:p>
          <a:p>
            <a:r>
              <a:rPr lang="pl-PL" sz="1600" b="1" dirty="0" smtClean="0"/>
              <a:t>Ignacy</a:t>
            </a:r>
            <a:r>
              <a:rPr lang="pl-PL" sz="1600" dirty="0" smtClean="0"/>
              <a:t>  </a:t>
            </a:r>
          </a:p>
          <a:p>
            <a:r>
              <a:rPr lang="pl-PL" sz="1600" dirty="0" smtClean="0"/>
              <a:t>pionierem nafciarstwa zwany, </a:t>
            </a:r>
          </a:p>
          <a:p>
            <a:r>
              <a:rPr lang="pl-PL" sz="1600" dirty="0" smtClean="0"/>
              <a:t>przez okolicznych mieszkańców jak ojciec był kochany.</a:t>
            </a:r>
          </a:p>
          <a:p>
            <a:r>
              <a:rPr lang="pl-PL" sz="1600" dirty="0" smtClean="0"/>
              <a:t>  </a:t>
            </a:r>
          </a:p>
          <a:p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99792" y="4941168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Schodź dalej w dół do końca i skieruj się na prawo, </a:t>
            </a:r>
          </a:p>
          <a:p>
            <a:r>
              <a:rPr lang="pl-PL" sz="1600" dirty="0" smtClean="0"/>
              <a:t>trzy jednakowe krzyże przyciągną wzrok twój znowu.</a:t>
            </a:r>
          </a:p>
          <a:p>
            <a:endParaRPr lang="pl-PL" sz="1600" dirty="0" smtClean="0"/>
          </a:p>
          <a:p>
            <a:r>
              <a:rPr lang="pl-PL" sz="1600" dirty="0" smtClean="0"/>
              <a:t>To mogiły poległych                                                   Krajowej żołnierzy, </a:t>
            </a:r>
          </a:p>
          <a:p>
            <a:r>
              <a:rPr lang="pl-PL" sz="1600" dirty="0" smtClean="0"/>
              <a:t>im się także zaduma i pamięć od nas należy.</a:t>
            </a:r>
          </a:p>
          <a:p>
            <a:r>
              <a:rPr lang="pl-PL" sz="1600" dirty="0" smtClean="0"/>
              <a:t>       </a:t>
            </a:r>
            <a:endParaRPr lang="pl-PL" sz="16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275856" y="2204864"/>
            <a:ext cx="48245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Wejdź na stary cmentarz z drugiej strony drogi, </a:t>
            </a:r>
          </a:p>
          <a:p>
            <a:r>
              <a:rPr lang="pl-PL" sz="1600" dirty="0" smtClean="0"/>
              <a:t>od kaplicy Bobrowskich skieruj w dół swe kroki</a:t>
            </a:r>
          </a:p>
          <a:p>
            <a:r>
              <a:rPr lang="pl-PL" sz="1600" dirty="0" smtClean="0"/>
              <a:t>Gdzieś w 11 rzędzie ujrzysz drzewo ścięte, </a:t>
            </a:r>
          </a:p>
          <a:p>
            <a:r>
              <a:rPr lang="pl-PL" sz="1600" dirty="0" smtClean="0"/>
              <a:t>krzak dzikiej róży, wyżej figurka Matki Świętej.</a:t>
            </a:r>
          </a:p>
          <a:p>
            <a:endParaRPr lang="pl-PL" dirty="0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1259632" y="1196752"/>
          <a:ext cx="3960440" cy="360040"/>
        </p:xfrm>
        <a:graphic>
          <a:graphicData uri="http://schemas.openxmlformats.org/drawingml/2006/table">
            <a:tbl>
              <a:tblPr/>
              <a:tblGrid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4716016" y="5517232"/>
          <a:ext cx="1944215" cy="360040"/>
        </p:xfrm>
        <a:graphic>
          <a:graphicData uri="http://schemas.openxmlformats.org/drawingml/2006/table">
            <a:tbl>
              <a:tblPr/>
              <a:tblGrid>
                <a:gridCol w="388843"/>
                <a:gridCol w="388843"/>
                <a:gridCol w="388843"/>
                <a:gridCol w="388843"/>
                <a:gridCol w="388843"/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1043608" y="3573016"/>
            <a:ext cx="46085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Niżej otwarta księga, w niej wyryte litery, </a:t>
            </a:r>
          </a:p>
          <a:p>
            <a:r>
              <a:rPr lang="pl-PL" sz="1600" dirty="0" smtClean="0"/>
              <a:t>grób Izydora Wilka – ludowego poety.</a:t>
            </a:r>
          </a:p>
          <a:p>
            <a:r>
              <a:rPr lang="pl-PL" sz="1600" dirty="0" smtClean="0"/>
              <a:t>On swoimi wierszami rozsławił naszą wioskę, </a:t>
            </a:r>
          </a:p>
          <a:p>
            <a:r>
              <a:rPr lang="pl-PL" sz="1600" dirty="0" smtClean="0"/>
              <a:t>kierował je do chłopów, przejawiał o nich troskę.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39552" y="4509120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Cmentarz wschodni i zachodni – </a:t>
            </a:r>
            <a:r>
              <a:rPr lang="pl-PL" sz="1400" i="1" dirty="0" smtClean="0"/>
              <a:t>dzielony  Ulicą Cmentarną. Znajdują się na nim groby ludzi zasłużonych dla Zręcina, poległych w walce o wolność Polski. Są tu mogiły uczestników powstania styczniowego, legionistów J. Piłsudskiego, żołnierzy wojny polsko- bolszewickiej, I </a:t>
            </a:r>
            <a:r>
              <a:rPr lang="pl-PL" sz="1400" i="1" dirty="0" err="1" smtClean="0"/>
              <a:t>i</a:t>
            </a:r>
            <a:r>
              <a:rPr lang="pl-PL" sz="1400" i="1" dirty="0" smtClean="0"/>
              <a:t> II wojny światowej. Pamiątkowa tablica poświęcona jest poległym w wojnach oraz wymordowanym w Katyniu. Spoczywają tu także „Wyklęci” żołnierze AK. W Kaplicy Klobassów z 1869r. leży  Karol Klobassa Zrencki i członkowie jego rodziny.  Była tu także kryształowa trumna jego pierwszej żony z zabalsamowanymi zwłokami, rozbita przez Rosjan  w czasie ostatniej wojny. Na cmentarzu znajduje się także grobowiec Ignacego Łukasiewicza i jego żony Honoraty oraz nagrobek Izydora Wilka – ludowego, zrenckiego poety.</a:t>
            </a:r>
          </a:p>
          <a:p>
            <a:endParaRPr lang="pl-PL" sz="1600" dirty="0"/>
          </a:p>
        </p:txBody>
      </p:sp>
      <p:pic>
        <p:nvPicPr>
          <p:cNvPr id="3" name="Obraz 2" descr="z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416824" cy="395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18864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Gdy opuścisz już cmentarz dojdź do asfaltowej drogi, </a:t>
            </a:r>
          </a:p>
          <a:p>
            <a:r>
              <a:rPr lang="pl-PL" sz="1600" dirty="0" smtClean="0"/>
              <a:t>teraz w dół chodnikiem pójdą twoje nogi.</a:t>
            </a:r>
          </a:p>
          <a:p>
            <a:r>
              <a:rPr lang="pl-PL" sz="1600" dirty="0" smtClean="0"/>
              <a:t>Widzisz budynek, co niegdyś był szkołą ludową, </a:t>
            </a:r>
          </a:p>
          <a:p>
            <a:r>
              <a:rPr lang="pl-PL" sz="1600" dirty="0" smtClean="0"/>
              <a:t>dzisiaj Centrum Kultury w jego wnętrzu zrobiono.</a:t>
            </a:r>
          </a:p>
          <a:p>
            <a:endParaRPr lang="pl-PL" sz="16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1340768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Dochodzisz do głównej drogi, w lewo ruszaj żwawo, </a:t>
            </a:r>
          </a:p>
          <a:p>
            <a:r>
              <a:rPr lang="pl-PL" sz="1600" dirty="0" smtClean="0"/>
              <a:t>w stronę Krosna 100 metrów, potem skręcisz w prawo.</a:t>
            </a:r>
          </a:p>
          <a:p>
            <a:r>
              <a:rPr lang="pl-PL" sz="1600" dirty="0" smtClean="0"/>
              <a:t>Boczna droga cię prowadzi lecz nie marnuj czasu, </a:t>
            </a:r>
          </a:p>
          <a:p>
            <a:r>
              <a:rPr lang="pl-PL" sz="1600" dirty="0" smtClean="0"/>
              <a:t>podziwiaj architekturę dawnych oraz nowych czasów.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067944" y="2492896"/>
            <a:ext cx="4896544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Przejdziesz prosto 200 metrów i uważnie zerkaj w prawo, </a:t>
            </a:r>
          </a:p>
          <a:p>
            <a:r>
              <a:rPr lang="pl-PL" sz="1600" i="1" dirty="0" smtClean="0"/>
              <a:t>wnet zobaczysz budowlę odnowioną lecz starą.</a:t>
            </a:r>
          </a:p>
          <a:p>
            <a:r>
              <a:rPr lang="pl-PL" sz="1600" i="1" dirty="0" smtClean="0"/>
              <a:t>Prowadzi do niej prosta, wąska, biała dróżka, </a:t>
            </a:r>
          </a:p>
          <a:p>
            <a:r>
              <a:rPr lang="pl-PL" sz="1600" i="1" dirty="0" smtClean="0"/>
              <a:t>kiedyś stał tutaj dworek, dziś została rządcówka.</a:t>
            </a:r>
            <a:endParaRPr lang="pl-PL" dirty="0"/>
          </a:p>
        </p:txBody>
      </p:sp>
      <p:pic>
        <p:nvPicPr>
          <p:cNvPr id="6" name="Obraz 5" descr="DSCN2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485" y="3645024"/>
            <a:ext cx="4288539" cy="275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5004048" y="4581128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Rządcówka dworska-</a:t>
            </a:r>
            <a:r>
              <a:rPr lang="pl-PL" sz="1400" i="1" dirty="0" smtClean="0"/>
              <a:t> wybudowana po I wojnie światowej z drzewa modrzewiowego przez Stanisława Klobassę przy znacznej pomocy hrabiego Bobrowskiego. Znajduje się na terenie byłego parku, nieopodal miejsca gdzie stał pałac Klobassów. Obecnie budynek został odrestaurowany i zamieszkany przez Stanisława Jana Klobassę Zrenckiego i jego żonę.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332656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Idziesz dalej nadsłuchujesz, to szum wody niedaleko,</a:t>
            </a:r>
          </a:p>
          <a:p>
            <a:r>
              <a:rPr lang="pl-PL" sz="1600" i="1" dirty="0" smtClean="0"/>
              <a:t> </a:t>
            </a:r>
          </a:p>
          <a:p>
            <a:r>
              <a:rPr lang="pl-PL" sz="1600" i="1" dirty="0" smtClean="0"/>
              <a:t>znajdujesz się nad                                                                     uroczą i czystą rzeką.</a:t>
            </a:r>
          </a:p>
          <a:p>
            <a:endParaRPr lang="pl-PL" sz="1600" i="1" dirty="0" smtClean="0"/>
          </a:p>
          <a:p>
            <a:r>
              <a:rPr lang="pl-PL" sz="1600" i="1" dirty="0" smtClean="0"/>
              <a:t>Chciałoby się tu zatrzymać wśród zieleni na kamykach,</a:t>
            </a:r>
          </a:p>
          <a:p>
            <a:r>
              <a:rPr lang="pl-PL" sz="1600" i="1" dirty="0" smtClean="0"/>
              <a:t> lecz niestety trzeba dalej więc znowu drogą pomykasz.</a:t>
            </a:r>
          </a:p>
          <a:p>
            <a:endParaRPr lang="pl-PL" sz="1600" i="1" dirty="0"/>
          </a:p>
        </p:txBody>
      </p:sp>
      <p:pic>
        <p:nvPicPr>
          <p:cNvPr id="4" name="Obraz 3" descr="DSCN2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5112568" cy="359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699792" y="764704"/>
          <a:ext cx="2952328" cy="360040"/>
        </p:xfrm>
        <a:graphic>
          <a:graphicData uri="http://schemas.openxmlformats.org/drawingml/2006/table">
            <a:tbl>
              <a:tblPr/>
              <a:tblGrid>
                <a:gridCol w="369041"/>
                <a:gridCol w="369041"/>
                <a:gridCol w="369041"/>
                <a:gridCol w="369041"/>
                <a:gridCol w="369041"/>
                <a:gridCol w="369041"/>
                <a:gridCol w="369041"/>
                <a:gridCol w="369041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683568" y="5661248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Rzeka Jasiołka</a:t>
            </a:r>
            <a:r>
              <a:rPr lang="pl-PL" sz="1400" i="1" dirty="0" smtClean="0"/>
              <a:t> - jej źródło znajduje się na zachodnim stoku Góry Baba w Jaśliskim Parku Krajobrazowym. Jest prawym dopływem Wisłoki. Charakteryzuje się różnorodnością organizmów roślinnych i zwierzęcych oraz czystością wody.</a:t>
            </a:r>
            <a:endParaRPr lang="pl-PL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47667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Popatrz w prawo, tam park stary do spacerów zachęca, </a:t>
            </a:r>
          </a:p>
          <a:p>
            <a:r>
              <a:rPr lang="pl-PL" dirty="0" smtClean="0"/>
              <a:t>stare graby w nim rosnące, każdy przeszłość pamięta.</a:t>
            </a:r>
          </a:p>
          <a:p>
            <a:r>
              <a:rPr lang="pl-PL" dirty="0" smtClean="0"/>
              <a:t>W ich cieniu przysiądź na chwilę i pomyśl o dawnych czasach, </a:t>
            </a:r>
          </a:p>
          <a:p>
            <a:endParaRPr lang="pl-PL" dirty="0" smtClean="0"/>
          </a:p>
          <a:p>
            <a:r>
              <a:rPr lang="pl-PL" dirty="0" smtClean="0"/>
              <a:t>kiedy parkową aleją przechadzał się Karol 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932040" y="1484784"/>
          <a:ext cx="3168352" cy="360040"/>
        </p:xfrm>
        <a:graphic>
          <a:graphicData uri="http://schemas.openxmlformats.org/drawingml/2006/table">
            <a:tbl>
              <a:tblPr/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1472" y="5857892"/>
            <a:ext cx="7572428" cy="76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Stare graby -</a:t>
            </a:r>
            <a:r>
              <a:rPr lang="pl-PL" sz="1400" i="1" dirty="0" smtClean="0"/>
              <a:t> rosną na terenie parku przypałacowego. Są żywymi świadkami historii rodu Klobassów </a:t>
            </a:r>
          </a:p>
          <a:p>
            <a:r>
              <a:rPr lang="pl-PL" sz="1400" i="1" dirty="0" smtClean="0"/>
              <a:t>i ważnych wydarzeń w Galicji. Dwa z nich są pomnikami przyrody. </a:t>
            </a:r>
            <a:r>
              <a:rPr lang="pl-PL" sz="1400" b="1" i="1" dirty="0" smtClean="0"/>
              <a:t>Grab „Guz” </a:t>
            </a:r>
            <a:r>
              <a:rPr lang="pl-PL" sz="1400" i="1" dirty="0" smtClean="0"/>
              <a:t>o obwodzie 240 cm</a:t>
            </a:r>
          </a:p>
          <a:p>
            <a:r>
              <a:rPr lang="pl-PL" sz="1400" i="1" dirty="0" smtClean="0"/>
              <a:t> i wysokości 26 m. </a:t>
            </a:r>
            <a:r>
              <a:rPr lang="pl-PL" sz="1400" b="1" i="1" dirty="0" smtClean="0"/>
              <a:t>Drugi grab </a:t>
            </a:r>
            <a:r>
              <a:rPr lang="pl-PL" sz="1400" i="1" dirty="0" smtClean="0"/>
              <a:t>bez nazwy – obwód 230 cm, wysokość 25 m.</a:t>
            </a:r>
            <a:endParaRPr lang="pl-PL" dirty="0"/>
          </a:p>
        </p:txBody>
      </p:sp>
      <p:pic>
        <p:nvPicPr>
          <p:cNvPr id="6" name="Obraz 5" descr="gr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060848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1589</Words>
  <Application>Microsoft Office PowerPoint</Application>
  <PresentationFormat>Pokaz na ekranie (4:3)</PresentationFormat>
  <Paragraphs>173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Zielona Szkoła</dc:title>
  <dc:creator>Zosia</dc:creator>
  <cp:lastModifiedBy>Zosia</cp:lastModifiedBy>
  <cp:revision>160</cp:revision>
  <dcterms:created xsi:type="dcterms:W3CDTF">2015-05-08T18:57:00Z</dcterms:created>
  <dcterms:modified xsi:type="dcterms:W3CDTF">2015-05-12T14:08:12Z</dcterms:modified>
</cp:coreProperties>
</file>